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81" r:id="rId4"/>
    <p:sldId id="277" r:id="rId5"/>
    <p:sldId id="278" r:id="rId6"/>
    <p:sldId id="279" r:id="rId7"/>
    <p:sldId id="280" r:id="rId8"/>
    <p:sldId id="28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72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2/24/2015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3509798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2/24/2015 10:41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89461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2/24/2015 10:40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323373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2/24/2015 10:40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989483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2/24/2015 10:40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707517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2/24/2015 10:40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33607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2/24/2015 10:46 AM</a:t>
            </a:fld>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981483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1828800"/>
            <a:ext cx="5915530" cy="2123658"/>
          </a:xfrm>
          <a:prstGeom prst="rect">
            <a:avLst/>
          </a:prstGeom>
          <a:noFill/>
        </p:spPr>
        <p:txBody>
          <a:bodyPr wrap="none" rtlCol="0">
            <a:spAutoFit/>
          </a:bodyPr>
          <a:lstStyle/>
          <a:p>
            <a:pPr algn="ctr"/>
            <a:r>
              <a:rPr lang="en-US" sz="4400" dirty="0" smtClean="0">
                <a:solidFill>
                  <a:schemeClr val="bg1"/>
                </a:solidFill>
                <a:effectLst>
                  <a:outerShdw blurRad="38100" dist="38100" dir="2700000" algn="tl">
                    <a:srgbClr val="000000">
                      <a:alpha val="43137"/>
                    </a:srgbClr>
                  </a:outerShdw>
                </a:effectLst>
              </a:rPr>
              <a:t>Private Money Facilitator</a:t>
            </a:r>
          </a:p>
          <a:p>
            <a:pPr algn="ctr"/>
            <a:r>
              <a:rPr lang="en-US" sz="4400" dirty="0" smtClean="0">
                <a:solidFill>
                  <a:schemeClr val="bg1"/>
                </a:solidFill>
                <a:effectLst>
                  <a:outerShdw blurRad="38100" dist="38100" dir="2700000" algn="tl">
                    <a:srgbClr val="000000">
                      <a:alpha val="43137"/>
                    </a:srgbClr>
                  </a:outerShdw>
                </a:effectLst>
              </a:rPr>
              <a:t>(or Syndicator)</a:t>
            </a:r>
          </a:p>
          <a:p>
            <a:pPr algn="ctr"/>
            <a:r>
              <a:rPr lang="en-US" sz="4400" dirty="0" smtClean="0">
                <a:solidFill>
                  <a:schemeClr val="bg1"/>
                </a:solidFill>
                <a:effectLst>
                  <a:outerShdw blurRad="38100" dist="38100" dir="2700000" algn="tl">
                    <a:srgbClr val="000000">
                      <a:alpha val="43137"/>
                    </a:srgbClr>
                  </a:outerShdw>
                </a:effectLst>
              </a:rPr>
              <a:t>Fees and Responsibilities</a:t>
            </a:r>
            <a:endParaRPr lang="en-US" sz="4400" dirty="0">
              <a:solidFill>
                <a:schemeClr val="bg1"/>
              </a:solidFill>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2301" y="4267200"/>
            <a:ext cx="2978927" cy="19812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144311450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Syndicator </a:t>
            </a:r>
            <a:r>
              <a:rPr lang="en-US" dirty="0" smtClean="0">
                <a:solidFill>
                  <a:schemeClr val="tx1">
                    <a:lumMod val="95000"/>
                  </a:schemeClr>
                </a:solidFill>
              </a:rPr>
              <a:t>Responsibilities</a:t>
            </a:r>
            <a:endParaRPr lang="en-US" dirty="0">
              <a:solidFill>
                <a:schemeClr val="tx1">
                  <a:lumMod val="95000"/>
                </a:schemeClr>
              </a:solidFill>
            </a:endParaRPr>
          </a:p>
        </p:txBody>
      </p:sp>
      <p:sp>
        <p:nvSpPr>
          <p:cNvPr id="7" name="Text Placeholder 2"/>
          <p:cNvSpPr txBox="1">
            <a:spLocks/>
          </p:cNvSpPr>
          <p:nvPr/>
        </p:nvSpPr>
        <p:spPr>
          <a:xfrm>
            <a:off x="304800" y="2057400"/>
            <a:ext cx="8382000" cy="3490186"/>
          </a:xfrm>
          <a:prstGeom prst="rect">
            <a:avLst/>
          </a:prstGeom>
          <a:ln>
            <a:noFill/>
          </a:ln>
          <a:effectLst>
            <a:outerShdw blurRad="50800" dist="38100" dir="2700000" algn="tl" rotWithShape="0">
              <a:prstClr val="black">
                <a:alpha val="40000"/>
              </a:prstClr>
            </a:outerShdw>
          </a:effectLst>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600" b="0" i="0" u="none" strike="noStrike" kern="1200" cap="none" spc="0" normalizeH="0" baseline="0" noProof="0" dirty="0" smtClean="0">
                <a:ln>
                  <a:noFill/>
                </a:ln>
                <a:solidFill>
                  <a:schemeClr val="bg1"/>
                </a:solidFill>
                <a:effectLst/>
                <a:uLnTx/>
                <a:uFillTx/>
                <a:latin typeface="+mn-lt"/>
                <a:ea typeface="+mn-ea"/>
                <a:cs typeface="+mn-cs"/>
              </a:rPr>
              <a:t>Finding Properties</a:t>
            </a: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600" b="0" i="0" u="none" strike="noStrike" kern="1200" cap="none" spc="0" normalizeH="0" baseline="0" noProof="0" dirty="0" smtClean="0">
                <a:ln>
                  <a:noFill/>
                </a:ln>
                <a:solidFill>
                  <a:schemeClr val="bg1"/>
                </a:solidFill>
                <a:effectLst/>
                <a:uLnTx/>
                <a:uFillTx/>
                <a:latin typeface="+mn-lt"/>
                <a:ea typeface="+mn-ea"/>
                <a:cs typeface="+mn-cs"/>
              </a:rPr>
              <a:t>Analyzing Deals</a:t>
            </a: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600" b="0" i="0" u="none" strike="noStrike" kern="1200" cap="none" spc="0" normalizeH="0" baseline="0" noProof="0" dirty="0" smtClean="0">
                <a:ln>
                  <a:noFill/>
                </a:ln>
                <a:solidFill>
                  <a:schemeClr val="bg1"/>
                </a:solidFill>
                <a:effectLst/>
                <a:uLnTx/>
                <a:uFillTx/>
                <a:latin typeface="+mn-lt"/>
                <a:ea typeface="+mn-ea"/>
                <a:cs typeface="+mn-cs"/>
              </a:rPr>
              <a:t>Supervising Construction</a:t>
            </a:r>
            <a:r>
              <a:rPr kumimoji="0" lang="en-US" sz="3600" b="0" i="0" u="none" strike="noStrike" kern="1200" cap="none" spc="0" normalizeH="0" noProof="0" dirty="0" smtClean="0">
                <a:ln>
                  <a:noFill/>
                </a:ln>
                <a:solidFill>
                  <a:schemeClr val="bg1"/>
                </a:solidFill>
                <a:effectLst/>
                <a:uLnTx/>
                <a:uFillTx/>
                <a:latin typeface="+mn-lt"/>
                <a:ea typeface="+mn-ea"/>
                <a:cs typeface="+mn-cs"/>
              </a:rPr>
              <a:t> (if needed)</a:t>
            </a:r>
            <a:endParaRPr kumimoji="0" lang="en-US" sz="3600" b="0" i="0" u="none" strike="noStrike" kern="1200" cap="none" spc="0" normalizeH="0" baseline="0" noProof="0" dirty="0" smtClean="0">
              <a:ln>
                <a:noFill/>
              </a:ln>
              <a:solidFill>
                <a:schemeClr val="bg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600" b="0" i="0" u="none" strike="noStrike" kern="1200" cap="none" spc="0" normalizeH="0" baseline="0" noProof="0" dirty="0" smtClean="0">
                <a:ln>
                  <a:noFill/>
                </a:ln>
                <a:solidFill>
                  <a:schemeClr val="bg1"/>
                </a:solidFill>
                <a:effectLst/>
                <a:uLnTx/>
                <a:uFillTx/>
                <a:latin typeface="+mn-lt"/>
                <a:ea typeface="+mn-ea"/>
                <a:cs typeface="+mn-cs"/>
              </a:rPr>
              <a:t>Selling or Securing Long Term Financing</a:t>
            </a: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lang="en-US" sz="3600" dirty="0" smtClean="0">
                <a:solidFill>
                  <a:schemeClr val="bg1"/>
                </a:solidFill>
              </a:rPr>
              <a:t>Managing the Syndication Groups</a:t>
            </a:r>
            <a:endParaRPr kumimoji="0" lang="en-US" sz="36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9" name="Picture 8" descr="real estate responsibility.jpg"/>
          <p:cNvPicPr>
            <a:picLocks noChangeAspect="1"/>
          </p:cNvPicPr>
          <p:nvPr/>
        </p:nvPicPr>
        <p:blipFill>
          <a:blip r:embed="rId4" cstate="print"/>
          <a:stretch>
            <a:fillRect/>
          </a:stretch>
        </p:blipFill>
        <p:spPr>
          <a:xfrm>
            <a:off x="6019800" y="1828800"/>
            <a:ext cx="1903615" cy="1828800"/>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Syndicator </a:t>
            </a:r>
            <a:r>
              <a:rPr lang="en-US" dirty="0" smtClean="0">
                <a:solidFill>
                  <a:schemeClr val="tx1">
                    <a:lumMod val="95000"/>
                  </a:schemeClr>
                </a:solidFill>
              </a:rPr>
              <a:t>Compensation</a:t>
            </a:r>
            <a:endParaRPr lang="en-US" dirty="0">
              <a:solidFill>
                <a:schemeClr val="tx1">
                  <a:lumMod val="95000"/>
                </a:schemeClr>
              </a:solidFill>
            </a:endParaRPr>
          </a:p>
        </p:txBody>
      </p:sp>
      <p:sp>
        <p:nvSpPr>
          <p:cNvPr id="7" name="Text Placeholder 2"/>
          <p:cNvSpPr txBox="1">
            <a:spLocks/>
          </p:cNvSpPr>
          <p:nvPr/>
        </p:nvSpPr>
        <p:spPr>
          <a:xfrm>
            <a:off x="152400" y="914400"/>
            <a:ext cx="8382000" cy="5521512"/>
          </a:xfrm>
          <a:prstGeom prst="rect">
            <a:avLst/>
          </a:prstGeom>
          <a:ln>
            <a:noFill/>
          </a:ln>
          <a:effectLst>
            <a:outerShdw blurRad="50800" dist="38100" dir="2700000" algn="tl" rotWithShape="0">
              <a:prstClr val="black">
                <a:alpha val="40000"/>
              </a:prstClr>
            </a:outerShdw>
          </a:effectLst>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600" b="0" i="0" u="none" strike="noStrike" kern="1200" cap="none" spc="0" normalizeH="0" baseline="0" noProof="0" dirty="0" smtClean="0">
                <a:ln>
                  <a:noFill/>
                </a:ln>
                <a:solidFill>
                  <a:schemeClr val="bg1"/>
                </a:solidFill>
                <a:effectLst/>
                <a:uLnTx/>
                <a:uFillTx/>
                <a:latin typeface="+mn-lt"/>
                <a:ea typeface="+mn-ea"/>
                <a:cs typeface="+mn-cs"/>
              </a:rPr>
              <a:t>Consulting/Acquisition</a:t>
            </a:r>
            <a:r>
              <a:rPr kumimoji="0" lang="en-US" sz="3600" b="0" i="0" u="none" strike="noStrike" kern="1200" cap="none" spc="0" normalizeH="0" noProof="0" dirty="0" smtClean="0">
                <a:ln>
                  <a:noFill/>
                </a:ln>
                <a:solidFill>
                  <a:schemeClr val="bg1"/>
                </a:solidFill>
                <a:effectLst/>
                <a:uLnTx/>
                <a:uFillTx/>
                <a:latin typeface="+mn-lt"/>
                <a:ea typeface="+mn-ea"/>
                <a:cs typeface="+mn-cs"/>
              </a:rPr>
              <a:t> Fees</a:t>
            </a:r>
          </a:p>
          <a:p>
            <a:pPr marL="396875" marR="0" lvl="0" indent="-396875" algn="l" defTabSz="914363" rtl="0" eaLnBrk="1" fontAlgn="auto" latinLnBrk="0" hangingPunct="1">
              <a:lnSpc>
                <a:spcPct val="90000"/>
              </a:lnSpc>
              <a:spcBef>
                <a:spcPct val="20000"/>
              </a:spcBef>
              <a:spcAft>
                <a:spcPts val="0"/>
              </a:spcAft>
              <a:buClrTx/>
              <a:buSzTx/>
              <a:tabLst/>
              <a:defRPr/>
            </a:pPr>
            <a:r>
              <a:rPr lang="en-US" sz="3600" baseline="0" dirty="0" smtClean="0">
                <a:solidFill>
                  <a:schemeClr val="bg1"/>
                </a:solidFill>
              </a:rPr>
              <a:t>	</a:t>
            </a:r>
            <a:r>
              <a:rPr lang="en-US" sz="2800" baseline="0" dirty="0" smtClean="0">
                <a:solidFill>
                  <a:schemeClr val="bg1"/>
                </a:solidFill>
              </a:rPr>
              <a:t>1</a:t>
            </a:r>
            <a:r>
              <a:rPr lang="en-US" sz="2800" dirty="0" smtClean="0">
                <a:solidFill>
                  <a:schemeClr val="bg1"/>
                </a:solidFill>
              </a:rPr>
              <a:t>% to 5% or/and flat fee</a:t>
            </a: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600" b="0" i="0" u="none" strike="noStrike" kern="1200" cap="none" spc="0" normalizeH="0" baseline="0" noProof="0" dirty="0" smtClean="0">
                <a:ln>
                  <a:noFill/>
                </a:ln>
                <a:solidFill>
                  <a:schemeClr val="bg1"/>
                </a:solidFill>
                <a:effectLst/>
                <a:uLnTx/>
                <a:uFillTx/>
                <a:latin typeface="+mn-lt"/>
                <a:ea typeface="+mn-ea"/>
                <a:cs typeface="+mn-cs"/>
              </a:rPr>
              <a:t>Brokerage Fees (if licensed)</a:t>
            </a: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600" b="0" i="0" u="none" strike="noStrike" kern="1200" cap="none" spc="0" normalizeH="0" baseline="0" noProof="0" dirty="0" smtClean="0">
                <a:ln>
                  <a:noFill/>
                </a:ln>
                <a:solidFill>
                  <a:schemeClr val="bg1"/>
                </a:solidFill>
                <a:effectLst/>
                <a:uLnTx/>
                <a:uFillTx/>
                <a:latin typeface="+mn-lt"/>
                <a:ea typeface="+mn-ea"/>
                <a:cs typeface="+mn-cs"/>
              </a:rPr>
              <a:t>Asset Management Fees</a:t>
            </a:r>
          </a:p>
          <a:p>
            <a:pPr marL="396875" lvl="0" indent="-396875" defTabSz="914363">
              <a:lnSpc>
                <a:spcPct val="90000"/>
              </a:lnSpc>
              <a:spcBef>
                <a:spcPct val="20000"/>
              </a:spcBef>
            </a:pPr>
            <a:r>
              <a:rPr lang="en-US" sz="2800" dirty="0" smtClean="0">
                <a:solidFill>
                  <a:schemeClr val="bg1"/>
                </a:solidFill>
              </a:rPr>
              <a:t>     3% of Gross Revenues or Asset Cost</a:t>
            </a: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600" b="0" i="0" u="none" strike="noStrike" kern="1200" cap="none" spc="0" normalizeH="0" baseline="0" noProof="0" dirty="0" smtClean="0">
                <a:ln>
                  <a:noFill/>
                </a:ln>
                <a:solidFill>
                  <a:schemeClr val="bg1"/>
                </a:solidFill>
                <a:effectLst/>
                <a:uLnTx/>
                <a:uFillTx/>
                <a:latin typeface="+mn-lt"/>
                <a:ea typeface="+mn-ea"/>
                <a:cs typeface="+mn-cs"/>
              </a:rPr>
              <a:t>Maintenance &amp; Construction Fees</a:t>
            </a: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lang="en-US" sz="3600" dirty="0" smtClean="0">
                <a:solidFill>
                  <a:schemeClr val="bg1"/>
                </a:solidFill>
              </a:rPr>
              <a:t>Percentage of Profit on Sale or Disposition</a:t>
            </a:r>
          </a:p>
          <a:p>
            <a:pPr marL="854075" lvl="1" indent="-396875" defTabSz="914363">
              <a:lnSpc>
                <a:spcPct val="90000"/>
              </a:lnSpc>
              <a:spcBef>
                <a:spcPct val="20000"/>
              </a:spcBef>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8%</a:t>
            </a:r>
            <a:r>
              <a:rPr kumimoji="0" lang="en-US" sz="2800" b="0" i="0" u="none" strike="noStrike" kern="1200" cap="none" spc="0" normalizeH="0" noProof="0" dirty="0" smtClean="0">
                <a:ln>
                  <a:noFill/>
                </a:ln>
                <a:solidFill>
                  <a:schemeClr val="bg1"/>
                </a:solidFill>
                <a:effectLst/>
                <a:uLnTx/>
                <a:uFillTx/>
                <a:latin typeface="+mn-lt"/>
                <a:ea typeface="+mn-ea"/>
                <a:cs typeface="+mn-cs"/>
              </a:rPr>
              <a:t> to 12% goes to Investor</a:t>
            </a:r>
          </a:p>
          <a:p>
            <a:pPr marL="854075" lvl="1" indent="-396875" defTabSz="914363">
              <a:lnSpc>
                <a:spcPct val="90000"/>
              </a:lnSpc>
              <a:spcBef>
                <a:spcPct val="20000"/>
              </a:spcBef>
            </a:pPr>
            <a:r>
              <a:rPr lang="en-US" sz="2800" baseline="0" dirty="0" smtClean="0">
                <a:solidFill>
                  <a:schemeClr val="bg1"/>
                </a:solidFill>
              </a:rPr>
              <a:t>10%</a:t>
            </a:r>
            <a:r>
              <a:rPr lang="en-US" sz="2800" dirty="0" smtClean="0">
                <a:solidFill>
                  <a:schemeClr val="bg1"/>
                </a:solidFill>
              </a:rPr>
              <a:t> to 50% of Equity goes to Syndicator</a:t>
            </a: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6" name="Picture 5" descr="fees.jpg"/>
          <p:cNvPicPr>
            <a:picLocks noChangeAspect="1"/>
          </p:cNvPicPr>
          <p:nvPr/>
        </p:nvPicPr>
        <p:blipFill>
          <a:blip r:embed="rId4" cstate="print"/>
          <a:stretch>
            <a:fillRect/>
          </a:stretch>
        </p:blipFill>
        <p:spPr>
          <a:xfrm>
            <a:off x="6283452" y="1524000"/>
            <a:ext cx="2436876" cy="1981200"/>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Example – Short Term Investment</a:t>
            </a:r>
            <a:endParaRPr lang="en-US" dirty="0">
              <a:solidFill>
                <a:schemeClr val="tx1">
                  <a:lumMod val="95000"/>
                </a:schemeClr>
              </a:solidFill>
            </a:endParaRPr>
          </a:p>
        </p:txBody>
      </p:sp>
      <p:sp>
        <p:nvSpPr>
          <p:cNvPr id="5" name="Content Placeholder 5"/>
          <p:cNvSpPr txBox="1">
            <a:spLocks/>
          </p:cNvSpPr>
          <p:nvPr/>
        </p:nvSpPr>
        <p:spPr>
          <a:xfrm>
            <a:off x="0" y="1295400"/>
            <a:ext cx="9144000" cy="5562600"/>
          </a:xfrm>
          <a:prstGeom prst="rect">
            <a:avLst/>
          </a:prstGeom>
          <a:noFill/>
        </p:spPr>
        <p:txBody>
          <a:bodyPr/>
          <a:lstStyle/>
          <a:p>
            <a:pPr marL="1028700" marR="0" lvl="0" indent="-396875" algn="l" defTabSz="914363" rtl="0" eaLnBrk="1" fontAlgn="auto" latinLnBrk="0" hangingPunct="1">
              <a:lnSpc>
                <a:spcPct val="150000"/>
              </a:lnSpc>
              <a:spcBef>
                <a:spcPct val="20000"/>
              </a:spcBef>
              <a:spcAft>
                <a:spcPts val="0"/>
              </a:spcAft>
              <a:buClr>
                <a:srgbClr val="00B050"/>
              </a:buClr>
              <a:buSzTx/>
              <a:buFontTx/>
              <a:buNone/>
              <a:tabLst/>
              <a:defRPr/>
            </a:pPr>
            <a:r>
              <a:rPr kumimoji="0" lang="en-US" sz="2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Property bought on Courthouse Steps – hold time 6 months</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Purchase Price			$100,000</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Rehab Cost			$  30,000</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Final Selling Price			$175,000</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endParaRPr kumimoji="0" lang="en-US" sz="2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ndParaRP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Acquisition 			$1,000  + 2% or $2,000</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Asset Management Fees	3% of asset cost or $3,900</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Construction Co. Fee		$5,000</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Brokerage Fee (if licensed)	3% of sale price or $5,250</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Equity Participation Fee</a:t>
            </a:r>
          </a:p>
          <a:p>
            <a:pPr marL="1828800" marR="0" lvl="2" indent="-344488" algn="l" defTabSz="914363" rtl="0" eaLnBrk="1" fontAlgn="auto" latinLnBrk="0" hangingPunct="1">
              <a:lnSpc>
                <a:spcPct val="90000"/>
              </a:lnSpc>
              <a:spcBef>
                <a:spcPct val="20000"/>
              </a:spcBef>
              <a:spcAft>
                <a:spcPts val="0"/>
              </a:spcAft>
              <a:buClr>
                <a:srgbClr val="00B050"/>
              </a:buClr>
              <a:buSzTx/>
              <a:buFontTx/>
              <a:buBlip>
                <a:blip r:embed="rId3"/>
              </a:buBlip>
              <a:tabLst/>
              <a:defRPr/>
            </a:pPr>
            <a:r>
              <a:rPr kumimoji="0" lang="en-US" sz="2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Investor receives		10% or $13,000</a:t>
            </a:r>
          </a:p>
          <a:p>
            <a:pPr marL="1828800" marR="0" lvl="2" indent="-344488" algn="l" defTabSz="914363" rtl="0" eaLnBrk="1" fontAlgn="auto" latinLnBrk="0" hangingPunct="1">
              <a:lnSpc>
                <a:spcPct val="90000"/>
              </a:lnSpc>
              <a:spcBef>
                <a:spcPct val="20000"/>
              </a:spcBef>
              <a:spcAft>
                <a:spcPts val="0"/>
              </a:spcAft>
              <a:buClr>
                <a:srgbClr val="00B050"/>
              </a:buClr>
              <a:buSzTx/>
              <a:buFontTx/>
              <a:buBlip>
                <a:blip r:embed="rId3"/>
              </a:buBlip>
              <a:tabLst/>
              <a:defRPr/>
            </a:pPr>
            <a:r>
              <a:rPr kumimoji="0" lang="en-US" sz="24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Syndicator receives		28% of Equity</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endParaRPr kumimoji="0" lang="en-US" sz="2400" b="0" i="0" u="none" strike="noStrike" kern="1200" cap="none" spc="0" normalizeH="0" baseline="0" noProof="0" dirty="0" smtClean="0">
              <a:ln>
                <a:noFill/>
              </a:ln>
              <a:solidFill>
                <a:schemeClr val="bg1"/>
              </a:solidFill>
              <a:effectLst/>
              <a:uLnTx/>
              <a:uFillTx/>
              <a:latin typeface="Book Antiqua" pitchFamily="18" charset="0"/>
              <a:ea typeface="+mn-ea"/>
              <a:cs typeface="+mn-cs"/>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37097"/>
          </a:xfrm>
        </p:spPr>
        <p:txBody>
          <a:bodyPr/>
          <a:lstStyle/>
          <a:p>
            <a:r>
              <a:rPr lang="en-US" sz="4600" dirty="0" smtClean="0">
                <a:solidFill>
                  <a:schemeClr val="tx1">
                    <a:lumMod val="95000"/>
                  </a:schemeClr>
                </a:solidFill>
              </a:rPr>
              <a:t>Breakdown – Short Term Investment</a:t>
            </a:r>
            <a:endParaRPr lang="en-US" sz="4600" dirty="0">
              <a:solidFill>
                <a:schemeClr val="tx1">
                  <a:lumMod val="95000"/>
                </a:schemeClr>
              </a:solidFill>
            </a:endParaRPr>
          </a:p>
        </p:txBody>
      </p:sp>
      <p:sp>
        <p:nvSpPr>
          <p:cNvPr id="4" name="Content Placeholder 5"/>
          <p:cNvSpPr txBox="1">
            <a:spLocks/>
          </p:cNvSpPr>
          <p:nvPr/>
        </p:nvSpPr>
        <p:spPr>
          <a:xfrm>
            <a:off x="0" y="1340768"/>
            <a:ext cx="9144000" cy="5517232"/>
          </a:xfrm>
          <a:prstGeom prst="rect">
            <a:avLst/>
          </a:prstGeom>
          <a:noFill/>
        </p:spPr>
        <p:txBody>
          <a:bodyPr/>
          <a:lstStyle/>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8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Final Selling Price		$175,000</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endParaRPr kumimoji="0" lang="en-US" sz="28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endParaRP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8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Less:</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8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	Purchase + Rehab		$130,000</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8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 	Interest to Investor @10%$13,000 a year</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8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	Brokerage Fees		$10,500      (6% of SP)</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8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	Asset </a:t>
            </a:r>
            <a:r>
              <a:rPr kumimoji="0" lang="en-US" sz="2800" b="0"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rPr>
              <a:t>Mngt</a:t>
            </a:r>
            <a:r>
              <a:rPr kumimoji="0" lang="en-US" sz="28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 Fee		$3,900</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8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	Acquisition Fee		$3,000</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8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	</a:t>
            </a:r>
            <a:r>
              <a:rPr kumimoji="0" lang="en-US" sz="2800" b="0"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rPr>
              <a:t>Miscell</a:t>
            </a:r>
            <a:r>
              <a:rPr kumimoji="0" lang="en-US" sz="28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rPr>
              <a:t> (Ins., Title, etc.)	$2,000</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r>
              <a:rPr kumimoji="0" lang="en-US" sz="2800" b="0" i="0" u="none" strike="noStrike" kern="1200" cap="none" spc="0" normalizeH="0" baseline="0" noProof="0" dirty="0" smtClean="0">
                <a:ln>
                  <a:noFill/>
                </a:ln>
                <a:solidFill>
                  <a:schemeClr val="bg1"/>
                </a:solidFill>
                <a:effectLst/>
                <a:uLnTx/>
                <a:uFillTx/>
                <a:latin typeface="Calibri" pitchFamily="34" charset="0"/>
              </a:rPr>
              <a:t>	</a:t>
            </a:r>
            <a:r>
              <a:rPr kumimoji="0" lang="en-US" sz="28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Calibri" pitchFamily="34" charset="0"/>
              </a:rPr>
              <a:t>NET to Syndicator	$12,600 or 28% of Equity</a:t>
            </a:r>
            <a:r>
              <a:rPr kumimoji="0" lang="en-US" sz="2400" b="0" i="0" u="none" strike="noStrike" kern="1200" cap="none" spc="0" normalizeH="0" baseline="0" noProof="0" dirty="0" smtClean="0">
                <a:ln>
                  <a:noFill/>
                </a:ln>
                <a:solidFill>
                  <a:schemeClr val="bg1"/>
                </a:solidFill>
                <a:effectLst/>
                <a:uLnTx/>
                <a:uFillTx/>
                <a:latin typeface="Book Antiqua" pitchFamily="18" charset="0"/>
                <a:ea typeface="+mn-ea"/>
                <a:cs typeface="+mn-cs"/>
              </a:rPr>
              <a:t>				</a:t>
            </a: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endParaRPr kumimoji="0" lang="en-US" sz="2400" b="0" i="0" u="none" strike="noStrike" kern="1200" cap="none" spc="0" normalizeH="0" baseline="0" noProof="0" dirty="0" smtClean="0">
              <a:ln>
                <a:noFill/>
              </a:ln>
              <a:solidFill>
                <a:schemeClr val="bg1"/>
              </a:solidFill>
              <a:effectLst/>
              <a:uLnTx/>
              <a:uFillTx/>
              <a:latin typeface="Book Antiqua" pitchFamily="18" charset="0"/>
              <a:ea typeface="+mn-ea"/>
              <a:cs typeface="+mn-cs"/>
            </a:endParaRPr>
          </a:p>
          <a:p>
            <a:pPr marL="1828800" marR="0" lvl="2" indent="-344488" algn="l" defTabSz="914363" rtl="0" eaLnBrk="1" fontAlgn="auto" latinLnBrk="0" hangingPunct="1">
              <a:lnSpc>
                <a:spcPct val="90000"/>
              </a:lnSpc>
              <a:spcBef>
                <a:spcPct val="20000"/>
              </a:spcBef>
              <a:spcAft>
                <a:spcPts val="0"/>
              </a:spcAft>
              <a:buClr>
                <a:srgbClr val="00B050"/>
              </a:buClr>
              <a:buSzTx/>
              <a:buFontTx/>
              <a:buNone/>
              <a:tabLst/>
              <a:defRPr/>
            </a:pPr>
            <a:endParaRPr kumimoji="0" lang="en-US" sz="2400" b="0" i="0" u="none" strike="noStrike" kern="1200" cap="none" spc="0" normalizeH="0" baseline="0" noProof="0" dirty="0" smtClean="0">
              <a:ln>
                <a:noFill/>
              </a:ln>
              <a:solidFill>
                <a:schemeClr val="bg1"/>
              </a:solidFill>
              <a:effectLst/>
              <a:uLnTx/>
              <a:uFillTx/>
              <a:latin typeface="Book Antiqua" pitchFamily="18" charset="0"/>
              <a:ea typeface="+mn-ea"/>
              <a:cs typeface="+mn-cs"/>
            </a:endParaRPr>
          </a:p>
        </p:txBody>
      </p:sp>
      <p:pic>
        <p:nvPicPr>
          <p:cNvPr id="6" name="Picture 5" descr="MoneyCalculator.jpg"/>
          <p:cNvPicPr>
            <a:picLocks noChangeAspect="1"/>
          </p:cNvPicPr>
          <p:nvPr/>
        </p:nvPicPr>
        <p:blipFill>
          <a:blip r:embed="rId3" cstate="print"/>
          <a:stretch>
            <a:fillRect/>
          </a:stretch>
        </p:blipFill>
        <p:spPr>
          <a:xfrm>
            <a:off x="7086600" y="1524000"/>
            <a:ext cx="1828800" cy="1215958"/>
          </a:xfrm>
          <a:prstGeom prst="rect">
            <a:avLst/>
          </a:prstGeom>
          <a:effectLst>
            <a:glow rad="101600">
              <a:schemeClr val="accent2">
                <a:satMod val="175000"/>
                <a:alpha val="40000"/>
              </a:schemeClr>
            </a:glow>
          </a:effec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Example – Long Term Investment</a:t>
            </a:r>
            <a:endParaRPr lang="en-US" dirty="0">
              <a:solidFill>
                <a:schemeClr val="tx1">
                  <a:lumMod val="95000"/>
                </a:schemeClr>
              </a:solidFill>
            </a:endParaRPr>
          </a:p>
        </p:txBody>
      </p:sp>
      <p:sp>
        <p:nvSpPr>
          <p:cNvPr id="5" name="Content Placeholder 5"/>
          <p:cNvSpPr txBox="1">
            <a:spLocks/>
          </p:cNvSpPr>
          <p:nvPr/>
        </p:nvSpPr>
        <p:spPr>
          <a:xfrm>
            <a:off x="0" y="1295400"/>
            <a:ext cx="9144000" cy="5562600"/>
          </a:xfrm>
          <a:prstGeom prst="rect">
            <a:avLst/>
          </a:prstGeom>
          <a:noFill/>
        </p:spPr>
        <p:txBody>
          <a:bodyPr/>
          <a:lstStyle/>
          <a:p>
            <a:pPr marL="1828800" lvl="2" indent="-344488" defTabSz="914363">
              <a:lnSpc>
                <a:spcPct val="90000"/>
              </a:lnSpc>
              <a:spcBef>
                <a:spcPct val="20000"/>
              </a:spcBef>
              <a:buClr>
                <a:srgbClr val="00B050"/>
              </a:buClr>
              <a:defRPr/>
            </a:pPr>
            <a:endParaRPr lang="en-US" sz="2400" dirty="0" smtClean="0">
              <a:solidFill>
                <a:srgbClr val="000000"/>
              </a:solidFill>
              <a:latin typeface="Book Antiqua" pitchFamily="18" charset="0"/>
            </a:endParaRPr>
          </a:p>
        </p:txBody>
      </p:sp>
      <p:sp>
        <p:nvSpPr>
          <p:cNvPr id="4" name="Content Placeholder 5"/>
          <p:cNvSpPr txBox="1">
            <a:spLocks/>
          </p:cNvSpPr>
          <p:nvPr/>
        </p:nvSpPr>
        <p:spPr>
          <a:xfrm>
            <a:off x="-828600" y="1257228"/>
            <a:ext cx="9972600" cy="5589240"/>
          </a:xfrm>
          <a:prstGeom prst="rect">
            <a:avLst/>
          </a:prstGeom>
          <a:solidFill>
            <a:schemeClr val="tx1">
              <a:alpha val="76000"/>
            </a:schemeClr>
          </a:solidFill>
        </p:spPr>
        <p:txBody>
          <a:bodyPr/>
          <a:lstStyle>
            <a:lvl1pPr marL="396875" indent="-396875" algn="l" defTabSz="914363" rtl="0" eaLnBrk="1" latinLnBrk="0" hangingPunct="1">
              <a:lnSpc>
                <a:spcPct val="90000"/>
              </a:lnSpc>
              <a:spcBef>
                <a:spcPct val="20000"/>
              </a:spcBef>
              <a:buFontTx/>
              <a:buBlip>
                <a:blip r:embed="rId3"/>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0" lvl="2">
              <a:buClr>
                <a:srgbClr val="00B050"/>
              </a:buClr>
              <a:buFontTx/>
              <a:buNone/>
            </a:pPr>
            <a:endParaRPr lang="en-US" dirty="0" smtClean="0">
              <a:latin typeface="Book Antiqua" pitchFamily="18" charset="0"/>
            </a:endParaRPr>
          </a:p>
          <a:p>
            <a:pPr marL="1828800" lvl="2">
              <a:buClr>
                <a:srgbClr val="00B050"/>
              </a:buClr>
              <a:buFontTx/>
              <a:buNone/>
            </a:pPr>
            <a:r>
              <a:rPr lang="en-US" sz="2200" dirty="0" smtClean="0">
                <a:effectLst>
                  <a:outerShdw blurRad="38100" dist="38100" dir="2700000" algn="tl">
                    <a:srgbClr val="000000">
                      <a:alpha val="43137"/>
                    </a:srgbClr>
                  </a:outerShdw>
                </a:effectLst>
              </a:rPr>
              <a:t>Purchase Price			$100,000</a:t>
            </a:r>
          </a:p>
          <a:p>
            <a:pPr marL="1828800" lvl="2">
              <a:buClr>
                <a:srgbClr val="00B050"/>
              </a:buClr>
              <a:buFontTx/>
              <a:buNone/>
            </a:pPr>
            <a:r>
              <a:rPr lang="en-US" sz="2200" dirty="0" smtClean="0">
                <a:effectLst>
                  <a:outerShdw blurRad="38100" dist="38100" dir="2700000" algn="tl">
                    <a:srgbClr val="000000">
                      <a:alpha val="43137"/>
                    </a:srgbClr>
                  </a:outerShdw>
                </a:effectLst>
              </a:rPr>
              <a:t>Rehab Cost			$  30,000</a:t>
            </a:r>
          </a:p>
          <a:p>
            <a:pPr marL="1828800" lvl="2">
              <a:buClr>
                <a:srgbClr val="00B050"/>
              </a:buClr>
              <a:buFontTx/>
              <a:buNone/>
            </a:pPr>
            <a:r>
              <a:rPr lang="en-US" sz="2200" dirty="0" smtClean="0">
                <a:effectLst>
                  <a:outerShdw blurRad="38100" dist="38100" dir="2700000" algn="tl">
                    <a:srgbClr val="000000">
                      <a:alpha val="43137"/>
                    </a:srgbClr>
                  </a:outerShdw>
                </a:effectLst>
              </a:rPr>
              <a:t>Final Selling Price			$175,000</a:t>
            </a:r>
          </a:p>
          <a:p>
            <a:pPr marL="1828800" lvl="2">
              <a:buClr>
                <a:srgbClr val="00B050"/>
              </a:buClr>
              <a:buFontTx/>
              <a:buNone/>
            </a:pPr>
            <a:endParaRPr lang="en-US" sz="2200" dirty="0" smtClean="0">
              <a:effectLst>
                <a:outerShdw blurRad="38100" dist="38100" dir="2700000" algn="tl">
                  <a:srgbClr val="000000">
                    <a:alpha val="43137"/>
                  </a:srgbClr>
                </a:outerShdw>
              </a:effectLst>
            </a:endParaRPr>
          </a:p>
          <a:p>
            <a:pPr marL="1828800" lvl="2">
              <a:buClr>
                <a:srgbClr val="00B050"/>
              </a:buClr>
              <a:buFontTx/>
              <a:buNone/>
            </a:pPr>
            <a:r>
              <a:rPr lang="en-US" sz="2200" dirty="0" smtClean="0">
                <a:effectLst>
                  <a:outerShdw blurRad="38100" dist="38100" dir="2700000" algn="tl">
                    <a:srgbClr val="000000">
                      <a:alpha val="43137"/>
                    </a:srgbClr>
                  </a:outerShdw>
                </a:effectLst>
              </a:rPr>
              <a:t>Acquisition 			$1,000 + 2% or $2,000</a:t>
            </a:r>
          </a:p>
          <a:p>
            <a:pPr marL="1828800" lvl="2">
              <a:buClr>
                <a:srgbClr val="00B050"/>
              </a:buClr>
              <a:buFontTx/>
              <a:buNone/>
            </a:pPr>
            <a:r>
              <a:rPr lang="en-US" sz="2200" dirty="0" smtClean="0">
                <a:effectLst>
                  <a:outerShdw blurRad="38100" dist="38100" dir="2700000" algn="tl">
                    <a:srgbClr val="000000">
                      <a:alpha val="43137"/>
                    </a:srgbClr>
                  </a:outerShdw>
                </a:effectLst>
              </a:rPr>
              <a:t>Asset Management Fees		3% of asset cost or $3,900</a:t>
            </a:r>
          </a:p>
          <a:p>
            <a:pPr marL="1828800" lvl="2">
              <a:buClr>
                <a:srgbClr val="00B050"/>
              </a:buClr>
              <a:buFontTx/>
              <a:buNone/>
            </a:pPr>
            <a:r>
              <a:rPr lang="en-US" sz="2200" dirty="0" smtClean="0">
                <a:solidFill>
                  <a:srgbClr val="C00000"/>
                </a:solidFill>
                <a:effectLst>
                  <a:outerShdw blurRad="38100" dist="38100" dir="2700000" algn="tl">
                    <a:srgbClr val="000000">
                      <a:alpha val="43137"/>
                    </a:srgbClr>
                  </a:outerShdw>
                </a:effectLst>
              </a:rPr>
              <a:t>Property Management Fee	10% of Collected Rents 							$150 Leasing Fees for Vacancy</a:t>
            </a:r>
          </a:p>
          <a:p>
            <a:pPr marL="1828800" lvl="2">
              <a:buClr>
                <a:srgbClr val="00B050"/>
              </a:buClr>
              <a:buFontTx/>
              <a:buNone/>
            </a:pPr>
            <a:r>
              <a:rPr lang="en-US" sz="2200" dirty="0" smtClean="0">
                <a:solidFill>
                  <a:srgbClr val="C00000"/>
                </a:solidFill>
                <a:effectLst>
                  <a:outerShdw blurRad="38100" dist="38100" dir="2700000" algn="tl">
                    <a:srgbClr val="000000">
                      <a:alpha val="43137"/>
                    </a:srgbClr>
                  </a:outerShdw>
                </a:effectLst>
              </a:rPr>
              <a:t>	Remainder goes to Lender after Expenses Monthly or Quarterly</a:t>
            </a:r>
          </a:p>
          <a:p>
            <a:pPr marL="1828800" lvl="2">
              <a:buClr>
                <a:srgbClr val="00B050"/>
              </a:buClr>
              <a:buFontTx/>
              <a:buNone/>
            </a:pPr>
            <a:r>
              <a:rPr lang="en-US" sz="2200" dirty="0" smtClean="0">
                <a:effectLst>
                  <a:outerShdw blurRad="38100" dist="38100" dir="2700000" algn="tl">
                    <a:srgbClr val="000000">
                      <a:alpha val="43137"/>
                    </a:srgbClr>
                  </a:outerShdw>
                </a:effectLst>
              </a:rPr>
              <a:t>Construction Co. Fee		$5,000</a:t>
            </a:r>
          </a:p>
          <a:p>
            <a:pPr marL="1828800" lvl="2">
              <a:buClr>
                <a:srgbClr val="00B050"/>
              </a:buClr>
              <a:buFontTx/>
              <a:buNone/>
            </a:pPr>
            <a:r>
              <a:rPr lang="en-US" sz="2200" dirty="0" smtClean="0">
                <a:effectLst>
                  <a:outerShdw blurRad="38100" dist="38100" dir="2700000" algn="tl">
                    <a:srgbClr val="000000">
                      <a:alpha val="43137"/>
                    </a:srgbClr>
                  </a:outerShdw>
                </a:effectLst>
              </a:rPr>
              <a:t>Brokerage Fee (if licensed)		3% of sale price or $5,250</a:t>
            </a:r>
          </a:p>
          <a:p>
            <a:pPr marL="1828800" lvl="2">
              <a:buClr>
                <a:srgbClr val="00B050"/>
              </a:buClr>
              <a:buFontTx/>
              <a:buNone/>
            </a:pPr>
            <a:r>
              <a:rPr lang="en-US" sz="2200" dirty="0" smtClean="0">
                <a:effectLst>
                  <a:outerShdw blurRad="38100" dist="38100" dir="2700000" algn="tl">
                    <a:srgbClr val="000000">
                      <a:alpha val="43137"/>
                    </a:srgbClr>
                  </a:outerShdw>
                </a:effectLst>
              </a:rPr>
              <a:t>Equity Participation Fee</a:t>
            </a:r>
          </a:p>
          <a:p>
            <a:pPr marL="1828800" lvl="2">
              <a:buClr>
                <a:srgbClr val="00B050"/>
              </a:buClr>
            </a:pPr>
            <a:r>
              <a:rPr lang="en-US" sz="2200" dirty="0" smtClean="0">
                <a:solidFill>
                  <a:srgbClr val="C00000"/>
                </a:solidFill>
                <a:effectLst>
                  <a:outerShdw blurRad="38100" dist="38100" dir="2700000" algn="tl">
                    <a:srgbClr val="000000">
                      <a:alpha val="43137"/>
                    </a:srgbClr>
                  </a:outerShdw>
                </a:effectLst>
              </a:rPr>
              <a:t>Investor and Syndicator split the end proceeds from sale 50/50</a:t>
            </a:r>
            <a:r>
              <a:rPr lang="en-US" dirty="0" smtClean="0">
                <a:latin typeface="Book Antiqua" pitchFamily="18" charset="0"/>
              </a:rPr>
              <a:t>			</a:t>
            </a:r>
            <a:endParaRPr lang="en-US" dirty="0" smtClean="0">
              <a:latin typeface="Book Antiqua" pitchFamily="18" charset="0"/>
            </a:endParaRPr>
          </a:p>
        </p:txBody>
      </p:sp>
    </p:spTree>
    <p:extLst>
      <p:ext uri="{BB962C8B-B14F-4D97-AF65-F5344CB8AC3E}">
        <p14:creationId xmlns:p14="http://schemas.microsoft.com/office/powerpoint/2010/main" val="35772896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395</TotalTime>
  <Words>680</Words>
  <Application>Microsoft Office PowerPoint</Application>
  <PresentationFormat>On-screen Show (4:3)</PresentationFormat>
  <Paragraphs>83</Paragraphs>
  <Slides>6</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Book Antiqua</vt:lpstr>
      <vt:lpstr>Calibri</vt:lpstr>
      <vt:lpstr>Courier New</vt:lpstr>
      <vt:lpstr>Wingdings</vt:lpstr>
      <vt:lpstr>TS010286790</vt:lpstr>
      <vt:lpstr>White with Courier font for code slides</vt:lpstr>
      <vt:lpstr>PowerPoint Presentation</vt:lpstr>
      <vt:lpstr>Syndicator Responsibilities</vt:lpstr>
      <vt:lpstr>Syndicator Compensation</vt:lpstr>
      <vt:lpstr>Example – Short Term Investment</vt:lpstr>
      <vt:lpstr>Breakdown – Short Term Investment</vt:lpstr>
      <vt:lpstr>Example – Long Term Investment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44</cp:revision>
  <dcterms:created xsi:type="dcterms:W3CDTF">2013-05-01T18:49:20Z</dcterms:created>
  <dcterms:modified xsi:type="dcterms:W3CDTF">2015-02-24T16:54:01Z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