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7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D2EB05-2127-4E58-B8CB-072D1807A363}" type="doc">
      <dgm:prSet loTypeId="urn:microsoft.com/office/officeart/2005/8/layout/hierarchy1" loCatId="hierarchy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4F0EB66D-90A1-4D3D-99BA-E24D4A76360E}">
      <dgm:prSet phldrT="[Text]"/>
      <dgm:spPr/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OPM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F018D1B-B7DC-482F-A51D-C280D0240088}" type="parTrans" cxnId="{E081D2F6-D01C-4DD7-B3A5-BCBF7C4C8D8D}">
      <dgm:prSet/>
      <dgm:spPr/>
      <dgm:t>
        <a:bodyPr/>
        <a:lstStyle/>
        <a:p>
          <a:endParaRPr lang="en-US"/>
        </a:p>
      </dgm:t>
    </dgm:pt>
    <dgm:pt modelId="{977B3F88-1E41-4503-911C-49309EF70E67}" type="sibTrans" cxnId="{E081D2F6-D01C-4DD7-B3A5-BCBF7C4C8D8D}">
      <dgm:prSet/>
      <dgm:spPr/>
      <dgm:t>
        <a:bodyPr/>
        <a:lstStyle/>
        <a:p>
          <a:endParaRPr lang="en-US"/>
        </a:p>
      </dgm:t>
    </dgm:pt>
    <dgm:pt modelId="{21A2B24A-521A-4E61-817B-B16334DDB9E9}">
      <dgm:prSet phldrT="[Text]"/>
      <dgm:spPr/>
      <dgm:t>
        <a:bodyPr/>
        <a:lstStyle/>
        <a:p>
          <a:r>
            <a:rPr lang="en-US" dirty="0" smtClean="0"/>
            <a:t>Debt</a:t>
          </a:r>
          <a:endParaRPr lang="en-US" dirty="0"/>
        </a:p>
      </dgm:t>
    </dgm:pt>
    <dgm:pt modelId="{016B4D6C-73E4-4D42-AA97-EA85A3D4F240}" type="parTrans" cxnId="{3ADB1EB1-CD3E-4B91-8EC7-4C21AC75FF6D}">
      <dgm:prSet/>
      <dgm:spPr/>
      <dgm:t>
        <a:bodyPr/>
        <a:lstStyle/>
        <a:p>
          <a:endParaRPr lang="en-US"/>
        </a:p>
      </dgm:t>
    </dgm:pt>
    <dgm:pt modelId="{DDEF402C-AC5C-485F-A0BF-3B72ED9203F8}" type="sibTrans" cxnId="{3ADB1EB1-CD3E-4B91-8EC7-4C21AC75FF6D}">
      <dgm:prSet/>
      <dgm:spPr/>
      <dgm:t>
        <a:bodyPr/>
        <a:lstStyle/>
        <a:p>
          <a:endParaRPr lang="en-US"/>
        </a:p>
      </dgm:t>
    </dgm:pt>
    <dgm:pt modelId="{4F3D2EC4-BC04-4536-83C0-50DA778C36A9}">
      <dgm:prSet phldrT="[Text]"/>
      <dgm:spPr/>
      <dgm:t>
        <a:bodyPr/>
        <a:lstStyle/>
        <a:p>
          <a:r>
            <a:rPr lang="en-US" dirty="0" smtClean="0"/>
            <a:t>Equity</a:t>
          </a:r>
          <a:endParaRPr lang="en-US" dirty="0"/>
        </a:p>
      </dgm:t>
    </dgm:pt>
    <dgm:pt modelId="{481F0009-84C9-43A4-B70A-BDFB941DBE50}" type="parTrans" cxnId="{C26A187D-213D-4BF2-BD9A-37278D885474}">
      <dgm:prSet/>
      <dgm:spPr/>
      <dgm:t>
        <a:bodyPr/>
        <a:lstStyle/>
        <a:p>
          <a:endParaRPr lang="en-US"/>
        </a:p>
      </dgm:t>
    </dgm:pt>
    <dgm:pt modelId="{2B0D2AF5-F71E-4F1B-86A1-6A69CB7AD775}" type="sibTrans" cxnId="{C26A187D-213D-4BF2-BD9A-37278D885474}">
      <dgm:prSet/>
      <dgm:spPr/>
      <dgm:t>
        <a:bodyPr/>
        <a:lstStyle/>
        <a:p>
          <a:endParaRPr lang="en-US"/>
        </a:p>
      </dgm:t>
    </dgm:pt>
    <dgm:pt modelId="{66951ED3-93E3-4A07-848D-8F270287E2E4}" type="pres">
      <dgm:prSet presAssocID="{48D2EB05-2127-4E58-B8CB-072D1807A36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2649008-6EAC-43EF-B0EF-904FD00F8CFA}" type="pres">
      <dgm:prSet presAssocID="{4F0EB66D-90A1-4D3D-99BA-E24D4A76360E}" presName="hierRoot1" presStyleCnt="0"/>
      <dgm:spPr/>
    </dgm:pt>
    <dgm:pt modelId="{F491B687-C059-4464-9C32-E1677D27A394}" type="pres">
      <dgm:prSet presAssocID="{4F0EB66D-90A1-4D3D-99BA-E24D4A76360E}" presName="composite" presStyleCnt="0"/>
      <dgm:spPr/>
    </dgm:pt>
    <dgm:pt modelId="{278376E6-FF4B-4328-A825-FA37DB4E8741}" type="pres">
      <dgm:prSet presAssocID="{4F0EB66D-90A1-4D3D-99BA-E24D4A76360E}" presName="background" presStyleLbl="node0" presStyleIdx="0" presStyleCnt="1"/>
      <dgm:spPr/>
    </dgm:pt>
    <dgm:pt modelId="{0E62AE6D-F422-4C1C-85EE-3D48C251CE5F}" type="pres">
      <dgm:prSet presAssocID="{4F0EB66D-90A1-4D3D-99BA-E24D4A76360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CC49AA-F0C2-4A78-B58C-5EDBCCAA2910}" type="pres">
      <dgm:prSet presAssocID="{4F0EB66D-90A1-4D3D-99BA-E24D4A76360E}" presName="hierChild2" presStyleCnt="0"/>
      <dgm:spPr/>
    </dgm:pt>
    <dgm:pt modelId="{FC8A95EE-7D9E-4D40-B8C4-0211DDD1A3C5}" type="pres">
      <dgm:prSet presAssocID="{016B4D6C-73E4-4D42-AA97-EA85A3D4F240}" presName="Name10" presStyleLbl="parChTrans1D2" presStyleIdx="0" presStyleCnt="2"/>
      <dgm:spPr/>
      <dgm:t>
        <a:bodyPr/>
        <a:lstStyle/>
        <a:p>
          <a:endParaRPr lang="en-US"/>
        </a:p>
      </dgm:t>
    </dgm:pt>
    <dgm:pt modelId="{6DD5728E-15BB-41FF-944D-A3CAAC23448B}" type="pres">
      <dgm:prSet presAssocID="{21A2B24A-521A-4E61-817B-B16334DDB9E9}" presName="hierRoot2" presStyleCnt="0"/>
      <dgm:spPr/>
    </dgm:pt>
    <dgm:pt modelId="{26E161DB-A210-4BE9-B02A-FF266559A85D}" type="pres">
      <dgm:prSet presAssocID="{21A2B24A-521A-4E61-817B-B16334DDB9E9}" presName="composite2" presStyleCnt="0"/>
      <dgm:spPr/>
    </dgm:pt>
    <dgm:pt modelId="{48195CE4-4A26-49A5-BC4D-01CD7DA909B4}" type="pres">
      <dgm:prSet presAssocID="{21A2B24A-521A-4E61-817B-B16334DDB9E9}" presName="background2" presStyleLbl="node2" presStyleIdx="0" presStyleCnt="2"/>
      <dgm:spPr/>
    </dgm:pt>
    <dgm:pt modelId="{994044D0-6641-467B-9BD6-F99D852DEABC}" type="pres">
      <dgm:prSet presAssocID="{21A2B24A-521A-4E61-817B-B16334DDB9E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09317D-80C4-44C9-AE21-D5E1EF548EEE}" type="pres">
      <dgm:prSet presAssocID="{21A2B24A-521A-4E61-817B-B16334DDB9E9}" presName="hierChild3" presStyleCnt="0"/>
      <dgm:spPr/>
    </dgm:pt>
    <dgm:pt modelId="{16E5D7A9-1406-497C-865D-9CEFA4459118}" type="pres">
      <dgm:prSet presAssocID="{481F0009-84C9-43A4-B70A-BDFB941DBE50}" presName="Name10" presStyleLbl="parChTrans1D2" presStyleIdx="1" presStyleCnt="2"/>
      <dgm:spPr/>
      <dgm:t>
        <a:bodyPr/>
        <a:lstStyle/>
        <a:p>
          <a:endParaRPr lang="en-US"/>
        </a:p>
      </dgm:t>
    </dgm:pt>
    <dgm:pt modelId="{A11A1DE4-9000-4F95-BAC2-F77DEE3E15CF}" type="pres">
      <dgm:prSet presAssocID="{4F3D2EC4-BC04-4536-83C0-50DA778C36A9}" presName="hierRoot2" presStyleCnt="0"/>
      <dgm:spPr/>
    </dgm:pt>
    <dgm:pt modelId="{B2BC845B-B0FB-42FB-84F2-3A7610AD8AE8}" type="pres">
      <dgm:prSet presAssocID="{4F3D2EC4-BC04-4536-83C0-50DA778C36A9}" presName="composite2" presStyleCnt="0"/>
      <dgm:spPr/>
    </dgm:pt>
    <dgm:pt modelId="{FEA26977-6123-421B-8D5B-2B657CAF7AA3}" type="pres">
      <dgm:prSet presAssocID="{4F3D2EC4-BC04-4536-83C0-50DA778C36A9}" presName="background2" presStyleLbl="node2" presStyleIdx="1" presStyleCnt="2"/>
      <dgm:spPr/>
    </dgm:pt>
    <dgm:pt modelId="{CF7D3FAE-68E8-4B70-A3A6-EEB79A937792}" type="pres">
      <dgm:prSet presAssocID="{4F3D2EC4-BC04-4536-83C0-50DA778C36A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95CA84-EEA1-4D51-86F8-968E77B4224D}" type="pres">
      <dgm:prSet presAssocID="{4F3D2EC4-BC04-4536-83C0-50DA778C36A9}" presName="hierChild3" presStyleCnt="0"/>
      <dgm:spPr/>
    </dgm:pt>
  </dgm:ptLst>
  <dgm:cxnLst>
    <dgm:cxn modelId="{4445BF8E-9E25-4B1C-85C6-49BD4FA5382B}" type="presOf" srcId="{016B4D6C-73E4-4D42-AA97-EA85A3D4F240}" destId="{FC8A95EE-7D9E-4D40-B8C4-0211DDD1A3C5}" srcOrd="0" destOrd="0" presId="urn:microsoft.com/office/officeart/2005/8/layout/hierarchy1"/>
    <dgm:cxn modelId="{8AC7E0A2-C7B4-4D85-B6E5-61A53A61DB88}" type="presOf" srcId="{481F0009-84C9-43A4-B70A-BDFB941DBE50}" destId="{16E5D7A9-1406-497C-865D-9CEFA4459118}" srcOrd="0" destOrd="0" presId="urn:microsoft.com/office/officeart/2005/8/layout/hierarchy1"/>
    <dgm:cxn modelId="{C358F6CE-3D41-4180-B858-0AF0A861DDE3}" type="presOf" srcId="{4F3D2EC4-BC04-4536-83C0-50DA778C36A9}" destId="{CF7D3FAE-68E8-4B70-A3A6-EEB79A937792}" srcOrd="0" destOrd="0" presId="urn:microsoft.com/office/officeart/2005/8/layout/hierarchy1"/>
    <dgm:cxn modelId="{E081D2F6-D01C-4DD7-B3A5-BCBF7C4C8D8D}" srcId="{48D2EB05-2127-4E58-B8CB-072D1807A363}" destId="{4F0EB66D-90A1-4D3D-99BA-E24D4A76360E}" srcOrd="0" destOrd="0" parTransId="{FF018D1B-B7DC-482F-A51D-C280D0240088}" sibTransId="{977B3F88-1E41-4503-911C-49309EF70E67}"/>
    <dgm:cxn modelId="{3ADB1EB1-CD3E-4B91-8EC7-4C21AC75FF6D}" srcId="{4F0EB66D-90A1-4D3D-99BA-E24D4A76360E}" destId="{21A2B24A-521A-4E61-817B-B16334DDB9E9}" srcOrd="0" destOrd="0" parTransId="{016B4D6C-73E4-4D42-AA97-EA85A3D4F240}" sibTransId="{DDEF402C-AC5C-485F-A0BF-3B72ED9203F8}"/>
    <dgm:cxn modelId="{31547CBF-53CA-47F1-B456-9332109222AF}" type="presOf" srcId="{21A2B24A-521A-4E61-817B-B16334DDB9E9}" destId="{994044D0-6641-467B-9BD6-F99D852DEABC}" srcOrd="0" destOrd="0" presId="urn:microsoft.com/office/officeart/2005/8/layout/hierarchy1"/>
    <dgm:cxn modelId="{02D4D6AD-EC78-4460-A8A8-9E76A61D339D}" type="presOf" srcId="{4F0EB66D-90A1-4D3D-99BA-E24D4A76360E}" destId="{0E62AE6D-F422-4C1C-85EE-3D48C251CE5F}" srcOrd="0" destOrd="0" presId="urn:microsoft.com/office/officeart/2005/8/layout/hierarchy1"/>
    <dgm:cxn modelId="{C26A187D-213D-4BF2-BD9A-37278D885474}" srcId="{4F0EB66D-90A1-4D3D-99BA-E24D4A76360E}" destId="{4F3D2EC4-BC04-4536-83C0-50DA778C36A9}" srcOrd="1" destOrd="0" parTransId="{481F0009-84C9-43A4-B70A-BDFB941DBE50}" sibTransId="{2B0D2AF5-F71E-4F1B-86A1-6A69CB7AD775}"/>
    <dgm:cxn modelId="{553632CE-D187-443A-8DB9-FC6BCCCE5E2A}" type="presOf" srcId="{48D2EB05-2127-4E58-B8CB-072D1807A363}" destId="{66951ED3-93E3-4A07-848D-8F270287E2E4}" srcOrd="0" destOrd="0" presId="urn:microsoft.com/office/officeart/2005/8/layout/hierarchy1"/>
    <dgm:cxn modelId="{27FF48C0-26E1-439B-8520-1AD90C6ACA0E}" type="presParOf" srcId="{66951ED3-93E3-4A07-848D-8F270287E2E4}" destId="{82649008-6EAC-43EF-B0EF-904FD00F8CFA}" srcOrd="0" destOrd="0" presId="urn:microsoft.com/office/officeart/2005/8/layout/hierarchy1"/>
    <dgm:cxn modelId="{551B3702-4F1E-4C86-8FB5-28051FEED6F6}" type="presParOf" srcId="{82649008-6EAC-43EF-B0EF-904FD00F8CFA}" destId="{F491B687-C059-4464-9C32-E1677D27A394}" srcOrd="0" destOrd="0" presId="urn:microsoft.com/office/officeart/2005/8/layout/hierarchy1"/>
    <dgm:cxn modelId="{0E81FF92-DF91-4831-A653-5A20EA5B7178}" type="presParOf" srcId="{F491B687-C059-4464-9C32-E1677D27A394}" destId="{278376E6-FF4B-4328-A825-FA37DB4E8741}" srcOrd="0" destOrd="0" presId="urn:microsoft.com/office/officeart/2005/8/layout/hierarchy1"/>
    <dgm:cxn modelId="{1877AF97-029D-44A7-AA86-D3D87D353F38}" type="presParOf" srcId="{F491B687-C059-4464-9C32-E1677D27A394}" destId="{0E62AE6D-F422-4C1C-85EE-3D48C251CE5F}" srcOrd="1" destOrd="0" presId="urn:microsoft.com/office/officeart/2005/8/layout/hierarchy1"/>
    <dgm:cxn modelId="{D8C5F22C-BA57-4B97-AA08-B2F4FE2564D6}" type="presParOf" srcId="{82649008-6EAC-43EF-B0EF-904FD00F8CFA}" destId="{2FCC49AA-F0C2-4A78-B58C-5EDBCCAA2910}" srcOrd="1" destOrd="0" presId="urn:microsoft.com/office/officeart/2005/8/layout/hierarchy1"/>
    <dgm:cxn modelId="{1D4C20F0-A4A3-4F43-9AE5-BA2C8EEC657A}" type="presParOf" srcId="{2FCC49AA-F0C2-4A78-B58C-5EDBCCAA2910}" destId="{FC8A95EE-7D9E-4D40-B8C4-0211DDD1A3C5}" srcOrd="0" destOrd="0" presId="urn:microsoft.com/office/officeart/2005/8/layout/hierarchy1"/>
    <dgm:cxn modelId="{5DAE5CD3-331B-40AC-AA8D-74010D106147}" type="presParOf" srcId="{2FCC49AA-F0C2-4A78-B58C-5EDBCCAA2910}" destId="{6DD5728E-15BB-41FF-944D-A3CAAC23448B}" srcOrd="1" destOrd="0" presId="urn:microsoft.com/office/officeart/2005/8/layout/hierarchy1"/>
    <dgm:cxn modelId="{7788105B-BDD0-4EEF-B9FF-89B9A3B89EE6}" type="presParOf" srcId="{6DD5728E-15BB-41FF-944D-A3CAAC23448B}" destId="{26E161DB-A210-4BE9-B02A-FF266559A85D}" srcOrd="0" destOrd="0" presId="urn:microsoft.com/office/officeart/2005/8/layout/hierarchy1"/>
    <dgm:cxn modelId="{0DAA14D6-C3F1-47F0-B820-ADE3746976D6}" type="presParOf" srcId="{26E161DB-A210-4BE9-B02A-FF266559A85D}" destId="{48195CE4-4A26-49A5-BC4D-01CD7DA909B4}" srcOrd="0" destOrd="0" presId="urn:microsoft.com/office/officeart/2005/8/layout/hierarchy1"/>
    <dgm:cxn modelId="{F2F48216-A3BE-453F-B4EE-12C876F7C44E}" type="presParOf" srcId="{26E161DB-A210-4BE9-B02A-FF266559A85D}" destId="{994044D0-6641-467B-9BD6-F99D852DEABC}" srcOrd="1" destOrd="0" presId="urn:microsoft.com/office/officeart/2005/8/layout/hierarchy1"/>
    <dgm:cxn modelId="{94DCDD53-E17D-4F7E-9DBC-E12345E9B1E8}" type="presParOf" srcId="{6DD5728E-15BB-41FF-944D-A3CAAC23448B}" destId="{AD09317D-80C4-44C9-AE21-D5E1EF548EEE}" srcOrd="1" destOrd="0" presId="urn:microsoft.com/office/officeart/2005/8/layout/hierarchy1"/>
    <dgm:cxn modelId="{E8B6F4D1-A1A7-4916-A0E7-8B8641FE2C25}" type="presParOf" srcId="{2FCC49AA-F0C2-4A78-B58C-5EDBCCAA2910}" destId="{16E5D7A9-1406-497C-865D-9CEFA4459118}" srcOrd="2" destOrd="0" presId="urn:microsoft.com/office/officeart/2005/8/layout/hierarchy1"/>
    <dgm:cxn modelId="{5C89872B-2841-4F70-97AC-6F7919C5A0DB}" type="presParOf" srcId="{2FCC49AA-F0C2-4A78-B58C-5EDBCCAA2910}" destId="{A11A1DE4-9000-4F95-BAC2-F77DEE3E15CF}" srcOrd="3" destOrd="0" presId="urn:microsoft.com/office/officeart/2005/8/layout/hierarchy1"/>
    <dgm:cxn modelId="{F8AE4B2E-8C4E-4E89-8860-C110B703A1F0}" type="presParOf" srcId="{A11A1DE4-9000-4F95-BAC2-F77DEE3E15CF}" destId="{B2BC845B-B0FB-42FB-84F2-3A7610AD8AE8}" srcOrd="0" destOrd="0" presId="urn:microsoft.com/office/officeart/2005/8/layout/hierarchy1"/>
    <dgm:cxn modelId="{56EFF329-8FD9-4FAD-998E-EDD6FC5B30AF}" type="presParOf" srcId="{B2BC845B-B0FB-42FB-84F2-3A7610AD8AE8}" destId="{FEA26977-6123-421B-8D5B-2B657CAF7AA3}" srcOrd="0" destOrd="0" presId="urn:microsoft.com/office/officeart/2005/8/layout/hierarchy1"/>
    <dgm:cxn modelId="{5A9CE0A5-C186-4A07-9AA6-6D1C9B5B1AFD}" type="presParOf" srcId="{B2BC845B-B0FB-42FB-84F2-3A7610AD8AE8}" destId="{CF7D3FAE-68E8-4B70-A3A6-EEB79A937792}" srcOrd="1" destOrd="0" presId="urn:microsoft.com/office/officeart/2005/8/layout/hierarchy1"/>
    <dgm:cxn modelId="{A04CFADA-3697-4F14-88D2-56F7142F4F56}" type="presParOf" srcId="{A11A1DE4-9000-4F95-BAC2-F77DEE3E15CF}" destId="{E695CA84-EEA1-4D51-86F8-968E77B4224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E64248-C115-4C38-A027-538348102AFF}" type="doc">
      <dgm:prSet loTypeId="urn:microsoft.com/office/officeart/2005/8/layout/equation2" loCatId="process" qsTypeId="urn:microsoft.com/office/officeart/2005/8/quickstyle/simple1" qsCatId="simple" csTypeId="urn:microsoft.com/office/officeart/2005/8/colors/accent3_1" csCatId="accent3" phldr="1"/>
      <dgm:spPr/>
    </dgm:pt>
    <dgm:pt modelId="{A3211C9D-5DF5-4BB2-A60B-4539DF3BFA40}">
      <dgm:prSet phldrT="[Text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OPM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3F413E-EF7C-4639-9D34-E39C74CD638A}" type="parTrans" cxnId="{9D0A6DB2-EAF9-4554-A9D5-B762242AC3B6}">
      <dgm:prSet/>
      <dgm:spPr/>
      <dgm:t>
        <a:bodyPr/>
        <a:lstStyle/>
        <a:p>
          <a:endParaRPr lang="en-US"/>
        </a:p>
      </dgm:t>
    </dgm:pt>
    <dgm:pt modelId="{8C06D0F8-23BB-4F1E-9D77-F037667E8BA3}" type="sibTrans" cxnId="{9D0A6DB2-EAF9-4554-A9D5-B762242AC3B6}">
      <dgm:prSet/>
      <dgm:spPr/>
      <dgm:t>
        <a:bodyPr/>
        <a:lstStyle/>
        <a:p>
          <a:endParaRPr lang="en-US"/>
        </a:p>
      </dgm:t>
    </dgm:pt>
    <dgm:pt modelId="{2FA4D55D-7531-4D21-AB6B-F3AE16CF879A}">
      <dgm:prSet phldrT="[Text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OPR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870D2D-001E-4C35-8871-06E73CC5C68C}" type="parTrans" cxnId="{041BD527-AB7E-4494-B88E-146FC08D2E96}">
      <dgm:prSet/>
      <dgm:spPr/>
      <dgm:t>
        <a:bodyPr/>
        <a:lstStyle/>
        <a:p>
          <a:endParaRPr lang="en-US"/>
        </a:p>
      </dgm:t>
    </dgm:pt>
    <dgm:pt modelId="{F57C7C8D-05FD-4270-BACC-3A84C374D89F}" type="sibTrans" cxnId="{041BD527-AB7E-4494-B88E-146FC08D2E96}">
      <dgm:prSet/>
      <dgm:spPr/>
      <dgm:t>
        <a:bodyPr/>
        <a:lstStyle/>
        <a:p>
          <a:endParaRPr lang="en-US"/>
        </a:p>
      </dgm:t>
    </dgm:pt>
    <dgm:pt modelId="{575F1DF3-3728-459F-874E-387E946EA504}">
      <dgm:prSet phldrT="[Text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100%</a:t>
          </a:r>
        </a:p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Financing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8AE37A-B716-43FC-9852-3729F572B51D}" type="parTrans" cxnId="{D6B76F49-6F24-47E8-9E47-24842DDADDCC}">
      <dgm:prSet/>
      <dgm:spPr/>
      <dgm:t>
        <a:bodyPr/>
        <a:lstStyle/>
        <a:p>
          <a:endParaRPr lang="en-US"/>
        </a:p>
      </dgm:t>
    </dgm:pt>
    <dgm:pt modelId="{E00E2089-C2FF-406F-951E-1C5A8C98BD99}" type="sibTrans" cxnId="{D6B76F49-6F24-47E8-9E47-24842DDADDCC}">
      <dgm:prSet/>
      <dgm:spPr/>
      <dgm:t>
        <a:bodyPr/>
        <a:lstStyle/>
        <a:p>
          <a:endParaRPr lang="en-US"/>
        </a:p>
      </dgm:t>
    </dgm:pt>
    <dgm:pt modelId="{212B7DC5-1148-4642-9BC6-EB6D19AE04F8}" type="pres">
      <dgm:prSet presAssocID="{3AE64248-C115-4C38-A027-538348102AFF}" presName="Name0" presStyleCnt="0">
        <dgm:presLayoutVars>
          <dgm:dir/>
          <dgm:resizeHandles val="exact"/>
        </dgm:presLayoutVars>
      </dgm:prSet>
      <dgm:spPr/>
    </dgm:pt>
    <dgm:pt modelId="{3F4F1C90-E04C-42BF-9E78-6416B0F77CBF}" type="pres">
      <dgm:prSet presAssocID="{3AE64248-C115-4C38-A027-538348102AFF}" presName="vNodes" presStyleCnt="0"/>
      <dgm:spPr/>
    </dgm:pt>
    <dgm:pt modelId="{565C2C65-7889-4810-A73F-EDE712A87EED}" type="pres">
      <dgm:prSet presAssocID="{A3211C9D-5DF5-4BB2-A60B-4539DF3BFA4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337323-7EC4-43A7-B874-9EBFCA781155}" type="pres">
      <dgm:prSet presAssocID="{8C06D0F8-23BB-4F1E-9D77-F037667E8BA3}" presName="spacerT" presStyleCnt="0"/>
      <dgm:spPr/>
    </dgm:pt>
    <dgm:pt modelId="{4F009379-D60D-4199-A74E-A1A44881597F}" type="pres">
      <dgm:prSet presAssocID="{8C06D0F8-23BB-4F1E-9D77-F037667E8BA3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86B0F44-BF55-4E8C-824D-9ADACF91B6BE}" type="pres">
      <dgm:prSet presAssocID="{8C06D0F8-23BB-4F1E-9D77-F037667E8BA3}" presName="spacerB" presStyleCnt="0"/>
      <dgm:spPr/>
    </dgm:pt>
    <dgm:pt modelId="{6191E29A-D1B6-4F1B-8FB4-7EC9DD1F9757}" type="pres">
      <dgm:prSet presAssocID="{2FA4D55D-7531-4D21-AB6B-F3AE16CF879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7740D0-1D52-4269-ABB2-F1D55F0CF5A9}" type="pres">
      <dgm:prSet presAssocID="{3AE64248-C115-4C38-A027-538348102AFF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C6A3DE9F-E6A8-4064-B049-A72B43372397}" type="pres">
      <dgm:prSet presAssocID="{3AE64248-C115-4C38-A027-538348102AFF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5A1D925E-2CFD-4203-9FD8-3049722180F1}" type="pres">
      <dgm:prSet presAssocID="{3AE64248-C115-4C38-A027-538348102AFF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4208CE-73B2-4238-8E6E-2DBB9791856F}" type="presOf" srcId="{575F1DF3-3728-459F-874E-387E946EA504}" destId="{5A1D925E-2CFD-4203-9FD8-3049722180F1}" srcOrd="0" destOrd="0" presId="urn:microsoft.com/office/officeart/2005/8/layout/equation2"/>
    <dgm:cxn modelId="{429EA16C-7AA8-4E00-A50E-A3272D0B1DCA}" type="presOf" srcId="{3AE64248-C115-4C38-A027-538348102AFF}" destId="{212B7DC5-1148-4642-9BC6-EB6D19AE04F8}" srcOrd="0" destOrd="0" presId="urn:microsoft.com/office/officeart/2005/8/layout/equation2"/>
    <dgm:cxn modelId="{98FFC029-AC4A-459A-92C8-E9BF08CB2607}" type="presOf" srcId="{A3211C9D-5DF5-4BB2-A60B-4539DF3BFA40}" destId="{565C2C65-7889-4810-A73F-EDE712A87EED}" srcOrd="0" destOrd="0" presId="urn:microsoft.com/office/officeart/2005/8/layout/equation2"/>
    <dgm:cxn modelId="{9D48FB74-C48C-4A26-B7D9-FA44D8302E19}" type="presOf" srcId="{2FA4D55D-7531-4D21-AB6B-F3AE16CF879A}" destId="{6191E29A-D1B6-4F1B-8FB4-7EC9DD1F9757}" srcOrd="0" destOrd="0" presId="urn:microsoft.com/office/officeart/2005/8/layout/equation2"/>
    <dgm:cxn modelId="{FD5B0337-40D8-4D99-9940-44FFC22B2A98}" type="presOf" srcId="{8C06D0F8-23BB-4F1E-9D77-F037667E8BA3}" destId="{4F009379-D60D-4199-A74E-A1A44881597F}" srcOrd="0" destOrd="0" presId="urn:microsoft.com/office/officeart/2005/8/layout/equation2"/>
    <dgm:cxn modelId="{D6B76F49-6F24-47E8-9E47-24842DDADDCC}" srcId="{3AE64248-C115-4C38-A027-538348102AFF}" destId="{575F1DF3-3728-459F-874E-387E946EA504}" srcOrd="2" destOrd="0" parTransId="{BE8AE37A-B716-43FC-9852-3729F572B51D}" sibTransId="{E00E2089-C2FF-406F-951E-1C5A8C98BD99}"/>
    <dgm:cxn modelId="{041BD527-AB7E-4494-B88E-146FC08D2E96}" srcId="{3AE64248-C115-4C38-A027-538348102AFF}" destId="{2FA4D55D-7531-4D21-AB6B-F3AE16CF879A}" srcOrd="1" destOrd="0" parTransId="{3B870D2D-001E-4C35-8871-06E73CC5C68C}" sibTransId="{F57C7C8D-05FD-4270-BACC-3A84C374D89F}"/>
    <dgm:cxn modelId="{9D0A6DB2-EAF9-4554-A9D5-B762242AC3B6}" srcId="{3AE64248-C115-4C38-A027-538348102AFF}" destId="{A3211C9D-5DF5-4BB2-A60B-4539DF3BFA40}" srcOrd="0" destOrd="0" parTransId="{DC3F413E-EF7C-4639-9D34-E39C74CD638A}" sibTransId="{8C06D0F8-23BB-4F1E-9D77-F037667E8BA3}"/>
    <dgm:cxn modelId="{9C780FEC-0E34-4412-BE83-25AAC1D9FB7F}" type="presOf" srcId="{F57C7C8D-05FD-4270-BACC-3A84C374D89F}" destId="{B77740D0-1D52-4269-ABB2-F1D55F0CF5A9}" srcOrd="0" destOrd="0" presId="urn:microsoft.com/office/officeart/2005/8/layout/equation2"/>
    <dgm:cxn modelId="{D47E40F4-1AAC-48F5-8AB0-1F4BAA7F5ABF}" type="presOf" srcId="{F57C7C8D-05FD-4270-BACC-3A84C374D89F}" destId="{C6A3DE9F-E6A8-4064-B049-A72B43372397}" srcOrd="1" destOrd="0" presId="urn:microsoft.com/office/officeart/2005/8/layout/equation2"/>
    <dgm:cxn modelId="{5F9FDB45-DF9F-4BE7-A026-D0283E6A7629}" type="presParOf" srcId="{212B7DC5-1148-4642-9BC6-EB6D19AE04F8}" destId="{3F4F1C90-E04C-42BF-9E78-6416B0F77CBF}" srcOrd="0" destOrd="0" presId="urn:microsoft.com/office/officeart/2005/8/layout/equation2"/>
    <dgm:cxn modelId="{080065C3-7B8B-4735-98A7-A38C9AFC144F}" type="presParOf" srcId="{3F4F1C90-E04C-42BF-9E78-6416B0F77CBF}" destId="{565C2C65-7889-4810-A73F-EDE712A87EED}" srcOrd="0" destOrd="0" presId="urn:microsoft.com/office/officeart/2005/8/layout/equation2"/>
    <dgm:cxn modelId="{6024CACB-4372-4CF2-A6FB-D81CE5F6EDDD}" type="presParOf" srcId="{3F4F1C90-E04C-42BF-9E78-6416B0F77CBF}" destId="{26337323-7EC4-43A7-B874-9EBFCA781155}" srcOrd="1" destOrd="0" presId="urn:microsoft.com/office/officeart/2005/8/layout/equation2"/>
    <dgm:cxn modelId="{D9E6821E-BEDD-4AA8-9A46-863665C4E287}" type="presParOf" srcId="{3F4F1C90-E04C-42BF-9E78-6416B0F77CBF}" destId="{4F009379-D60D-4199-A74E-A1A44881597F}" srcOrd="2" destOrd="0" presId="urn:microsoft.com/office/officeart/2005/8/layout/equation2"/>
    <dgm:cxn modelId="{F4B42CC9-3B1C-4474-98FB-0E4428B18291}" type="presParOf" srcId="{3F4F1C90-E04C-42BF-9E78-6416B0F77CBF}" destId="{186B0F44-BF55-4E8C-824D-9ADACF91B6BE}" srcOrd="3" destOrd="0" presId="urn:microsoft.com/office/officeart/2005/8/layout/equation2"/>
    <dgm:cxn modelId="{8360210F-827E-46AB-9258-076EC9056BA8}" type="presParOf" srcId="{3F4F1C90-E04C-42BF-9E78-6416B0F77CBF}" destId="{6191E29A-D1B6-4F1B-8FB4-7EC9DD1F9757}" srcOrd="4" destOrd="0" presId="urn:microsoft.com/office/officeart/2005/8/layout/equation2"/>
    <dgm:cxn modelId="{E1E4F53D-DD99-4533-9AD7-FE98C2CFD2F2}" type="presParOf" srcId="{212B7DC5-1148-4642-9BC6-EB6D19AE04F8}" destId="{B77740D0-1D52-4269-ABB2-F1D55F0CF5A9}" srcOrd="1" destOrd="0" presId="urn:microsoft.com/office/officeart/2005/8/layout/equation2"/>
    <dgm:cxn modelId="{8351AD4F-A026-42B0-8101-58FEC3546706}" type="presParOf" srcId="{B77740D0-1D52-4269-ABB2-F1D55F0CF5A9}" destId="{C6A3DE9F-E6A8-4064-B049-A72B43372397}" srcOrd="0" destOrd="0" presId="urn:microsoft.com/office/officeart/2005/8/layout/equation2"/>
    <dgm:cxn modelId="{2FEBC653-F405-41C7-8263-9A64ECF0AE24}" type="presParOf" srcId="{212B7DC5-1148-4642-9BC6-EB6D19AE04F8}" destId="{5A1D925E-2CFD-4203-9FD8-3049722180F1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E5D7A9-1406-497C-865D-9CEFA4459118}">
      <dsp:nvSpPr>
        <dsp:cNvPr id="0" name=""/>
        <dsp:cNvSpPr/>
      </dsp:nvSpPr>
      <dsp:spPr>
        <a:xfrm>
          <a:off x="4099723" y="1742329"/>
          <a:ext cx="1676348" cy="797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3670"/>
              </a:lnTo>
              <a:lnTo>
                <a:pt x="1676348" y="543670"/>
              </a:lnTo>
              <a:lnTo>
                <a:pt x="1676348" y="797789"/>
              </a:lnTo>
            </a:path>
          </a:pathLst>
        </a:custGeom>
        <a:noFill/>
        <a:ln w="11429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8A95EE-7D9E-4D40-B8C4-0211DDD1A3C5}">
      <dsp:nvSpPr>
        <dsp:cNvPr id="0" name=""/>
        <dsp:cNvSpPr/>
      </dsp:nvSpPr>
      <dsp:spPr>
        <a:xfrm>
          <a:off x="2423375" y="1742329"/>
          <a:ext cx="1676348" cy="797789"/>
        </a:xfrm>
        <a:custGeom>
          <a:avLst/>
          <a:gdLst/>
          <a:ahLst/>
          <a:cxnLst/>
          <a:rect l="0" t="0" r="0" b="0"/>
          <a:pathLst>
            <a:path>
              <a:moveTo>
                <a:pt x="1676348" y="0"/>
              </a:moveTo>
              <a:lnTo>
                <a:pt x="1676348" y="543670"/>
              </a:lnTo>
              <a:lnTo>
                <a:pt x="0" y="543670"/>
              </a:lnTo>
              <a:lnTo>
                <a:pt x="0" y="797789"/>
              </a:lnTo>
            </a:path>
          </a:pathLst>
        </a:custGeom>
        <a:noFill/>
        <a:ln w="11429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8376E6-FF4B-4328-A825-FA37DB4E8741}">
      <dsp:nvSpPr>
        <dsp:cNvPr id="0" name=""/>
        <dsp:cNvSpPr/>
      </dsp:nvSpPr>
      <dsp:spPr>
        <a:xfrm>
          <a:off x="2728166" y="451"/>
          <a:ext cx="2743115" cy="1741878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62AE6D-F422-4C1C-85EE-3D48C251CE5F}">
      <dsp:nvSpPr>
        <dsp:cNvPr id="0" name=""/>
        <dsp:cNvSpPr/>
      </dsp:nvSpPr>
      <dsp:spPr>
        <a:xfrm>
          <a:off x="3032956" y="290002"/>
          <a:ext cx="2743115" cy="1741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OPM</a:t>
          </a:r>
          <a:endParaRPr lang="en-US" sz="59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83974" y="341020"/>
        <a:ext cx="2641079" cy="1639842"/>
      </dsp:txXfrm>
    </dsp:sp>
    <dsp:sp modelId="{48195CE4-4A26-49A5-BC4D-01CD7DA909B4}">
      <dsp:nvSpPr>
        <dsp:cNvPr id="0" name=""/>
        <dsp:cNvSpPr/>
      </dsp:nvSpPr>
      <dsp:spPr>
        <a:xfrm>
          <a:off x="1051818" y="2540119"/>
          <a:ext cx="2743115" cy="1741878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4044D0-6641-467B-9BD6-F99D852DEABC}">
      <dsp:nvSpPr>
        <dsp:cNvPr id="0" name=""/>
        <dsp:cNvSpPr/>
      </dsp:nvSpPr>
      <dsp:spPr>
        <a:xfrm>
          <a:off x="1356608" y="2829670"/>
          <a:ext cx="2743115" cy="1741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kern="1200" dirty="0" smtClean="0"/>
            <a:t>Debt</a:t>
          </a:r>
          <a:endParaRPr lang="en-US" sz="5900" kern="1200" dirty="0"/>
        </a:p>
      </dsp:txBody>
      <dsp:txXfrm>
        <a:off x="1407626" y="2880688"/>
        <a:ext cx="2641079" cy="1639842"/>
      </dsp:txXfrm>
    </dsp:sp>
    <dsp:sp modelId="{FEA26977-6123-421B-8D5B-2B657CAF7AA3}">
      <dsp:nvSpPr>
        <dsp:cNvPr id="0" name=""/>
        <dsp:cNvSpPr/>
      </dsp:nvSpPr>
      <dsp:spPr>
        <a:xfrm>
          <a:off x="4404514" y="2540119"/>
          <a:ext cx="2743115" cy="1741878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7D3FAE-68E8-4B70-A3A6-EEB79A937792}">
      <dsp:nvSpPr>
        <dsp:cNvPr id="0" name=""/>
        <dsp:cNvSpPr/>
      </dsp:nvSpPr>
      <dsp:spPr>
        <a:xfrm>
          <a:off x="4709304" y="2829670"/>
          <a:ext cx="2743115" cy="1741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kern="1200" dirty="0" smtClean="0"/>
            <a:t>Equity</a:t>
          </a:r>
          <a:endParaRPr lang="en-US" sz="5900" kern="1200" dirty="0"/>
        </a:p>
      </dsp:txBody>
      <dsp:txXfrm>
        <a:off x="4760322" y="2880688"/>
        <a:ext cx="2641079" cy="16398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5C2C65-7889-4810-A73F-EDE712A87EED}">
      <dsp:nvSpPr>
        <dsp:cNvPr id="0" name=""/>
        <dsp:cNvSpPr/>
      </dsp:nvSpPr>
      <dsp:spPr>
        <a:xfrm>
          <a:off x="632582" y="1454"/>
          <a:ext cx="1193731" cy="11937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OPM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07400" y="176272"/>
        <a:ext cx="844095" cy="844095"/>
      </dsp:txXfrm>
    </dsp:sp>
    <dsp:sp modelId="{4F009379-D60D-4199-A74E-A1A44881597F}">
      <dsp:nvSpPr>
        <dsp:cNvPr id="0" name=""/>
        <dsp:cNvSpPr/>
      </dsp:nvSpPr>
      <dsp:spPr>
        <a:xfrm>
          <a:off x="883266" y="1292117"/>
          <a:ext cx="692364" cy="692364"/>
        </a:xfrm>
        <a:prstGeom prst="mathPlus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975039" y="1556877"/>
        <a:ext cx="508818" cy="162844"/>
      </dsp:txXfrm>
    </dsp:sp>
    <dsp:sp modelId="{6191E29A-D1B6-4F1B-8FB4-7EC9DD1F9757}">
      <dsp:nvSpPr>
        <dsp:cNvPr id="0" name=""/>
        <dsp:cNvSpPr/>
      </dsp:nvSpPr>
      <dsp:spPr>
        <a:xfrm>
          <a:off x="632582" y="2081413"/>
          <a:ext cx="1193731" cy="11937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OPR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07400" y="2256231"/>
        <a:ext cx="844095" cy="844095"/>
      </dsp:txXfrm>
    </dsp:sp>
    <dsp:sp modelId="{B77740D0-1D52-4269-ABB2-F1D55F0CF5A9}">
      <dsp:nvSpPr>
        <dsp:cNvPr id="0" name=""/>
        <dsp:cNvSpPr/>
      </dsp:nvSpPr>
      <dsp:spPr>
        <a:xfrm>
          <a:off x="2005374" y="1416265"/>
          <a:ext cx="379606" cy="4440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005374" y="1505079"/>
        <a:ext cx="265724" cy="266440"/>
      </dsp:txXfrm>
    </dsp:sp>
    <dsp:sp modelId="{5A1D925E-2CFD-4203-9FD8-3049722180F1}">
      <dsp:nvSpPr>
        <dsp:cNvPr id="0" name=""/>
        <dsp:cNvSpPr/>
      </dsp:nvSpPr>
      <dsp:spPr>
        <a:xfrm>
          <a:off x="2542553" y="444568"/>
          <a:ext cx="2387463" cy="23874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100%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Financing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92189" y="794204"/>
        <a:ext cx="1688191" cy="1688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8C1F-668F-4433-8B91-20BA3501B09D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1FA1E5-47D6-418D-B041-7EF9CD4285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8C1F-668F-4433-8B91-20BA3501B09D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A1E5-47D6-418D-B041-7EF9CD428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61FA1E5-47D6-418D-B041-7EF9CD4285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8C1F-668F-4433-8B91-20BA3501B09D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8C1F-668F-4433-8B91-20BA3501B09D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61FA1E5-47D6-418D-B041-7EF9CD4285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8C1F-668F-4433-8B91-20BA3501B09D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1FA1E5-47D6-418D-B041-7EF9CD4285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AE18C1F-668F-4433-8B91-20BA3501B09D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A1E5-47D6-418D-B041-7EF9CD4285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8C1F-668F-4433-8B91-20BA3501B09D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61FA1E5-47D6-418D-B041-7EF9CD4285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8C1F-668F-4433-8B91-20BA3501B09D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61FA1E5-47D6-418D-B041-7EF9CD428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8C1F-668F-4433-8B91-20BA3501B09D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1FA1E5-47D6-418D-B041-7EF9CD428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1FA1E5-47D6-418D-B041-7EF9CD4285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8C1F-668F-4433-8B91-20BA3501B09D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61FA1E5-47D6-418D-B041-7EF9CD4285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E18C1F-668F-4433-8B91-20BA3501B09D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AE18C1F-668F-4433-8B91-20BA3501B09D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1FA1E5-47D6-418D-B041-7EF9CD4285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aura_logoblue_resiz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3048000"/>
            <a:ext cx="3415861" cy="2971800"/>
          </a:xfrm>
          <a:prstGeom prst="rect">
            <a:avLst/>
          </a:prstGeom>
          <a:ln>
            <a:solidFill>
              <a:schemeClr val="accent3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81000" y="381000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ahoma" pitchFamily="34" charset="0"/>
                <a:cs typeface="Tahoma" pitchFamily="34" charset="0"/>
              </a:rPr>
              <a:t>Introduction</a:t>
            </a:r>
          </a:p>
          <a:p>
            <a:pPr algn="ctr"/>
            <a:r>
              <a:rPr lang="en-US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ahoma" pitchFamily="34" charset="0"/>
                <a:cs typeface="Tahoma" pitchFamily="34" charset="0"/>
              </a:rPr>
              <a:t>To “Money Partnerships”</a:t>
            </a:r>
            <a:endParaRPr lang="en-US" sz="4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848" y="228600"/>
            <a:ext cx="8836152" cy="75895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Use OPM for Real Estate Investing?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No money or credit of your own</a:t>
            </a:r>
          </a:p>
          <a:p>
            <a:r>
              <a:rPr lang="en-US" sz="3200" dirty="0" smtClean="0"/>
              <a:t>Minimize personal risk in investing</a:t>
            </a:r>
          </a:p>
          <a:p>
            <a:pPr lvl="1"/>
            <a:r>
              <a:rPr lang="en-US" sz="3200" dirty="0" smtClean="0"/>
              <a:t>Time Value of Money</a:t>
            </a:r>
          </a:p>
          <a:p>
            <a:r>
              <a:rPr lang="en-US" sz="3200" dirty="0" smtClean="0"/>
              <a:t>Exponentially grow your real estate business</a:t>
            </a:r>
          </a:p>
          <a:p>
            <a:pPr lvl="1"/>
            <a:r>
              <a:rPr lang="en-US" sz="3200" dirty="0" smtClean="0"/>
              <a:t>Leverage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op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3962400"/>
            <a:ext cx="3601529" cy="238601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848" y="228600"/>
            <a:ext cx="8836152" cy="75895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Types of OPM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848" y="228600"/>
            <a:ext cx="8836152" cy="75895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Types of OPM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Debt Financing means you take out a loan or sell "bonds" to raise capital. </a:t>
            </a:r>
          </a:p>
          <a:p>
            <a:r>
              <a:rPr lang="en-US" dirty="0" smtClean="0"/>
              <a:t>Equity Financing entails selling an ownership interest (equity) in the venture.</a:t>
            </a:r>
          </a:p>
          <a:p>
            <a:endParaRPr lang="en-US" dirty="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4038600" y="3352800"/>
          <a:ext cx="55626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3733800"/>
            <a:ext cx="444384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OPR</a:t>
            </a:r>
            <a:r>
              <a:rPr lang="en-US" sz="2800" dirty="0" smtClean="0"/>
              <a:t> entails contribution </a:t>
            </a:r>
          </a:p>
          <a:p>
            <a:r>
              <a:rPr lang="en-US" sz="2800" dirty="0" smtClean="0"/>
              <a:t>in the form of services or</a:t>
            </a:r>
          </a:p>
          <a:p>
            <a:r>
              <a:rPr lang="en-US" sz="2800" dirty="0" smtClean="0"/>
              <a:t>"resources" that you would</a:t>
            </a:r>
          </a:p>
          <a:p>
            <a:r>
              <a:rPr lang="en-US" sz="2800" dirty="0" smtClean="0"/>
              <a:t> otherwise have to pay for.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848" y="228600"/>
            <a:ext cx="8836152" cy="75895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Types of OPM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Lease Option to Buy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Master Lease Option (commercial)</a:t>
            </a:r>
          </a:p>
          <a:p>
            <a:pPr marL="788670" lvl="1" indent="-514350"/>
            <a:r>
              <a:rPr lang="en-US" dirty="0" smtClean="0"/>
              <a:t>Record a Memorandum of Option and get Title Insurance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Subject To … (existing mortgage staying in place)</a:t>
            </a:r>
          </a:p>
          <a:p>
            <a:pPr marL="788670" lvl="1" indent="-514350"/>
            <a:r>
              <a:rPr lang="en-US" dirty="0" smtClean="0"/>
              <a:t>Transfer of Title but mortgage stays in place</a:t>
            </a:r>
          </a:p>
          <a:p>
            <a:pPr marL="788670" lvl="1" indent="-514350"/>
            <a:r>
              <a:rPr lang="en-US" dirty="0" smtClean="0"/>
              <a:t>Close at Title Co after title work and title insurance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Owner Financing</a:t>
            </a:r>
          </a:p>
          <a:p>
            <a:pPr marL="788670" lvl="1" indent="-514350"/>
            <a:r>
              <a:rPr lang="en-US" dirty="0" smtClean="0"/>
              <a:t>First Position – Free &amp; Clear – 100% Funding Possible</a:t>
            </a:r>
          </a:p>
          <a:p>
            <a:pPr marL="788670" lvl="1" indent="-514350"/>
            <a:r>
              <a:rPr lang="en-US" dirty="0" smtClean="0"/>
              <a:t>Second Position – Second or Partial Mortgage funding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9400" y="5638800"/>
            <a:ext cx="5979522" cy="584775"/>
          </a:xfrm>
          <a:prstGeom prst="rect">
            <a:avLst/>
          </a:prstGeom>
          <a:solidFill>
            <a:srgbClr val="D87C66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Sell at Full Future Market Value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848" y="228600"/>
            <a:ext cx="8836152" cy="75895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Types of OPM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Wrap Around Mortgage</a:t>
            </a:r>
          </a:p>
          <a:p>
            <a:pPr marL="788670" lvl="1" indent="-514350">
              <a:spcBef>
                <a:spcPts val="580"/>
              </a:spcBef>
              <a:defRPr/>
            </a:pPr>
            <a:r>
              <a:rPr lang="en-US" sz="2300" dirty="0" smtClean="0">
                <a:solidFill>
                  <a:schemeClr val="tx2"/>
                </a:solidFill>
              </a:rPr>
              <a:t>Land Contract, Contract for Deed</a:t>
            </a:r>
          </a:p>
          <a:p>
            <a:pPr marL="788670" lvl="1" indent="-514350">
              <a:spcBef>
                <a:spcPts val="580"/>
              </a:spcBef>
              <a:defRPr/>
            </a:pPr>
            <a:r>
              <a:rPr lang="en-US" sz="2300" dirty="0" smtClean="0">
                <a:solidFill>
                  <a:schemeClr val="tx2"/>
                </a:solidFill>
              </a:rPr>
              <a:t>Either the seller retains title or transfers to buyer</a:t>
            </a:r>
          </a:p>
          <a:p>
            <a:pPr marL="788670" lvl="1" indent="-514350">
              <a:spcBef>
                <a:spcPts val="580"/>
              </a:spcBef>
              <a:defRPr/>
            </a:pPr>
            <a:r>
              <a:rPr lang="en-US" sz="2300" dirty="0" smtClean="0">
                <a:solidFill>
                  <a:schemeClr val="tx2"/>
                </a:solidFill>
              </a:rPr>
              <a:t>Promissory Note on </a:t>
            </a:r>
            <a:r>
              <a:rPr lang="en-US" sz="2300" dirty="0" err="1" smtClean="0">
                <a:solidFill>
                  <a:schemeClr val="tx2"/>
                </a:solidFill>
              </a:rPr>
              <a:t>downpayment</a:t>
            </a:r>
            <a:endParaRPr lang="en-US" dirty="0" smtClean="0"/>
          </a:p>
          <a:p>
            <a:pPr marL="788670" lvl="1" indent="-514350"/>
            <a:r>
              <a:rPr lang="en-US" dirty="0" smtClean="0"/>
              <a:t>Performance Mortgage Form</a:t>
            </a:r>
          </a:p>
          <a:p>
            <a:pPr marL="514350" indent="-514350">
              <a:buAutoNum type="arabicPeriod" startAt="6"/>
            </a:pPr>
            <a:r>
              <a:rPr lang="en-US" dirty="0" smtClean="0"/>
              <a:t>“Hard” Private Money</a:t>
            </a:r>
          </a:p>
          <a:p>
            <a:pPr marL="788670" lvl="1" indent="-514350"/>
            <a:r>
              <a:rPr lang="en-US" sz="2400" dirty="0" smtClean="0">
                <a:latin typeface="Calibri" pitchFamily="34" charset="0"/>
              </a:rPr>
              <a:t>65/70% LTV – 5 to 10 points – prime +8% rate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>
                <a:solidFill>
                  <a:schemeClr val="accent1"/>
                </a:solidFill>
              </a:rPr>
              <a:t>7.	</a:t>
            </a:r>
            <a:r>
              <a:rPr lang="en-US" dirty="0" smtClean="0"/>
              <a:t>“Soft” Private Money</a:t>
            </a:r>
          </a:p>
          <a:p>
            <a:pPr marL="788670" lvl="1" indent="-514350"/>
            <a:r>
              <a:rPr lang="en-US" dirty="0" smtClean="0"/>
              <a:t>Transactional and Extended Transactional Funding</a:t>
            </a:r>
          </a:p>
          <a:p>
            <a:pPr marL="788670" lvl="1" indent="-514350"/>
            <a:r>
              <a:rPr lang="en-US" dirty="0" smtClean="0"/>
              <a:t>100% Financing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848" y="228600"/>
            <a:ext cx="8836152" cy="75895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Types of OPM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Portfolio Lenders</a:t>
            </a:r>
          </a:p>
          <a:p>
            <a:pPr marL="788670" lvl="1" indent="-514350">
              <a:spcBef>
                <a:spcPts val="580"/>
              </a:spcBef>
              <a:defRPr/>
            </a:pPr>
            <a:r>
              <a:rPr lang="en-US" sz="2300" dirty="0" smtClean="0">
                <a:solidFill>
                  <a:schemeClr val="tx2"/>
                </a:solidFill>
              </a:rPr>
              <a:t>Local investors owned lenders</a:t>
            </a:r>
          </a:p>
          <a:p>
            <a:pPr marL="788670" lvl="1" indent="-514350">
              <a:spcBef>
                <a:spcPts val="580"/>
              </a:spcBef>
              <a:defRPr/>
            </a:pPr>
            <a:r>
              <a:rPr lang="en-US" sz="2300" dirty="0" smtClean="0">
                <a:solidFill>
                  <a:schemeClr val="tx2"/>
                </a:solidFill>
              </a:rPr>
              <a:t>Regional banks and credit unions</a:t>
            </a:r>
          </a:p>
          <a:p>
            <a:pPr marL="514350" indent="-514350">
              <a:buNone/>
            </a:pPr>
            <a:r>
              <a:rPr lang="en-US" smtClean="0">
                <a:solidFill>
                  <a:schemeClr val="accent1"/>
                </a:solidFill>
              </a:rPr>
              <a:t>** 9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  <a:r>
              <a:rPr lang="en-US" dirty="0" smtClean="0"/>
              <a:t>	JV Partnerships</a:t>
            </a:r>
          </a:p>
          <a:p>
            <a:pPr marL="788670" lvl="1" indent="-514350"/>
            <a:r>
              <a:rPr lang="en-US" sz="2400" dirty="0" smtClean="0"/>
              <a:t>Asset based lending </a:t>
            </a:r>
            <a:endParaRPr lang="en-US" sz="2400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dirty="0" smtClean="0">
                <a:solidFill>
                  <a:schemeClr val="accent1"/>
                </a:solidFill>
              </a:rPr>
              <a:t>.	</a:t>
            </a:r>
            <a:r>
              <a:rPr lang="en-US" dirty="0" smtClean="0"/>
              <a:t>Real Estate Syndication</a:t>
            </a:r>
          </a:p>
          <a:p>
            <a:pPr marL="788670" lvl="1" indent="-514350"/>
            <a:r>
              <a:rPr lang="en-US" dirty="0" smtClean="0"/>
              <a:t>“Debt” Funding </a:t>
            </a:r>
            <a:r>
              <a:rPr lang="en-US" dirty="0" smtClean="0">
                <a:sym typeface="Wingdings" pitchFamily="2" charset="2"/>
              </a:rPr>
              <a:t> Long Term (1+ year)</a:t>
            </a:r>
          </a:p>
          <a:p>
            <a:pPr marL="788670" lvl="1" indent="-514350"/>
            <a:r>
              <a:rPr lang="en-US" dirty="0" smtClean="0">
                <a:sym typeface="Wingdings" pitchFamily="2" charset="2"/>
              </a:rPr>
              <a:t>“Equity” Funding  Short Term (less than a year)</a:t>
            </a:r>
          </a:p>
          <a:p>
            <a:pPr marL="788670" lvl="1" indent="-514350"/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8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002060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107</TotalTime>
  <Words>252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Georgia</vt:lpstr>
      <vt:lpstr>Tahoma</vt:lpstr>
      <vt:lpstr>Wingdings</vt:lpstr>
      <vt:lpstr>Wingdings 2</vt:lpstr>
      <vt:lpstr>Civic</vt:lpstr>
      <vt:lpstr>PowerPoint Presentation</vt:lpstr>
      <vt:lpstr>Why Use OPM for Real Estate Investing?</vt:lpstr>
      <vt:lpstr>Different Types of OPM</vt:lpstr>
      <vt:lpstr>Different Types of OPM</vt:lpstr>
      <vt:lpstr>Different Types of OPM</vt:lpstr>
      <vt:lpstr>Different Types of OPM</vt:lpstr>
      <vt:lpstr>Different Types of OPM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</dc:creator>
  <cp:lastModifiedBy>Laura Al-Amery</cp:lastModifiedBy>
  <cp:revision>13</cp:revision>
  <dcterms:created xsi:type="dcterms:W3CDTF">2013-11-21T20:53:27Z</dcterms:created>
  <dcterms:modified xsi:type="dcterms:W3CDTF">2015-10-30T18:58:56Z</dcterms:modified>
</cp:coreProperties>
</file>