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73" r:id="rId4"/>
    <p:sldId id="331" r:id="rId5"/>
    <p:sldId id="332" r:id="rId6"/>
    <p:sldId id="333" r:id="rId7"/>
    <p:sldId id="334" r:id="rId8"/>
    <p:sldId id="33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CBFF"/>
    <a:srgbClr val="4FB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131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pPr/>
              <a:t>7/1/2015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pPr/>
              <a:t>‹#›</a:t>
            </a:fld>
            <a:endParaRPr lang="en-US"/>
          </a:p>
        </p:txBody>
      </p:sp>
    </p:spTree>
    <p:extLst>
      <p:ext uri="{BB962C8B-B14F-4D97-AF65-F5344CB8AC3E}">
        <p14:creationId xmlns:p14="http://schemas.microsoft.com/office/powerpoint/2010/main" val="103353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7/1/2015 8:41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0656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7/1/2015 8:51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80264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7/1/2015 8:58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767198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7/1/2015 9:02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490710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7/1/2015 9:07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204634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7/1/2015 9:11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673582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2061746"/>
            <a:ext cx="5410200" cy="1323439"/>
          </a:xfrm>
          <a:prstGeom prst="rect">
            <a:avLst/>
          </a:prstGeom>
        </p:spPr>
        <p:txBody>
          <a:bodyPr wrap="square">
            <a:spAutoFit/>
          </a:bodyPr>
          <a:lstStyle/>
          <a:p>
            <a:pPr algn="ctr"/>
            <a:r>
              <a:rPr lang="en-US" sz="4000" b="1" dirty="0" smtClean="0">
                <a:solidFill>
                  <a:schemeClr val="bg1"/>
                </a:solidFill>
                <a:effectLst>
                  <a:outerShdw blurRad="38100" dist="38100" dir="2700000" algn="tl">
                    <a:srgbClr val="000000">
                      <a:alpha val="43137"/>
                    </a:srgbClr>
                  </a:outerShdw>
                </a:effectLst>
                <a:latin typeface="Whitney"/>
              </a:rPr>
              <a:t>Real Estate</a:t>
            </a:r>
          </a:p>
          <a:p>
            <a:pPr algn="ctr"/>
            <a:r>
              <a:rPr lang="en-US" sz="4000" b="1" i="0" dirty="0" smtClean="0">
                <a:solidFill>
                  <a:schemeClr val="bg1"/>
                </a:solidFill>
                <a:effectLst>
                  <a:outerShdw blurRad="38100" dist="38100" dir="2700000" algn="tl">
                    <a:srgbClr val="000000">
                      <a:alpha val="43137"/>
                    </a:srgbClr>
                  </a:outerShdw>
                </a:effectLst>
                <a:latin typeface="Whitney"/>
              </a:rPr>
              <a:t>Auctions</a:t>
            </a:r>
            <a:endParaRPr lang="en-US" sz="2800" i="0" dirty="0">
              <a:solidFill>
                <a:schemeClr val="bg1"/>
              </a:solidFill>
              <a:effectLst/>
              <a:latin typeface="Whitney"/>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700" y="4495800"/>
            <a:ext cx="2286000" cy="1988820"/>
          </a:xfrm>
          <a:prstGeom prst="rect">
            <a:avLst/>
          </a:prstGeom>
        </p:spPr>
      </p:pic>
      <p:sp>
        <p:nvSpPr>
          <p:cNvPr id="2" name="TextBox 1"/>
          <p:cNvSpPr txBox="1"/>
          <p:nvPr/>
        </p:nvSpPr>
        <p:spPr>
          <a:xfrm>
            <a:off x="76200" y="304800"/>
            <a:ext cx="8220584" cy="646331"/>
          </a:xfrm>
          <a:prstGeom prst="rect">
            <a:avLst/>
          </a:prstGeom>
          <a:noFill/>
        </p:spPr>
        <p:txBody>
          <a:bodyPr wrap="none" rtlCol="0">
            <a:spAutoFit/>
          </a:bodyPr>
          <a:lstStyle/>
          <a:p>
            <a:r>
              <a:rPr lang="en-US" sz="3600" dirty="0" smtClean="0"/>
              <a:t>Module 1A – </a:t>
            </a:r>
            <a:r>
              <a:rPr lang="en-US" sz="3600" dirty="0" smtClean="0"/>
              <a:t>Introduction: Auction Process</a:t>
            </a:r>
            <a:endParaRPr lang="en-US" sz="36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Preparation</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1066800" y="1524000"/>
            <a:ext cx="6858000" cy="4278094"/>
          </a:xfrm>
          <a:prstGeom prst="rect">
            <a:avLst/>
          </a:prstGeom>
          <a:noFill/>
        </p:spPr>
        <p:txBody>
          <a:bodyPr wrap="square" rtlCol="0">
            <a:spAutoFit/>
          </a:bodyPr>
          <a:lstStyle/>
          <a:p>
            <a:pPr fontAlgn="base"/>
            <a:endParaRPr lang="en-US" sz="3200" b="1" dirty="0">
              <a:solidFill>
                <a:srgbClr val="0070C0"/>
              </a:solidFill>
            </a:endParaRPr>
          </a:p>
          <a:p>
            <a:pPr marL="342900" indent="-342900" fontAlgn="base">
              <a:buClr>
                <a:srgbClr val="0070C0"/>
              </a:buClr>
              <a:buFont typeface="Wingdings" panose="05000000000000000000" pitchFamily="2" charset="2"/>
              <a:buChar char="§"/>
            </a:pPr>
            <a:r>
              <a:rPr lang="en-US" sz="2400" dirty="0" smtClean="0">
                <a:solidFill>
                  <a:schemeClr val="bg1"/>
                </a:solidFill>
              </a:rPr>
              <a:t>Obtain a list of properties coming up for auction</a:t>
            </a:r>
          </a:p>
          <a:p>
            <a:pPr marL="342900" indent="-342900" fontAlgn="base">
              <a:buClr>
                <a:srgbClr val="0070C0"/>
              </a:buClr>
              <a:buFont typeface="Wingdings" panose="05000000000000000000" pitchFamily="2" charset="2"/>
              <a:buChar char="§"/>
            </a:pPr>
            <a:endParaRPr lang="en-US" sz="2400" dirty="0">
              <a:solidFill>
                <a:schemeClr val="bg1"/>
              </a:solidFill>
            </a:endParaRPr>
          </a:p>
          <a:p>
            <a:pPr marL="342900" indent="-342900" fontAlgn="base">
              <a:buClr>
                <a:srgbClr val="0070C0"/>
              </a:buClr>
              <a:buFont typeface="Wingdings" panose="05000000000000000000" pitchFamily="2" charset="2"/>
              <a:buChar char="§"/>
            </a:pPr>
            <a:r>
              <a:rPr lang="en-US" sz="2400" dirty="0" smtClean="0">
                <a:solidFill>
                  <a:schemeClr val="bg1"/>
                </a:solidFill>
              </a:rPr>
              <a:t>Due Diligence – Valuation, Condition of Property, </a:t>
            </a:r>
          </a:p>
          <a:p>
            <a:pPr fontAlgn="base">
              <a:buClr>
                <a:srgbClr val="0070C0"/>
              </a:buClr>
            </a:pPr>
            <a:r>
              <a:rPr lang="en-US" sz="2400" dirty="0">
                <a:solidFill>
                  <a:schemeClr val="bg1"/>
                </a:solidFill>
              </a:rPr>
              <a:t>	</a:t>
            </a:r>
            <a:r>
              <a:rPr lang="en-US" sz="2400" dirty="0" smtClean="0">
                <a:solidFill>
                  <a:schemeClr val="bg1"/>
                </a:solidFill>
              </a:rPr>
              <a:t>	       Title Issues</a:t>
            </a:r>
          </a:p>
          <a:p>
            <a:pPr marL="342900" indent="-342900" fontAlgn="base">
              <a:buClr>
                <a:srgbClr val="0070C0"/>
              </a:buClr>
              <a:buFont typeface="Wingdings" panose="05000000000000000000" pitchFamily="2" charset="2"/>
              <a:buChar char="§"/>
            </a:pPr>
            <a:endParaRPr lang="en-US" sz="2400" dirty="0">
              <a:solidFill>
                <a:schemeClr val="bg1"/>
              </a:solidFill>
            </a:endParaRPr>
          </a:p>
          <a:p>
            <a:pPr marL="342900" indent="-342900" fontAlgn="base">
              <a:buClr>
                <a:srgbClr val="0070C0"/>
              </a:buClr>
              <a:buFont typeface="Wingdings" panose="05000000000000000000" pitchFamily="2" charset="2"/>
              <a:buChar char="§"/>
            </a:pPr>
            <a:r>
              <a:rPr lang="en-US" sz="2400" dirty="0" smtClean="0">
                <a:solidFill>
                  <a:schemeClr val="bg1"/>
                </a:solidFill>
              </a:rPr>
              <a:t>Confirm Auction Date, Starting Bid Price &amp; Terms (Deposit, Payment in Full Terms)</a:t>
            </a:r>
          </a:p>
          <a:p>
            <a:pPr fontAlgn="base"/>
            <a:endParaRPr lang="en-US" sz="2400" b="1" dirty="0">
              <a:solidFill>
                <a:srgbClr val="0070C0"/>
              </a:solidFill>
            </a:endParaRPr>
          </a:p>
          <a:p>
            <a:pPr fontAlgn="base"/>
            <a:endParaRPr lang="en-US" sz="2400" b="1" dirty="0">
              <a:solidFill>
                <a:srgbClr val="0070C0"/>
              </a:solidFill>
            </a:endParaRPr>
          </a:p>
          <a:p>
            <a:pPr>
              <a:buClr>
                <a:srgbClr val="0070C0"/>
              </a:buClr>
            </a:pPr>
            <a:endParaRPr lang="en-US" sz="2400" b="1" dirty="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9188" y="4648201"/>
            <a:ext cx="2289012" cy="14478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34597907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Inspection</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1066800" y="1524000"/>
            <a:ext cx="6858000" cy="4278094"/>
          </a:xfrm>
          <a:prstGeom prst="rect">
            <a:avLst/>
          </a:prstGeom>
          <a:noFill/>
        </p:spPr>
        <p:txBody>
          <a:bodyPr wrap="square" rtlCol="0">
            <a:spAutoFit/>
          </a:bodyPr>
          <a:lstStyle/>
          <a:p>
            <a:pPr fontAlgn="base"/>
            <a:endParaRPr lang="en-US" sz="3200" b="1" dirty="0">
              <a:solidFill>
                <a:srgbClr val="0070C0"/>
              </a:solidFill>
            </a:endParaRPr>
          </a:p>
          <a:p>
            <a:pPr marL="342900" indent="-342900" fontAlgn="base">
              <a:buClr>
                <a:srgbClr val="0070C0"/>
              </a:buClr>
              <a:buFont typeface="Wingdings" panose="05000000000000000000" pitchFamily="2" charset="2"/>
              <a:buChar char="§"/>
            </a:pPr>
            <a:r>
              <a:rPr lang="en-US" sz="2400" dirty="0" smtClean="0">
                <a:solidFill>
                  <a:schemeClr val="bg1"/>
                </a:solidFill>
              </a:rPr>
              <a:t>Depends on the Auction</a:t>
            </a:r>
          </a:p>
          <a:p>
            <a:pPr marL="342900" indent="-342900" fontAlgn="base">
              <a:buClr>
                <a:srgbClr val="0070C0"/>
              </a:buClr>
              <a:buFont typeface="Wingdings" panose="05000000000000000000" pitchFamily="2" charset="2"/>
              <a:buChar char="§"/>
            </a:pPr>
            <a:endParaRPr lang="en-US" sz="2400" dirty="0">
              <a:solidFill>
                <a:schemeClr val="bg1"/>
              </a:solidFill>
            </a:endParaRPr>
          </a:p>
          <a:p>
            <a:pPr marL="342900" indent="-342900" fontAlgn="base">
              <a:buClr>
                <a:srgbClr val="0070C0"/>
              </a:buClr>
              <a:buFont typeface="Wingdings" panose="05000000000000000000" pitchFamily="2" charset="2"/>
              <a:buChar char="§"/>
            </a:pPr>
            <a:r>
              <a:rPr lang="en-US" sz="2400" dirty="0" smtClean="0">
                <a:solidFill>
                  <a:schemeClr val="bg1"/>
                </a:solidFill>
              </a:rPr>
              <a:t>You might have to use clever ways to view the property:</a:t>
            </a:r>
          </a:p>
          <a:p>
            <a:pPr marL="1257300" lvl="2" indent="-342900" fontAlgn="base">
              <a:buClr>
                <a:srgbClr val="0070C0"/>
              </a:buClr>
              <a:buFont typeface="Wingdings" panose="05000000000000000000" pitchFamily="2" charset="2"/>
              <a:buChar char="§"/>
            </a:pPr>
            <a:r>
              <a:rPr lang="en-US" sz="2400" dirty="0" smtClean="0">
                <a:solidFill>
                  <a:schemeClr val="bg1"/>
                </a:solidFill>
              </a:rPr>
              <a:t>Visual inspection as allowed</a:t>
            </a:r>
          </a:p>
          <a:p>
            <a:pPr marL="1257300" lvl="2" indent="-342900" fontAlgn="base">
              <a:buClr>
                <a:srgbClr val="0070C0"/>
              </a:buClr>
              <a:buFont typeface="Wingdings" panose="05000000000000000000" pitchFamily="2" charset="2"/>
              <a:buChar char="§"/>
            </a:pPr>
            <a:r>
              <a:rPr lang="en-US" sz="2400" dirty="0" smtClean="0">
                <a:solidFill>
                  <a:schemeClr val="bg1"/>
                </a:solidFill>
              </a:rPr>
              <a:t>Research photos on Google or MLS</a:t>
            </a:r>
          </a:p>
          <a:p>
            <a:pPr marL="1257300" lvl="2" indent="-342900" fontAlgn="base">
              <a:buClr>
                <a:srgbClr val="0070C0"/>
              </a:buClr>
              <a:buFont typeface="Wingdings" panose="05000000000000000000" pitchFamily="2" charset="2"/>
              <a:buChar char="§"/>
            </a:pPr>
            <a:r>
              <a:rPr lang="en-US" sz="2400" dirty="0" smtClean="0">
                <a:solidFill>
                  <a:schemeClr val="bg1"/>
                </a:solidFill>
              </a:rPr>
              <a:t>Talk to neighbors/approach tenants</a:t>
            </a:r>
          </a:p>
          <a:p>
            <a:pPr fontAlgn="base"/>
            <a:endParaRPr lang="en-US" sz="2400" b="1" dirty="0">
              <a:solidFill>
                <a:srgbClr val="0070C0"/>
              </a:solidFill>
            </a:endParaRPr>
          </a:p>
          <a:p>
            <a:pPr fontAlgn="base"/>
            <a:endParaRPr lang="en-US" sz="2400" b="1" dirty="0">
              <a:solidFill>
                <a:srgbClr val="0070C0"/>
              </a:solidFill>
            </a:endParaRPr>
          </a:p>
          <a:p>
            <a:pPr>
              <a:buClr>
                <a:srgbClr val="0070C0"/>
              </a:buClr>
            </a:pPr>
            <a:endParaRPr lang="en-US" sz="2400" b="1" dirty="0">
              <a:solidFill>
                <a:schemeClr val="bg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4800600"/>
            <a:ext cx="2619375" cy="174307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9979854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Registration</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1066800" y="1524000"/>
            <a:ext cx="6858000" cy="3539430"/>
          </a:xfrm>
          <a:prstGeom prst="rect">
            <a:avLst/>
          </a:prstGeom>
          <a:noFill/>
        </p:spPr>
        <p:txBody>
          <a:bodyPr wrap="square" rtlCol="0">
            <a:spAutoFit/>
          </a:bodyPr>
          <a:lstStyle/>
          <a:p>
            <a:pPr fontAlgn="base"/>
            <a:endParaRPr lang="en-US" sz="3200" b="1" dirty="0">
              <a:solidFill>
                <a:srgbClr val="0070C0"/>
              </a:solidFill>
            </a:endParaRPr>
          </a:p>
          <a:p>
            <a:pPr marL="342900" indent="-342900" fontAlgn="base">
              <a:buClr>
                <a:srgbClr val="0070C0"/>
              </a:buClr>
              <a:buFont typeface="Wingdings" panose="05000000000000000000" pitchFamily="2" charset="2"/>
              <a:buChar char="§"/>
            </a:pPr>
            <a:r>
              <a:rPr lang="en-US" sz="2400" dirty="0" smtClean="0">
                <a:solidFill>
                  <a:schemeClr val="bg1"/>
                </a:solidFill>
              </a:rPr>
              <a:t>Depends on the Auction</a:t>
            </a:r>
          </a:p>
          <a:p>
            <a:pPr fontAlgn="base">
              <a:buClr>
                <a:srgbClr val="0070C0"/>
              </a:buClr>
            </a:pPr>
            <a:endParaRPr lang="en-US" sz="2400" dirty="0">
              <a:solidFill>
                <a:schemeClr val="bg1"/>
              </a:solidFill>
            </a:endParaRPr>
          </a:p>
          <a:p>
            <a:pPr marL="342900" indent="-342900" fontAlgn="base">
              <a:buClr>
                <a:srgbClr val="0070C0"/>
              </a:buClr>
              <a:buFont typeface="Wingdings" panose="05000000000000000000" pitchFamily="2" charset="2"/>
              <a:buChar char="§"/>
            </a:pPr>
            <a:r>
              <a:rPr lang="en-US" sz="2400" dirty="0" smtClean="0">
                <a:solidFill>
                  <a:schemeClr val="bg1"/>
                </a:solidFill>
              </a:rPr>
              <a:t>Ask when you call during the Preparation phase</a:t>
            </a:r>
          </a:p>
          <a:p>
            <a:pPr fontAlgn="base">
              <a:buClr>
                <a:srgbClr val="0070C0"/>
              </a:buClr>
            </a:pPr>
            <a:r>
              <a:rPr lang="en-US" sz="2400" dirty="0" smtClean="0">
                <a:solidFill>
                  <a:schemeClr val="bg1"/>
                </a:solidFill>
              </a:rPr>
              <a:t>	if you should register and what the</a:t>
            </a:r>
          </a:p>
          <a:p>
            <a:pPr fontAlgn="base">
              <a:buClr>
                <a:srgbClr val="0070C0"/>
              </a:buClr>
            </a:pPr>
            <a:r>
              <a:rPr lang="en-US" sz="2400" dirty="0" smtClean="0">
                <a:solidFill>
                  <a:schemeClr val="bg1"/>
                </a:solidFill>
              </a:rPr>
              <a:t>             requirements are</a:t>
            </a:r>
          </a:p>
          <a:p>
            <a:pPr fontAlgn="base"/>
            <a:endParaRPr lang="en-US" sz="2400" b="1" dirty="0">
              <a:solidFill>
                <a:srgbClr val="0070C0"/>
              </a:solidFill>
            </a:endParaRPr>
          </a:p>
          <a:p>
            <a:pPr fontAlgn="base"/>
            <a:endParaRPr lang="en-US" sz="2400" b="1" dirty="0">
              <a:solidFill>
                <a:srgbClr val="0070C0"/>
              </a:solidFill>
            </a:endParaRPr>
          </a:p>
          <a:p>
            <a:pPr>
              <a:buClr>
                <a:srgbClr val="0070C0"/>
              </a:buClr>
            </a:pPr>
            <a:endParaRPr lang="en-US" sz="2400" b="1" dirty="0">
              <a:solidFill>
                <a:schemeClr val="bg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4114800"/>
            <a:ext cx="2619375" cy="174307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extLst>
      <p:ext uri="{BB962C8B-B14F-4D97-AF65-F5344CB8AC3E}">
        <p14:creationId xmlns:p14="http://schemas.microsoft.com/office/powerpoint/2010/main" val="357088999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Bidding</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1066800" y="1524000"/>
            <a:ext cx="6858000" cy="5755422"/>
          </a:xfrm>
          <a:prstGeom prst="rect">
            <a:avLst/>
          </a:prstGeom>
          <a:noFill/>
        </p:spPr>
        <p:txBody>
          <a:bodyPr wrap="square" rtlCol="0">
            <a:spAutoFit/>
          </a:bodyPr>
          <a:lstStyle/>
          <a:p>
            <a:pPr fontAlgn="base"/>
            <a:endParaRPr lang="en-US" sz="3200" b="1" dirty="0">
              <a:solidFill>
                <a:srgbClr val="0070C0"/>
              </a:solidFill>
            </a:endParaRPr>
          </a:p>
          <a:p>
            <a:pPr marL="342900" indent="-342900" fontAlgn="base">
              <a:buClr>
                <a:srgbClr val="0070C0"/>
              </a:buClr>
              <a:buFont typeface="Wingdings" panose="05000000000000000000" pitchFamily="2" charset="2"/>
              <a:buChar char="§"/>
            </a:pPr>
            <a:r>
              <a:rPr lang="en-US" sz="2400" dirty="0" smtClean="0">
                <a:solidFill>
                  <a:schemeClr val="bg1"/>
                </a:solidFill>
              </a:rPr>
              <a:t>Attend an auction before getting ready to bid</a:t>
            </a:r>
          </a:p>
          <a:p>
            <a:pPr marL="342900" indent="-342900" fontAlgn="base">
              <a:buClr>
                <a:srgbClr val="0070C0"/>
              </a:buClr>
              <a:buFont typeface="Wingdings" panose="05000000000000000000" pitchFamily="2" charset="2"/>
              <a:buChar char="§"/>
            </a:pPr>
            <a:endParaRPr lang="en-US" sz="2400" dirty="0">
              <a:solidFill>
                <a:schemeClr val="bg1"/>
              </a:solidFill>
            </a:endParaRPr>
          </a:p>
          <a:p>
            <a:pPr marL="342900" indent="-342900" fontAlgn="base">
              <a:buClr>
                <a:srgbClr val="0070C0"/>
              </a:buClr>
              <a:buFont typeface="Wingdings" panose="05000000000000000000" pitchFamily="2" charset="2"/>
              <a:buChar char="§"/>
            </a:pPr>
            <a:r>
              <a:rPr lang="en-US" sz="2400" dirty="0" smtClean="0">
                <a:solidFill>
                  <a:schemeClr val="bg1"/>
                </a:solidFill>
              </a:rPr>
              <a:t>Pay close attention – legal description a “must”, but not the address</a:t>
            </a:r>
          </a:p>
          <a:p>
            <a:pPr marL="342900" indent="-342900" fontAlgn="base">
              <a:buClr>
                <a:srgbClr val="0070C0"/>
              </a:buClr>
              <a:buFont typeface="Wingdings" panose="05000000000000000000" pitchFamily="2" charset="2"/>
              <a:buChar char="§"/>
            </a:pPr>
            <a:endParaRPr lang="en-US" sz="2400" dirty="0">
              <a:solidFill>
                <a:schemeClr val="bg1"/>
              </a:solidFill>
            </a:endParaRPr>
          </a:p>
          <a:p>
            <a:pPr marL="342900" indent="-342900" fontAlgn="base">
              <a:buClr>
                <a:srgbClr val="0070C0"/>
              </a:buClr>
              <a:buFont typeface="Wingdings" panose="05000000000000000000" pitchFamily="2" charset="2"/>
              <a:buChar char="§"/>
            </a:pPr>
            <a:r>
              <a:rPr lang="en-US" sz="2400" dirty="0" smtClean="0">
                <a:solidFill>
                  <a:schemeClr val="bg1"/>
                </a:solidFill>
              </a:rPr>
              <a:t>Due diligence important – auctioneer does not have to state if you are bidding on a first mortgage or what other type of lien</a:t>
            </a:r>
          </a:p>
          <a:p>
            <a:pPr marL="342900" indent="-342900" fontAlgn="base">
              <a:buClr>
                <a:srgbClr val="0070C0"/>
              </a:buClr>
              <a:buFont typeface="Wingdings" panose="05000000000000000000" pitchFamily="2" charset="2"/>
              <a:buChar char="§"/>
            </a:pPr>
            <a:endParaRPr lang="en-US" sz="2400" dirty="0">
              <a:solidFill>
                <a:schemeClr val="bg1"/>
              </a:solidFill>
            </a:endParaRPr>
          </a:p>
          <a:p>
            <a:pPr marL="342900" indent="-342900" fontAlgn="base">
              <a:buClr>
                <a:srgbClr val="0070C0"/>
              </a:buClr>
              <a:buFont typeface="Wingdings" panose="05000000000000000000" pitchFamily="2" charset="2"/>
              <a:buChar char="§"/>
            </a:pPr>
            <a:r>
              <a:rPr lang="en-US" sz="2400" dirty="0" smtClean="0">
                <a:solidFill>
                  <a:schemeClr val="bg1"/>
                </a:solidFill>
              </a:rPr>
              <a:t>Once opening bid is stated, auctioneer encourages higher bids. Be careful about ‘in house’ bidding</a:t>
            </a:r>
          </a:p>
          <a:p>
            <a:pPr fontAlgn="base"/>
            <a:endParaRPr lang="en-US" sz="2400" b="1" dirty="0">
              <a:solidFill>
                <a:srgbClr val="0070C0"/>
              </a:solidFill>
            </a:endParaRPr>
          </a:p>
          <a:p>
            <a:pPr fontAlgn="base"/>
            <a:endParaRPr lang="en-US" sz="2400" b="1" dirty="0">
              <a:solidFill>
                <a:srgbClr val="0070C0"/>
              </a:solidFill>
            </a:endParaRPr>
          </a:p>
          <a:p>
            <a:pPr>
              <a:buClr>
                <a:srgbClr val="0070C0"/>
              </a:buClr>
            </a:pPr>
            <a:endParaRPr lang="en-US" sz="2400" b="1" dirty="0">
              <a:solidFill>
                <a:schemeClr val="bg1"/>
              </a:solidFill>
            </a:endParaRPr>
          </a:p>
        </p:txBody>
      </p:sp>
    </p:spTree>
    <p:extLst>
      <p:ext uri="{BB962C8B-B14F-4D97-AF65-F5344CB8AC3E}">
        <p14:creationId xmlns:p14="http://schemas.microsoft.com/office/powerpoint/2010/main" val="371918443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If You Win Auction</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1066800" y="1524000"/>
            <a:ext cx="6858000" cy="4647426"/>
          </a:xfrm>
          <a:prstGeom prst="rect">
            <a:avLst/>
          </a:prstGeom>
          <a:noFill/>
        </p:spPr>
        <p:txBody>
          <a:bodyPr wrap="square" rtlCol="0">
            <a:spAutoFit/>
          </a:bodyPr>
          <a:lstStyle/>
          <a:p>
            <a:pPr fontAlgn="base"/>
            <a:endParaRPr lang="en-US" sz="3200" b="1" dirty="0">
              <a:solidFill>
                <a:srgbClr val="0070C0"/>
              </a:solidFill>
            </a:endParaRPr>
          </a:p>
          <a:p>
            <a:pPr marL="342900" indent="-342900" fontAlgn="base">
              <a:buClr>
                <a:srgbClr val="0070C0"/>
              </a:buClr>
              <a:buFont typeface="Wingdings" panose="05000000000000000000" pitchFamily="2" charset="2"/>
              <a:buChar char="§"/>
            </a:pPr>
            <a:r>
              <a:rPr lang="en-US" sz="2400" dirty="0" smtClean="0">
                <a:solidFill>
                  <a:schemeClr val="bg1"/>
                </a:solidFill>
              </a:rPr>
              <a:t>Auctioneer will state the winner and close the auction</a:t>
            </a:r>
          </a:p>
          <a:p>
            <a:pPr marL="342900" indent="-342900" fontAlgn="base">
              <a:buClr>
                <a:srgbClr val="0070C0"/>
              </a:buClr>
              <a:buFont typeface="Wingdings" panose="05000000000000000000" pitchFamily="2" charset="2"/>
              <a:buChar char="§"/>
            </a:pPr>
            <a:endParaRPr lang="en-US" sz="2400" dirty="0">
              <a:solidFill>
                <a:schemeClr val="bg1"/>
              </a:solidFill>
            </a:endParaRPr>
          </a:p>
          <a:p>
            <a:pPr marL="342900" indent="-342900" fontAlgn="base">
              <a:buClr>
                <a:srgbClr val="0070C0"/>
              </a:buClr>
              <a:buFont typeface="Wingdings" panose="05000000000000000000" pitchFamily="2" charset="2"/>
              <a:buChar char="§"/>
            </a:pPr>
            <a:r>
              <a:rPr lang="en-US" sz="2400" dirty="0" smtClean="0">
                <a:solidFill>
                  <a:schemeClr val="bg1"/>
                </a:solidFill>
              </a:rPr>
              <a:t>Auctioneer/trustee or agent will approach you at auction end for paperwork and money</a:t>
            </a:r>
          </a:p>
          <a:p>
            <a:pPr marL="342900" indent="-342900" fontAlgn="base">
              <a:buClr>
                <a:srgbClr val="0070C0"/>
              </a:buClr>
              <a:buFont typeface="Wingdings" panose="05000000000000000000" pitchFamily="2" charset="2"/>
              <a:buChar char="§"/>
            </a:pPr>
            <a:endParaRPr lang="en-US" sz="2400" dirty="0">
              <a:solidFill>
                <a:schemeClr val="bg1"/>
              </a:solidFill>
            </a:endParaRPr>
          </a:p>
          <a:p>
            <a:pPr fontAlgn="base">
              <a:buClr>
                <a:srgbClr val="0070C0"/>
              </a:buClr>
            </a:pPr>
            <a:endParaRPr lang="en-US" sz="2400" dirty="0" smtClean="0">
              <a:solidFill>
                <a:schemeClr val="bg1"/>
              </a:solidFill>
            </a:endParaRPr>
          </a:p>
          <a:p>
            <a:pPr marL="342900" indent="-342900" fontAlgn="base">
              <a:buClr>
                <a:srgbClr val="0070C0"/>
              </a:buClr>
              <a:buFont typeface="Wingdings" panose="05000000000000000000" pitchFamily="2" charset="2"/>
              <a:buChar char="§"/>
            </a:pPr>
            <a:endParaRPr lang="en-US" sz="2400" dirty="0">
              <a:solidFill>
                <a:schemeClr val="bg1"/>
              </a:solidFill>
            </a:endParaRPr>
          </a:p>
          <a:p>
            <a:pPr fontAlgn="base"/>
            <a:endParaRPr lang="en-US" sz="2400" b="1" dirty="0">
              <a:solidFill>
                <a:srgbClr val="0070C0"/>
              </a:solidFill>
            </a:endParaRPr>
          </a:p>
          <a:p>
            <a:pPr fontAlgn="base"/>
            <a:endParaRPr lang="en-US" sz="2400" b="1" dirty="0">
              <a:solidFill>
                <a:srgbClr val="0070C0"/>
              </a:solidFill>
            </a:endParaRPr>
          </a:p>
          <a:p>
            <a:pPr>
              <a:buClr>
                <a:srgbClr val="0070C0"/>
              </a:buClr>
            </a:pPr>
            <a:endParaRPr lang="en-US" sz="2400" b="1" dirty="0">
              <a:solidFill>
                <a:schemeClr val="bg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200" y="4191000"/>
            <a:ext cx="2857500" cy="1905000"/>
          </a:xfrm>
          <a:prstGeom prst="rect">
            <a:avLst/>
          </a:prstGeom>
        </p:spPr>
      </p:pic>
    </p:spTree>
    <p:extLst>
      <p:ext uri="{BB962C8B-B14F-4D97-AF65-F5344CB8AC3E}">
        <p14:creationId xmlns:p14="http://schemas.microsoft.com/office/powerpoint/2010/main" val="12659389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TS010286790</Template>
  <TotalTime>2409</TotalTime>
  <Words>777</Words>
  <Application>Microsoft Office PowerPoint</Application>
  <PresentationFormat>On-screen Show (4:3)</PresentationFormat>
  <Paragraphs>72</Paragraphs>
  <Slides>6</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Arial</vt:lpstr>
      <vt:lpstr>Calibri</vt:lpstr>
      <vt:lpstr>Calibri Light</vt:lpstr>
      <vt:lpstr>Courier New</vt:lpstr>
      <vt:lpstr>Tahoma</vt:lpstr>
      <vt:lpstr>Whitney</vt:lpstr>
      <vt:lpstr>Wingdings</vt:lpstr>
      <vt:lpstr>TS010286790</vt:lpstr>
      <vt:lpstr>White with Courier font for code slides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Money Made Easy  How and Where to Get Unlimited Funding for your Real Estate Deals</dc:title>
  <dc:creator>Laura</dc:creator>
  <cp:lastModifiedBy>Laura Al-Amery</cp:lastModifiedBy>
  <cp:revision>99</cp:revision>
  <dcterms:created xsi:type="dcterms:W3CDTF">2013-05-01T18:49:20Z</dcterms:created>
  <dcterms:modified xsi:type="dcterms:W3CDTF">2015-07-02T01:14:42Z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