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9"/>
  </p:notesMasterIdLst>
  <p:sldIdLst>
    <p:sldId id="362" r:id="rId3"/>
    <p:sldId id="256" r:id="rId4"/>
    <p:sldId id="368" r:id="rId5"/>
    <p:sldId id="372" r:id="rId6"/>
    <p:sldId id="367" r:id="rId7"/>
    <p:sldId id="386" r:id="rId8"/>
    <p:sldId id="387" r:id="rId9"/>
    <p:sldId id="403" r:id="rId10"/>
    <p:sldId id="388" r:id="rId11"/>
    <p:sldId id="389" r:id="rId12"/>
    <p:sldId id="390" r:id="rId13"/>
    <p:sldId id="392" r:id="rId14"/>
    <p:sldId id="396" r:id="rId15"/>
    <p:sldId id="434" r:id="rId16"/>
    <p:sldId id="397" r:id="rId17"/>
    <p:sldId id="398" r:id="rId18"/>
    <p:sldId id="399" r:id="rId19"/>
    <p:sldId id="373" r:id="rId20"/>
    <p:sldId id="401" r:id="rId21"/>
    <p:sldId id="404" r:id="rId22"/>
    <p:sldId id="400" r:id="rId23"/>
    <p:sldId id="406" r:id="rId24"/>
    <p:sldId id="405" r:id="rId25"/>
    <p:sldId id="408" r:id="rId26"/>
    <p:sldId id="407" r:id="rId27"/>
    <p:sldId id="409" r:id="rId28"/>
    <p:sldId id="410" r:id="rId29"/>
    <p:sldId id="412" r:id="rId30"/>
    <p:sldId id="413" r:id="rId31"/>
    <p:sldId id="414" r:id="rId32"/>
    <p:sldId id="415" r:id="rId33"/>
    <p:sldId id="416" r:id="rId34"/>
    <p:sldId id="374" r:id="rId35"/>
    <p:sldId id="417" r:id="rId36"/>
    <p:sldId id="422" r:id="rId37"/>
    <p:sldId id="418" r:id="rId38"/>
    <p:sldId id="419" r:id="rId39"/>
    <p:sldId id="375" r:id="rId40"/>
    <p:sldId id="420" r:id="rId41"/>
    <p:sldId id="423" r:id="rId42"/>
    <p:sldId id="421" r:id="rId43"/>
    <p:sldId id="424" r:id="rId44"/>
    <p:sldId id="431" r:id="rId45"/>
    <p:sldId id="432" r:id="rId46"/>
    <p:sldId id="433" r:id="rId47"/>
    <p:sldId id="441" r:id="rId48"/>
    <p:sldId id="442" r:id="rId49"/>
    <p:sldId id="379" r:id="rId50"/>
    <p:sldId id="363" r:id="rId51"/>
    <p:sldId id="352" r:id="rId52"/>
    <p:sldId id="341" r:id="rId53"/>
    <p:sldId id="357" r:id="rId54"/>
    <p:sldId id="354" r:id="rId55"/>
    <p:sldId id="353" r:id="rId56"/>
    <p:sldId id="356" r:id="rId57"/>
    <p:sldId id="273" r:id="rId58"/>
    <p:sldId id="272" r:id="rId59"/>
    <p:sldId id="275" r:id="rId60"/>
    <p:sldId id="325" r:id="rId61"/>
    <p:sldId id="280" r:id="rId62"/>
    <p:sldId id="288" r:id="rId63"/>
    <p:sldId id="291" r:id="rId64"/>
    <p:sldId id="293" r:id="rId65"/>
    <p:sldId id="294" r:id="rId66"/>
    <p:sldId id="443" r:id="rId67"/>
    <p:sldId id="377" r:id="rId68"/>
    <p:sldId id="428" r:id="rId69"/>
    <p:sldId id="436" r:id="rId70"/>
    <p:sldId id="370" r:id="rId71"/>
    <p:sldId id="378" r:id="rId72"/>
    <p:sldId id="430" r:id="rId73"/>
    <p:sldId id="438" r:id="rId74"/>
    <p:sldId id="440" r:id="rId75"/>
    <p:sldId id="380" r:id="rId76"/>
    <p:sldId id="382" r:id="rId77"/>
    <p:sldId id="444"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6BD"/>
    <a:srgbClr val="FFD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6" autoAdjust="0"/>
    <p:restoredTop sz="95468" autoAdjust="0"/>
  </p:normalViewPr>
  <p:slideViewPr>
    <p:cSldViewPr>
      <p:cViewPr varScale="1">
        <p:scale>
          <a:sx n="120" d="100"/>
          <a:sy n="120" d="100"/>
        </p:scale>
        <p:origin x="84" y="-48"/>
      </p:cViewPr>
      <p:guideLst>
        <p:guide orient="horz" pos="2160"/>
        <p:guide pos="2880"/>
      </p:guideLst>
    </p:cSldViewPr>
  </p:slideViewPr>
  <p:outlineViewPr>
    <p:cViewPr>
      <p:scale>
        <a:sx n="33" d="100"/>
        <a:sy n="33" d="100"/>
      </p:scale>
      <p:origin x="0" y="94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030DEF-5A29-40C7-8EDC-7727B07CB600}" type="datetimeFigureOut">
              <a:rPr lang="en-US" smtClean="0"/>
              <a:pPr/>
              <a:t>9/19/2014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C2EF35-306B-406A-801B-CD7ABFE9E45C}" type="slidenum">
              <a:rPr lang="en-US" smtClean="0"/>
              <a:pPr/>
              <a:t>‹#›</a:t>
            </a:fld>
            <a:endParaRPr lang="en-US" dirty="0"/>
          </a:p>
        </p:txBody>
      </p:sp>
    </p:spTree>
    <p:extLst>
      <p:ext uri="{BB962C8B-B14F-4D97-AF65-F5344CB8AC3E}">
        <p14:creationId xmlns:p14="http://schemas.microsoft.com/office/powerpoint/2010/main" val="349866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C2EF35-306B-406A-801B-CD7ABFE9E45C}" type="slidenum">
              <a:rPr lang="en-US" smtClean="0"/>
              <a:pPr/>
              <a:t>1</a:t>
            </a:fld>
            <a:endParaRPr lang="en-US" dirty="0"/>
          </a:p>
        </p:txBody>
      </p:sp>
    </p:spTree>
    <p:extLst>
      <p:ext uri="{BB962C8B-B14F-4D97-AF65-F5344CB8AC3E}">
        <p14:creationId xmlns:p14="http://schemas.microsoft.com/office/powerpoint/2010/main" val="433891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C2EF35-306B-406A-801B-CD7ABFE9E45C}" type="slidenum">
              <a:rPr lang="en-US" smtClean="0"/>
              <a:pPr/>
              <a:t>50</a:t>
            </a:fld>
            <a:endParaRPr lang="en-US" dirty="0"/>
          </a:p>
        </p:txBody>
      </p:sp>
    </p:spTree>
    <p:extLst>
      <p:ext uri="{BB962C8B-B14F-4D97-AF65-F5344CB8AC3E}">
        <p14:creationId xmlns:p14="http://schemas.microsoft.com/office/powerpoint/2010/main" val="922579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C2EF35-306B-406A-801B-CD7ABFE9E45C}" type="slidenum">
              <a:rPr lang="en-US" smtClean="0"/>
              <a:pPr/>
              <a:t>51</a:t>
            </a:fld>
            <a:endParaRPr lang="en-US" dirty="0"/>
          </a:p>
        </p:txBody>
      </p:sp>
    </p:spTree>
    <p:extLst>
      <p:ext uri="{BB962C8B-B14F-4D97-AF65-F5344CB8AC3E}">
        <p14:creationId xmlns:p14="http://schemas.microsoft.com/office/powerpoint/2010/main" val="222003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for examples of spam, examples of explicit permission, implicit permission</a:t>
            </a:r>
            <a:endParaRPr lang="en-US" dirty="0"/>
          </a:p>
        </p:txBody>
      </p:sp>
      <p:sp>
        <p:nvSpPr>
          <p:cNvPr id="4" name="Slide Number Placeholder 3"/>
          <p:cNvSpPr>
            <a:spLocks noGrp="1"/>
          </p:cNvSpPr>
          <p:nvPr>
            <p:ph type="sldNum" sz="quarter" idx="10"/>
          </p:nvPr>
        </p:nvSpPr>
        <p:spPr/>
        <p:txBody>
          <a:bodyPr/>
          <a:lstStyle/>
          <a:p>
            <a:fld id="{22C2EF35-306B-406A-801B-CD7ABFE9E45C}" type="slidenum">
              <a:rPr lang="en-US" smtClean="0"/>
              <a:pPr/>
              <a:t>52</a:t>
            </a:fld>
            <a:endParaRPr lang="en-US" dirty="0"/>
          </a:p>
        </p:txBody>
      </p:sp>
    </p:spTree>
    <p:extLst>
      <p:ext uri="{BB962C8B-B14F-4D97-AF65-F5344CB8AC3E}">
        <p14:creationId xmlns:p14="http://schemas.microsoft.com/office/powerpoint/2010/main" val="1175126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First Obstacle if Avoid Spam Filters:</a:t>
            </a:r>
            <a:r>
              <a:rPr lang="en-US" baseline="0" dirty="0" smtClean="0"/>
              <a:t> Trigger words</a:t>
            </a:r>
          </a:p>
          <a:p>
            <a:pPr marL="228600" indent="-228600">
              <a:buFont typeface="+mj-lt"/>
              <a:buAutoNum type="arabicPeriod"/>
            </a:pPr>
            <a:r>
              <a:rPr lang="en-US" dirty="0" smtClean="0"/>
              <a:t>Give me examples based on these trigger words of subject lines to avoid</a:t>
            </a:r>
            <a:endParaRPr lang="en-US" dirty="0"/>
          </a:p>
        </p:txBody>
      </p:sp>
      <p:sp>
        <p:nvSpPr>
          <p:cNvPr id="4" name="Slide Number Placeholder 3"/>
          <p:cNvSpPr>
            <a:spLocks noGrp="1"/>
          </p:cNvSpPr>
          <p:nvPr>
            <p:ph type="sldNum" sz="quarter" idx="10"/>
          </p:nvPr>
        </p:nvSpPr>
        <p:spPr/>
        <p:txBody>
          <a:bodyPr/>
          <a:lstStyle/>
          <a:p>
            <a:fld id="{22C2EF35-306B-406A-801B-CD7ABFE9E45C}" type="slidenum">
              <a:rPr lang="en-US" smtClean="0"/>
              <a:pPr/>
              <a:t>53</a:t>
            </a:fld>
            <a:endParaRPr lang="en-US" dirty="0"/>
          </a:p>
        </p:txBody>
      </p:sp>
    </p:spTree>
    <p:extLst>
      <p:ext uri="{BB962C8B-B14F-4D97-AF65-F5344CB8AC3E}">
        <p14:creationId xmlns:p14="http://schemas.microsoft.com/office/powerpoint/2010/main" val="195178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r>
              <a:rPr lang="en-US" baseline="0" dirty="0" smtClean="0"/>
              <a:t> Points</a:t>
            </a:r>
          </a:p>
          <a:p>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2C2EF35-306B-406A-801B-CD7ABFE9E45C}" type="slidenum">
              <a:rPr lang="en-US" smtClean="0"/>
              <a:pPr/>
              <a:t>54</a:t>
            </a:fld>
            <a:endParaRPr lang="en-US" dirty="0"/>
          </a:p>
        </p:txBody>
      </p:sp>
    </p:spTree>
    <p:extLst>
      <p:ext uri="{BB962C8B-B14F-4D97-AF65-F5344CB8AC3E}">
        <p14:creationId xmlns:p14="http://schemas.microsoft.com/office/powerpoint/2010/main" val="1109528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Look at bold examples on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Look at improved examples to the right</a:t>
            </a:r>
          </a:p>
          <a:p>
            <a:endParaRPr lang="en-US" dirty="0"/>
          </a:p>
        </p:txBody>
      </p:sp>
      <p:sp>
        <p:nvSpPr>
          <p:cNvPr id="4" name="Slide Number Placeholder 3"/>
          <p:cNvSpPr>
            <a:spLocks noGrp="1"/>
          </p:cNvSpPr>
          <p:nvPr>
            <p:ph type="sldNum" sz="quarter" idx="10"/>
          </p:nvPr>
        </p:nvSpPr>
        <p:spPr/>
        <p:txBody>
          <a:bodyPr/>
          <a:lstStyle/>
          <a:p>
            <a:fld id="{22C2EF35-306B-406A-801B-CD7ABFE9E45C}" type="slidenum">
              <a:rPr lang="en-US" smtClean="0"/>
              <a:pPr/>
              <a:t>55</a:t>
            </a:fld>
            <a:endParaRPr lang="en-US" dirty="0"/>
          </a:p>
        </p:txBody>
      </p:sp>
    </p:spTree>
    <p:extLst>
      <p:ext uri="{BB962C8B-B14F-4D97-AF65-F5344CB8AC3E}">
        <p14:creationId xmlns:p14="http://schemas.microsoft.com/office/powerpoint/2010/main" val="2049722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be creating an email. For the sake of clarity and speed I am going to give you an assignment. </a:t>
            </a:r>
          </a:p>
          <a:p>
            <a:endParaRPr lang="en-US" dirty="0" smtClean="0"/>
          </a:p>
          <a:p>
            <a:r>
              <a:rPr lang="en-US" dirty="0" smtClean="0"/>
              <a:t>Today we will</a:t>
            </a:r>
            <a:r>
              <a:rPr lang="en-US" baseline="0" dirty="0" smtClean="0"/>
              <a:t> create an email for a school bake sale.</a:t>
            </a:r>
          </a:p>
          <a:p>
            <a:endParaRPr lang="en-US" baseline="0" dirty="0" smtClean="0"/>
          </a:p>
          <a:p>
            <a:r>
              <a:rPr lang="en-US" baseline="0" dirty="0" smtClean="0"/>
              <a:t>LIVE DEMO:</a:t>
            </a:r>
          </a:p>
          <a:p>
            <a:pPr marL="228600" indent="-228600">
              <a:buAutoNum type="arabicPeriod"/>
            </a:pPr>
            <a:r>
              <a:rPr lang="en-US" baseline="0" dirty="0" smtClean="0"/>
              <a:t>Create new email.</a:t>
            </a:r>
          </a:p>
          <a:p>
            <a:pPr marL="228600" indent="-228600">
              <a:buAutoNum type="arabicPeriod"/>
            </a:pPr>
            <a:r>
              <a:rPr lang="en-US" baseline="0" dirty="0" smtClean="0"/>
              <a:t>Select template selector</a:t>
            </a:r>
          </a:p>
          <a:p>
            <a:pPr marL="228600" indent="-228600">
              <a:buAutoNum type="arabicPeriod"/>
            </a:pPr>
            <a:r>
              <a:rPr lang="en-US" baseline="0" dirty="0" smtClean="0"/>
              <a:t>Select industry: education</a:t>
            </a:r>
          </a:p>
          <a:p>
            <a:pPr marL="228600" indent="-228600">
              <a:buAutoNum type="arabicPeriod"/>
            </a:pPr>
            <a:r>
              <a:rPr lang="en-US" baseline="0" dirty="0" smtClean="0"/>
              <a:t>Preview templates</a:t>
            </a:r>
          </a:p>
          <a:p>
            <a:pPr marL="228600" indent="-228600">
              <a:buAutoNum type="arabicPeriod"/>
            </a:pPr>
            <a:r>
              <a:rPr lang="en-US" baseline="0" dirty="0" smtClean="0"/>
              <a:t>Select Education Template 4.</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2C2EF35-306B-406A-801B-CD7ABFE9E45C}" type="slidenum">
              <a:rPr lang="en-US" smtClean="0"/>
              <a:pPr/>
              <a:t>56</a:t>
            </a:fld>
            <a:endParaRPr lang="en-US" dirty="0"/>
          </a:p>
        </p:txBody>
      </p:sp>
    </p:spTree>
    <p:extLst>
      <p:ext uri="{BB962C8B-B14F-4D97-AF65-F5344CB8AC3E}">
        <p14:creationId xmlns:p14="http://schemas.microsoft.com/office/powerpoint/2010/main" val="2160086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LIVE DEMO:</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b="0" kern="1200" dirty="0" smtClean="0">
                <a:solidFill>
                  <a:srgbClr val="C00000"/>
                </a:solidFill>
                <a:latin typeface="+mn-lt"/>
                <a:ea typeface="+mn-ea"/>
                <a:cs typeface="+mn-cs"/>
              </a:rPr>
              <a:t>Put business name at the beginning of the email.</a:t>
            </a:r>
          </a:p>
          <a:p>
            <a:pPr marL="228600" indent="-228600">
              <a:buFont typeface="+mj-lt"/>
              <a:buAutoNum type="arabicPeriod"/>
            </a:pPr>
            <a:r>
              <a:rPr lang="en-US" b="0" dirty="0" smtClean="0"/>
              <a:t>Click on Global Colors &amp; Fonts</a:t>
            </a:r>
          </a:p>
          <a:p>
            <a:pPr marL="228600" indent="-228600">
              <a:buFont typeface="+mj-lt"/>
              <a:buAutoNum type="arabicPeriod"/>
            </a:pPr>
            <a:r>
              <a:rPr lang="en-US" b="0" dirty="0" smtClean="0"/>
              <a:t>Change the Title Background – this large square means there are images that can be used instead of just plain colors</a:t>
            </a:r>
          </a:p>
          <a:p>
            <a:pPr marL="228600" indent="-228600">
              <a:buFont typeface="+mj-lt"/>
              <a:buAutoNum type="arabicPeriod"/>
            </a:pPr>
            <a:r>
              <a:rPr lang="en-US" b="0" dirty="0" smtClean="0"/>
              <a:t>Change</a:t>
            </a:r>
            <a:r>
              <a:rPr lang="en-US" b="0" baseline="0" dirty="0" smtClean="0"/>
              <a:t> the Header Image Block background – right click on image</a:t>
            </a:r>
          </a:p>
          <a:p>
            <a:pPr marL="228600" indent="-228600">
              <a:buFont typeface="+mj-lt"/>
              <a:buAutoNum type="arabicPeriod"/>
            </a:pPr>
            <a:endParaRPr lang="en-US" b="0" dirty="0"/>
          </a:p>
        </p:txBody>
      </p:sp>
      <p:sp>
        <p:nvSpPr>
          <p:cNvPr id="4" name="Slide Number Placeholder 3"/>
          <p:cNvSpPr>
            <a:spLocks noGrp="1"/>
          </p:cNvSpPr>
          <p:nvPr>
            <p:ph type="sldNum" sz="quarter" idx="10"/>
          </p:nvPr>
        </p:nvSpPr>
        <p:spPr/>
        <p:txBody>
          <a:bodyPr/>
          <a:lstStyle/>
          <a:p>
            <a:fld id="{22C2EF35-306B-406A-801B-CD7ABFE9E45C}" type="slidenum">
              <a:rPr lang="en-US" smtClean="0"/>
              <a:pPr/>
              <a:t>57</a:t>
            </a:fld>
            <a:endParaRPr lang="en-US" dirty="0"/>
          </a:p>
        </p:txBody>
      </p:sp>
    </p:spTree>
    <p:extLst>
      <p:ext uri="{BB962C8B-B14F-4D97-AF65-F5344CB8AC3E}">
        <p14:creationId xmlns:p14="http://schemas.microsoft.com/office/powerpoint/2010/main" val="1684930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Page 2</a:t>
            </a:r>
          </a:p>
          <a:p>
            <a:r>
              <a:rPr lang="en-US" dirty="0" smtClean="0"/>
              <a:t>LIVE DEMO:</a:t>
            </a:r>
          </a:p>
          <a:p>
            <a:pPr marL="742950" indent="-742950">
              <a:buFont typeface="+mj-lt"/>
              <a:buAutoNum type="arabicPeriod"/>
            </a:pPr>
            <a:r>
              <a:rPr lang="en-US" sz="1200" b="0" kern="1200" dirty="0" smtClean="0">
                <a:solidFill>
                  <a:srgbClr val="C00000"/>
                </a:solidFill>
                <a:latin typeface="+mn-lt"/>
                <a:ea typeface="+mn-ea"/>
                <a:cs typeface="+mn-cs"/>
              </a:rPr>
              <a:t>Re-write </a:t>
            </a:r>
            <a:r>
              <a:rPr lang="en-US" sz="1200" kern="1200" dirty="0" smtClean="0">
                <a:solidFill>
                  <a:srgbClr val="C00000"/>
                </a:solidFill>
                <a:latin typeface="+mn-lt"/>
                <a:ea typeface="+mn-ea"/>
                <a:cs typeface="+mn-cs"/>
              </a:rPr>
              <a:t>Event 1 Header</a:t>
            </a:r>
            <a:r>
              <a:rPr lang="en-US" sz="1200" b="0" kern="1200" dirty="0" smtClean="0">
                <a:solidFill>
                  <a:srgbClr val="C00000"/>
                </a:solidFill>
                <a:latin typeface="+mn-lt"/>
                <a:ea typeface="+mn-ea"/>
                <a:cs typeface="+mn-cs"/>
              </a:rPr>
              <a:t>.</a:t>
            </a:r>
          </a:p>
          <a:p>
            <a:pPr marL="742950" indent="-742950">
              <a:buFont typeface="+mj-lt"/>
              <a:buAutoNum type="arabicPeriod"/>
            </a:pPr>
            <a:r>
              <a:rPr lang="en-US" sz="1200" b="0" dirty="0" smtClean="0">
                <a:solidFill>
                  <a:srgbClr val="C00000"/>
                </a:solidFill>
              </a:rPr>
              <a:t>Re-write </a:t>
            </a:r>
            <a:r>
              <a:rPr lang="en-US" sz="1200" dirty="0" smtClean="0">
                <a:solidFill>
                  <a:srgbClr val="C00000"/>
                </a:solidFill>
              </a:rPr>
              <a:t>Event 1 Sub-Header</a:t>
            </a:r>
            <a:r>
              <a:rPr lang="en-US" sz="1200" b="0" dirty="0" smtClean="0">
                <a:solidFill>
                  <a:srgbClr val="C00000"/>
                </a:solidFill>
              </a:rPr>
              <a:t>.</a:t>
            </a:r>
          </a:p>
          <a:p>
            <a:pPr marL="742950" indent="-742950">
              <a:buFont typeface="+mj-lt"/>
              <a:buAutoNum type="arabicPeriod"/>
            </a:pPr>
            <a:r>
              <a:rPr lang="en-US" sz="1200" b="0" dirty="0" smtClean="0">
                <a:solidFill>
                  <a:srgbClr val="C00000"/>
                </a:solidFill>
              </a:rPr>
              <a:t>Re-write </a:t>
            </a:r>
            <a:r>
              <a:rPr lang="en-US" sz="1200" dirty="0" smtClean="0">
                <a:solidFill>
                  <a:srgbClr val="C00000"/>
                </a:solidFill>
              </a:rPr>
              <a:t>Event 2 Header</a:t>
            </a:r>
            <a:r>
              <a:rPr lang="en-US" sz="1200" b="0" dirty="0" smtClean="0">
                <a:solidFill>
                  <a:srgbClr val="C00000"/>
                </a:solidFill>
              </a:rPr>
              <a:t>.</a:t>
            </a:r>
          </a:p>
          <a:p>
            <a:pPr marL="742950" indent="-742950">
              <a:buFont typeface="+mj-lt"/>
              <a:buAutoNum type="arabicPeriod"/>
            </a:pPr>
            <a:r>
              <a:rPr lang="en-US" sz="1200" b="0" dirty="0" smtClean="0">
                <a:solidFill>
                  <a:srgbClr val="C00000"/>
                </a:solidFill>
              </a:rPr>
              <a:t>Re-write </a:t>
            </a:r>
            <a:r>
              <a:rPr lang="en-US" sz="1200" dirty="0" smtClean="0">
                <a:solidFill>
                  <a:srgbClr val="C00000"/>
                </a:solidFill>
              </a:rPr>
              <a:t>Event 2 Sub-Header</a:t>
            </a:r>
            <a:r>
              <a:rPr lang="en-US" sz="1200" b="0" dirty="0" smtClean="0">
                <a:solidFill>
                  <a:srgbClr val="C00000"/>
                </a:solidFill>
              </a:rPr>
              <a:t>.</a:t>
            </a:r>
          </a:p>
          <a:p>
            <a:pPr marL="228600" indent="-228600">
              <a:buAutoNum type="arabicPeriod"/>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2C2EF35-306B-406A-801B-CD7ABFE9E45C}" type="slidenum">
              <a:rPr lang="en-US" smtClean="0"/>
              <a:pPr/>
              <a:t>58</a:t>
            </a:fld>
            <a:endParaRPr lang="en-US" dirty="0"/>
          </a:p>
        </p:txBody>
      </p:sp>
    </p:spTree>
    <p:extLst>
      <p:ext uri="{BB962C8B-B14F-4D97-AF65-F5344CB8AC3E}">
        <p14:creationId xmlns:p14="http://schemas.microsoft.com/office/powerpoint/2010/main" val="1416708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screen.</a:t>
            </a:r>
            <a:endParaRPr lang="en-US" dirty="0"/>
          </a:p>
        </p:txBody>
      </p:sp>
      <p:sp>
        <p:nvSpPr>
          <p:cNvPr id="4" name="Slide Number Placeholder 3"/>
          <p:cNvSpPr>
            <a:spLocks noGrp="1"/>
          </p:cNvSpPr>
          <p:nvPr>
            <p:ph type="sldNum" sz="quarter" idx="10"/>
          </p:nvPr>
        </p:nvSpPr>
        <p:spPr/>
        <p:txBody>
          <a:bodyPr/>
          <a:lstStyle/>
          <a:p>
            <a:fld id="{22C2EF35-306B-406A-801B-CD7ABFE9E45C}" type="slidenum">
              <a:rPr lang="en-US" smtClean="0"/>
              <a:pPr/>
              <a:t>59</a:t>
            </a:fld>
            <a:endParaRPr lang="en-US" dirty="0"/>
          </a:p>
        </p:txBody>
      </p:sp>
    </p:spTree>
    <p:extLst>
      <p:ext uri="{BB962C8B-B14F-4D97-AF65-F5344CB8AC3E}">
        <p14:creationId xmlns:p14="http://schemas.microsoft.com/office/powerpoint/2010/main" val="4025400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to our Workshop, Successful Email Marketing with Constant Contact</a:t>
            </a:r>
            <a:endParaRPr lang="en-US" dirty="0"/>
          </a:p>
        </p:txBody>
      </p:sp>
      <p:sp>
        <p:nvSpPr>
          <p:cNvPr id="4" name="Slide Number Placeholder 3"/>
          <p:cNvSpPr>
            <a:spLocks noGrp="1"/>
          </p:cNvSpPr>
          <p:nvPr>
            <p:ph type="sldNum" sz="quarter" idx="10"/>
          </p:nvPr>
        </p:nvSpPr>
        <p:spPr/>
        <p:txBody>
          <a:bodyPr/>
          <a:lstStyle/>
          <a:p>
            <a:fld id="{22C2EF35-306B-406A-801B-CD7ABFE9E45C}" type="slidenum">
              <a:rPr lang="en-US" smtClean="0"/>
              <a:pPr/>
              <a:t>2</a:t>
            </a:fld>
            <a:endParaRPr lang="en-US" dirty="0"/>
          </a:p>
        </p:txBody>
      </p:sp>
    </p:spTree>
    <p:extLst>
      <p:ext uri="{BB962C8B-B14F-4D97-AF65-F5344CB8AC3E}">
        <p14:creationId xmlns:p14="http://schemas.microsoft.com/office/powerpoint/2010/main" val="191281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Arial" pitchFamily="34" charset="0"/>
              <a:buChar char="•"/>
            </a:pPr>
            <a:r>
              <a:rPr lang="en-US" dirty="0" smtClean="0"/>
              <a:t>Links provide</a:t>
            </a:r>
            <a:r>
              <a:rPr lang="en-US" baseline="0" dirty="0" smtClean="0"/>
              <a:t> valuable tracking info. Each link you add is a “survey” or “market research” of what readers find interesting  when they guard is down.</a:t>
            </a:r>
          </a:p>
          <a:p>
            <a:pPr marL="228600" indent="-228600">
              <a:buFont typeface="Arial" pitchFamily="34" charset="0"/>
              <a:buChar char="•"/>
            </a:pPr>
            <a:r>
              <a:rPr lang="en-US" dirty="0" smtClean="0"/>
              <a:t>Usability of hyperlinks</a:t>
            </a:r>
          </a:p>
          <a:p>
            <a:pPr marL="228600" indent="-228600">
              <a:buFont typeface="Arial" pitchFamily="34" charset="0"/>
              <a:buChar char="•"/>
            </a:pPr>
            <a:r>
              <a:rPr lang="en-US" dirty="0" smtClean="0"/>
              <a:t>Descriptive display text for use</a:t>
            </a:r>
            <a:r>
              <a:rPr lang="en-US" baseline="0" dirty="0" smtClean="0"/>
              <a:t> in tracking interest</a:t>
            </a:r>
            <a:endParaRPr lang="en-US" dirty="0"/>
          </a:p>
        </p:txBody>
      </p:sp>
      <p:sp>
        <p:nvSpPr>
          <p:cNvPr id="4" name="Slide Number Placeholder 3"/>
          <p:cNvSpPr>
            <a:spLocks noGrp="1"/>
          </p:cNvSpPr>
          <p:nvPr>
            <p:ph type="sldNum" sz="quarter" idx="10"/>
          </p:nvPr>
        </p:nvSpPr>
        <p:spPr/>
        <p:txBody>
          <a:bodyPr/>
          <a:lstStyle/>
          <a:p>
            <a:fld id="{22C2EF35-306B-406A-801B-CD7ABFE9E45C}" type="slidenum">
              <a:rPr lang="en-US" smtClean="0"/>
              <a:pPr/>
              <a:t>60</a:t>
            </a:fld>
            <a:endParaRPr lang="en-US" dirty="0"/>
          </a:p>
        </p:txBody>
      </p:sp>
    </p:spTree>
    <p:extLst>
      <p:ext uri="{BB962C8B-B14F-4D97-AF65-F5344CB8AC3E}">
        <p14:creationId xmlns:p14="http://schemas.microsoft.com/office/powerpoint/2010/main" val="698862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rgbClr val="C00000"/>
                </a:solidFill>
                <a:latin typeface="+mn-lt"/>
                <a:ea typeface="+mn-ea"/>
                <a:cs typeface="+mn-cs"/>
              </a:rPr>
              <a:t>LIVE DEMO: </a:t>
            </a:r>
          </a:p>
          <a:p>
            <a:pPr marL="742950" indent="-742950">
              <a:buFont typeface="+mj-lt"/>
              <a:buAutoNum type="arabicPeriod"/>
            </a:pPr>
            <a:r>
              <a:rPr lang="en-US" sz="800" b="0" kern="1200" dirty="0" smtClean="0">
                <a:solidFill>
                  <a:srgbClr val="C00000"/>
                </a:solidFill>
                <a:latin typeface="+mn-lt"/>
                <a:ea typeface="+mn-ea"/>
                <a:cs typeface="+mn-cs"/>
              </a:rPr>
              <a:t>Click </a:t>
            </a:r>
            <a:r>
              <a:rPr lang="en-US" sz="800" kern="1200" dirty="0" smtClean="0">
                <a:solidFill>
                  <a:srgbClr val="C00000"/>
                </a:solidFill>
                <a:latin typeface="+mn-lt"/>
                <a:ea typeface="+mn-ea"/>
                <a:cs typeface="+mn-cs"/>
              </a:rPr>
              <a:t>Create New</a:t>
            </a:r>
            <a:r>
              <a:rPr lang="en-US" sz="800" b="0" kern="1200" dirty="0" smtClean="0">
                <a:solidFill>
                  <a:srgbClr val="C00000"/>
                </a:solidFill>
                <a:latin typeface="+mn-lt"/>
                <a:ea typeface="+mn-ea"/>
                <a:cs typeface="+mn-cs"/>
              </a:rPr>
              <a:t>.</a:t>
            </a:r>
          </a:p>
          <a:p>
            <a:pPr marL="742950" indent="-742950">
              <a:buFont typeface="+mj-lt"/>
              <a:buAutoNum type="arabicPeriod"/>
            </a:pPr>
            <a:r>
              <a:rPr lang="en-US" sz="800" b="0" kern="1200" dirty="0" smtClean="0">
                <a:solidFill>
                  <a:srgbClr val="C00000"/>
                </a:solidFill>
                <a:latin typeface="+mn-lt"/>
                <a:ea typeface="+mn-ea"/>
                <a:cs typeface="+mn-cs"/>
              </a:rPr>
              <a:t>Add a list called “Test”.</a:t>
            </a:r>
          </a:p>
          <a:p>
            <a:pPr marL="742950" indent="-742950">
              <a:buFont typeface="+mj-lt"/>
              <a:buAutoNum type="arabicPeriod"/>
            </a:pPr>
            <a:r>
              <a:rPr lang="en-US" sz="800" b="0" kern="1200" dirty="0" smtClean="0">
                <a:solidFill>
                  <a:srgbClr val="C00000"/>
                </a:solidFill>
                <a:latin typeface="+mn-lt"/>
                <a:ea typeface="+mn-ea"/>
                <a:cs typeface="+mn-cs"/>
              </a:rPr>
              <a:t>Save.</a:t>
            </a:r>
          </a:p>
          <a:p>
            <a:endParaRPr lang="en-US" dirty="0"/>
          </a:p>
        </p:txBody>
      </p:sp>
      <p:sp>
        <p:nvSpPr>
          <p:cNvPr id="4" name="Slide Number Placeholder 3"/>
          <p:cNvSpPr>
            <a:spLocks noGrp="1"/>
          </p:cNvSpPr>
          <p:nvPr>
            <p:ph type="sldNum" sz="quarter" idx="10"/>
          </p:nvPr>
        </p:nvSpPr>
        <p:spPr/>
        <p:txBody>
          <a:bodyPr/>
          <a:lstStyle/>
          <a:p>
            <a:fld id="{22C2EF35-306B-406A-801B-CD7ABFE9E45C}" type="slidenum">
              <a:rPr lang="en-US" smtClean="0"/>
              <a:pPr/>
              <a:t>61</a:t>
            </a:fld>
            <a:endParaRPr lang="en-US" dirty="0"/>
          </a:p>
        </p:txBody>
      </p:sp>
    </p:spTree>
    <p:extLst>
      <p:ext uri="{BB962C8B-B14F-4D97-AF65-F5344CB8AC3E}">
        <p14:creationId xmlns:p14="http://schemas.microsoft.com/office/powerpoint/2010/main" val="3179141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LIVE DEMO (on Trex Promotions)</a:t>
            </a:r>
          </a:p>
          <a:p>
            <a:pPr marL="514350" lvl="0" indent="-514350">
              <a:buFont typeface="+mj-lt"/>
              <a:buAutoNum type="arabicPeriod"/>
              <a:defRPr/>
            </a:pPr>
            <a:r>
              <a:rPr lang="en-US" sz="1200" dirty="0" smtClean="0"/>
              <a:t>Use your reports to learn and improve your emails, timing, content.</a:t>
            </a:r>
          </a:p>
          <a:p>
            <a:pPr marL="514350" indent="-514350">
              <a:buFont typeface="+mj-lt"/>
              <a:buAutoNum type="arabicPeriod"/>
            </a:pPr>
            <a:r>
              <a:rPr lang="en-US" sz="1200" dirty="0" smtClean="0"/>
              <a:t>Check which links they click to find out what they are interested in.</a:t>
            </a:r>
          </a:p>
          <a:p>
            <a:pPr marL="514350" indent="-514350">
              <a:buFont typeface="+mj-lt"/>
              <a:buAutoNum type="arabicPeriod"/>
            </a:pPr>
            <a:r>
              <a:rPr lang="en-US" sz="1200" dirty="0" smtClean="0"/>
              <a:t>Use reports to view and learn about when your contacts opened their last emails.</a:t>
            </a:r>
          </a:p>
          <a:p>
            <a:pPr marL="514350" indent="-514350">
              <a:buFont typeface="+mj-lt"/>
              <a:buAutoNum type="arabicPeriod"/>
            </a:pPr>
            <a:r>
              <a:rPr lang="en-US" sz="1200" dirty="0" smtClean="0"/>
              <a:t>Check your unsubscribe rates (opt-outs) and spam reports to ensure you are not over emailing or relevancy of content.</a:t>
            </a:r>
          </a:p>
          <a:p>
            <a:pPr marL="514350" indent="-514350">
              <a:buFont typeface="+mj-lt"/>
              <a:buAutoNum type="arabicPeriod"/>
            </a:pPr>
            <a:r>
              <a:rPr lang="en-US" sz="1200" dirty="0" smtClean="0"/>
              <a:t>Ask, “Who does</a:t>
            </a:r>
            <a:r>
              <a:rPr lang="en-US" sz="1200" baseline="0" dirty="0" smtClean="0"/>
              <a:t> aggressive sales – such as calls or visits to prospects?”</a:t>
            </a:r>
          </a:p>
          <a:p>
            <a:pPr marL="514350" indent="-514350">
              <a:buFont typeface="+mj-lt"/>
              <a:buAutoNum type="arabicPeriod"/>
            </a:pPr>
            <a:r>
              <a:rPr lang="en-US" sz="1200" baseline="0" dirty="0" smtClean="0"/>
              <a:t>Demonstrate how to view prospects using reports.</a:t>
            </a:r>
            <a:endParaRPr lang="en-US" sz="1200" dirty="0" smtClean="0"/>
          </a:p>
        </p:txBody>
      </p:sp>
      <p:sp>
        <p:nvSpPr>
          <p:cNvPr id="4" name="Slide Number Placeholder 3"/>
          <p:cNvSpPr>
            <a:spLocks noGrp="1"/>
          </p:cNvSpPr>
          <p:nvPr>
            <p:ph type="sldNum" sz="quarter" idx="10"/>
          </p:nvPr>
        </p:nvSpPr>
        <p:spPr/>
        <p:txBody>
          <a:bodyPr/>
          <a:lstStyle/>
          <a:p>
            <a:fld id="{22C2EF35-306B-406A-801B-CD7ABFE9E45C}" type="slidenum">
              <a:rPr lang="en-US" smtClean="0"/>
              <a:pPr/>
              <a:t>63</a:t>
            </a:fld>
            <a:endParaRPr lang="en-US" dirty="0"/>
          </a:p>
        </p:txBody>
      </p:sp>
    </p:spTree>
    <p:extLst>
      <p:ext uri="{BB962C8B-B14F-4D97-AF65-F5344CB8AC3E}">
        <p14:creationId xmlns:p14="http://schemas.microsoft.com/office/powerpoint/2010/main" val="250338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LIVE DEMO (on Trex Promotions):</a:t>
            </a:r>
          </a:p>
          <a:p>
            <a:pPr marL="514350" lvl="0" indent="-514350">
              <a:buFont typeface="+mj-lt"/>
              <a:buAutoNum type="arabicPeriod"/>
              <a:defRPr/>
            </a:pPr>
            <a:r>
              <a:rPr lang="en-US" sz="1200" dirty="0" smtClean="0"/>
              <a:t>Check which addresses failed and how many times in past 90 days.</a:t>
            </a:r>
          </a:p>
          <a:p>
            <a:pPr marL="514350" lvl="0" indent="-514350">
              <a:buFont typeface="+mj-lt"/>
              <a:buAutoNum type="arabicPeriod"/>
              <a:defRPr/>
            </a:pPr>
            <a:r>
              <a:rPr lang="en-US" sz="1200" dirty="0" smtClean="0"/>
              <a:t>Check for misspelled addresses or contact data on file. If you can’t correct add them to </a:t>
            </a:r>
            <a:r>
              <a:rPr lang="en-US" sz="1200" b="1" dirty="0" smtClean="0"/>
              <a:t>Do Not Mail</a:t>
            </a:r>
            <a:r>
              <a:rPr lang="en-US" sz="1200" dirty="0" smtClean="0"/>
              <a:t>.</a:t>
            </a:r>
          </a:p>
          <a:p>
            <a:endParaRPr lang="en-US" dirty="0"/>
          </a:p>
        </p:txBody>
      </p:sp>
      <p:sp>
        <p:nvSpPr>
          <p:cNvPr id="4" name="Slide Number Placeholder 3"/>
          <p:cNvSpPr>
            <a:spLocks noGrp="1"/>
          </p:cNvSpPr>
          <p:nvPr>
            <p:ph type="sldNum" sz="quarter" idx="10"/>
          </p:nvPr>
        </p:nvSpPr>
        <p:spPr/>
        <p:txBody>
          <a:bodyPr/>
          <a:lstStyle/>
          <a:p>
            <a:fld id="{22C2EF35-306B-406A-801B-CD7ABFE9E45C}" type="slidenum">
              <a:rPr lang="en-US" smtClean="0"/>
              <a:pPr/>
              <a:t>64</a:t>
            </a:fld>
            <a:endParaRPr lang="en-US" dirty="0"/>
          </a:p>
        </p:txBody>
      </p:sp>
    </p:spTree>
    <p:extLst>
      <p:ext uri="{BB962C8B-B14F-4D97-AF65-F5344CB8AC3E}">
        <p14:creationId xmlns:p14="http://schemas.microsoft.com/office/powerpoint/2010/main" val="367322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2EF35-306B-406A-801B-CD7ABFE9E45C}" type="slidenum">
              <a:rPr lang="en-US" smtClean="0"/>
              <a:pPr/>
              <a:t>66</a:t>
            </a:fld>
            <a:endParaRPr lang="en-US" dirty="0"/>
          </a:p>
        </p:txBody>
      </p:sp>
    </p:spTree>
    <p:extLst>
      <p:ext uri="{BB962C8B-B14F-4D97-AF65-F5344CB8AC3E}">
        <p14:creationId xmlns:p14="http://schemas.microsoft.com/office/powerpoint/2010/main" val="1737818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2EF35-306B-406A-801B-CD7ABFE9E45C}" type="slidenum">
              <a:rPr lang="en-US" smtClean="0"/>
              <a:pPr/>
              <a:t>70</a:t>
            </a:fld>
            <a:endParaRPr lang="en-US" dirty="0"/>
          </a:p>
        </p:txBody>
      </p:sp>
    </p:spTree>
    <p:extLst>
      <p:ext uri="{BB962C8B-B14F-4D97-AF65-F5344CB8AC3E}">
        <p14:creationId xmlns:p14="http://schemas.microsoft.com/office/powerpoint/2010/main" val="3520336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2EF35-306B-406A-801B-CD7ABFE9E45C}" type="slidenum">
              <a:rPr lang="en-US" smtClean="0"/>
              <a:pPr/>
              <a:t>3</a:t>
            </a:fld>
            <a:endParaRPr lang="en-US" dirty="0"/>
          </a:p>
        </p:txBody>
      </p:sp>
    </p:spTree>
    <p:extLst>
      <p:ext uri="{BB962C8B-B14F-4D97-AF65-F5344CB8AC3E}">
        <p14:creationId xmlns:p14="http://schemas.microsoft.com/office/powerpoint/2010/main" val="3435723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2EF35-306B-406A-801B-CD7ABFE9E45C}" type="slidenum">
              <a:rPr lang="en-US" smtClean="0"/>
              <a:pPr/>
              <a:t>4</a:t>
            </a:fld>
            <a:endParaRPr lang="en-US" dirty="0"/>
          </a:p>
        </p:txBody>
      </p:sp>
    </p:spTree>
    <p:extLst>
      <p:ext uri="{BB962C8B-B14F-4D97-AF65-F5344CB8AC3E}">
        <p14:creationId xmlns:p14="http://schemas.microsoft.com/office/powerpoint/2010/main" val="4267368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2EF35-306B-406A-801B-CD7ABFE9E45C}" type="slidenum">
              <a:rPr lang="en-US" smtClean="0"/>
              <a:pPr/>
              <a:t>5</a:t>
            </a:fld>
            <a:endParaRPr lang="en-US" dirty="0"/>
          </a:p>
        </p:txBody>
      </p:sp>
    </p:spTree>
    <p:extLst>
      <p:ext uri="{BB962C8B-B14F-4D97-AF65-F5344CB8AC3E}">
        <p14:creationId xmlns:p14="http://schemas.microsoft.com/office/powerpoint/2010/main" val="2652731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2EF35-306B-406A-801B-CD7ABFE9E45C}" type="slidenum">
              <a:rPr lang="en-US" smtClean="0"/>
              <a:pPr/>
              <a:t>18</a:t>
            </a:fld>
            <a:endParaRPr lang="en-US" dirty="0"/>
          </a:p>
        </p:txBody>
      </p:sp>
    </p:spTree>
    <p:extLst>
      <p:ext uri="{BB962C8B-B14F-4D97-AF65-F5344CB8AC3E}">
        <p14:creationId xmlns:p14="http://schemas.microsoft.com/office/powerpoint/2010/main" val="3311165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2EF35-306B-406A-801B-CD7ABFE9E45C}" type="slidenum">
              <a:rPr lang="en-US" smtClean="0"/>
              <a:pPr/>
              <a:t>33</a:t>
            </a:fld>
            <a:endParaRPr lang="en-US" dirty="0"/>
          </a:p>
        </p:txBody>
      </p:sp>
    </p:spTree>
    <p:extLst>
      <p:ext uri="{BB962C8B-B14F-4D97-AF65-F5344CB8AC3E}">
        <p14:creationId xmlns:p14="http://schemas.microsoft.com/office/powerpoint/2010/main" val="1018468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2EF35-306B-406A-801B-CD7ABFE9E45C}" type="slidenum">
              <a:rPr lang="en-US" smtClean="0"/>
              <a:pPr/>
              <a:t>38</a:t>
            </a:fld>
            <a:endParaRPr lang="en-US" dirty="0"/>
          </a:p>
        </p:txBody>
      </p:sp>
    </p:spTree>
    <p:extLst>
      <p:ext uri="{BB962C8B-B14F-4D97-AF65-F5344CB8AC3E}">
        <p14:creationId xmlns:p14="http://schemas.microsoft.com/office/powerpoint/2010/main" val="938542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2EF35-306B-406A-801B-CD7ABFE9E45C}" type="slidenum">
              <a:rPr lang="en-US" smtClean="0"/>
              <a:pPr/>
              <a:t>48</a:t>
            </a:fld>
            <a:endParaRPr lang="en-US" dirty="0"/>
          </a:p>
        </p:txBody>
      </p:sp>
    </p:spTree>
    <p:extLst>
      <p:ext uri="{BB962C8B-B14F-4D97-AF65-F5344CB8AC3E}">
        <p14:creationId xmlns:p14="http://schemas.microsoft.com/office/powerpoint/2010/main" val="3856957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921C1CA2-D463-4F32-807B-204EEE94AF7D}" type="datetimeFigureOut">
              <a:rPr lang="en-US" smtClean="0"/>
              <a:pPr/>
              <a:t>9/19/2014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5E95A8-A52D-447B-8ACD-B6698D22386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C1CA2-D463-4F32-807B-204EEE94AF7D}" type="datetimeFigureOut">
              <a:rPr lang="en-US" smtClean="0"/>
              <a:pPr/>
              <a:t>9/19/2014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5E95A8-A52D-447B-8ACD-B6698D22386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C1CA2-D463-4F32-807B-204EEE94AF7D}" type="datetimeFigureOut">
              <a:rPr lang="en-US" smtClean="0"/>
              <a:pPr/>
              <a:t>9/19/2014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5E95A8-A52D-447B-8ACD-B6698D22386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pic>
        <p:nvPicPr>
          <p:cNvPr id="5" name="Picture 4" descr="Looking up to clouds and blue sky surrounded by glass-walled buildings"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656171" y="1"/>
            <a:ext cx="5487829" cy="6858001"/>
          </a:xfrm>
          <a:prstGeom prst="rect">
            <a:avLst/>
          </a:prstGeom>
        </p:spPr>
      </p:pic>
      <p:sp>
        <p:nvSpPr>
          <p:cNvPr id="2" name="Title 1"/>
          <p:cNvSpPr>
            <a:spLocks noGrp="1"/>
          </p:cNvSpPr>
          <p:nvPr>
            <p:ph type="ctrTitle"/>
          </p:nvPr>
        </p:nvSpPr>
        <p:spPr>
          <a:xfrm>
            <a:off x="456129" y="685802"/>
            <a:ext cx="2972574" cy="4724399"/>
          </a:xfrm>
        </p:spPr>
        <p:txBody>
          <a:bodyPr>
            <a:normAutofit/>
          </a:bodyPr>
          <a:lstStyle>
            <a:lvl1pPr>
              <a:defRPr sz="3601"/>
            </a:lvl1pPr>
          </a:lstStyle>
          <a:p>
            <a:r>
              <a:rPr lang="en-US" smtClean="0"/>
              <a:t>Click to edit Master title style</a:t>
            </a:r>
            <a:endParaRPr/>
          </a:p>
        </p:txBody>
      </p:sp>
      <p:sp>
        <p:nvSpPr>
          <p:cNvPr id="3" name="Subtitle 2"/>
          <p:cNvSpPr>
            <a:spLocks noGrp="1"/>
          </p:cNvSpPr>
          <p:nvPr>
            <p:ph type="subTitle" idx="1"/>
          </p:nvPr>
        </p:nvSpPr>
        <p:spPr>
          <a:xfrm>
            <a:off x="456129" y="5410200"/>
            <a:ext cx="2972574" cy="762000"/>
          </a:xfrm>
        </p:spPr>
        <p:txBody>
          <a:bodyPr>
            <a:normAutofit/>
          </a:bodyPr>
          <a:lstStyle>
            <a:lvl1pPr marL="0" indent="0" algn="l">
              <a:spcBef>
                <a:spcPts val="0"/>
              </a:spcBef>
              <a:buNone/>
              <a:defRPr sz="1800">
                <a:solidFill>
                  <a:schemeClr val="tx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smtClean="0"/>
              <a:t>Click to edit Master subtitle style</a:t>
            </a:r>
            <a:endParaRPr/>
          </a:p>
        </p:txBody>
      </p:sp>
      <p:sp>
        <p:nvSpPr>
          <p:cNvPr id="8" name="Date Placeholder 7"/>
          <p:cNvSpPr>
            <a:spLocks noGrp="1"/>
          </p:cNvSpPr>
          <p:nvPr>
            <p:ph type="dt" sz="half" idx="10"/>
          </p:nvPr>
        </p:nvSpPr>
        <p:spPr/>
        <p:txBody>
          <a:bodyPr/>
          <a:lstStyle/>
          <a:p>
            <a:fld id="{81C93FC7-9D1A-468B-98DB-D1E8D74418D9}" type="datetimeFigureOut">
              <a:rPr lang="en-US"/>
              <a:pPr/>
              <a:t>9/19/2014</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8385162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1C93FC7-9D1A-468B-98DB-D1E8D74418D9}" type="datetimeFigureOut">
              <a:rPr lang="en-US"/>
              <a:pPr/>
              <a:t>9/19/2014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30993277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6129" y="2590800"/>
            <a:ext cx="6173807" cy="2819400"/>
          </a:xfrm>
        </p:spPr>
        <p:txBody>
          <a:bodyPr anchor="b">
            <a:normAutofit/>
          </a:bodyPr>
          <a:lstStyle>
            <a:lvl1pPr algn="l">
              <a:defRPr sz="3601" b="0" cap="none" baseline="0"/>
            </a:lvl1pPr>
          </a:lstStyle>
          <a:p>
            <a:r>
              <a:rPr lang="en-US" smtClean="0"/>
              <a:t>Click to edit Master title style</a:t>
            </a:r>
            <a:endParaRPr/>
          </a:p>
        </p:txBody>
      </p:sp>
      <p:sp>
        <p:nvSpPr>
          <p:cNvPr id="3" name="Text Placeholder 2"/>
          <p:cNvSpPr>
            <a:spLocks noGrp="1"/>
          </p:cNvSpPr>
          <p:nvPr>
            <p:ph type="body" idx="1"/>
          </p:nvPr>
        </p:nvSpPr>
        <p:spPr>
          <a:xfrm>
            <a:off x="454938" y="5410200"/>
            <a:ext cx="6174998" cy="762000"/>
          </a:xfrm>
        </p:spPr>
        <p:txBody>
          <a:bodyPr anchor="t">
            <a:normAutofit/>
          </a:bodyPr>
          <a:lstStyle>
            <a:lvl1pPr marL="0" indent="0">
              <a:spcBef>
                <a:spcPts val="0"/>
              </a:spcBef>
              <a:buNone/>
              <a:defRPr sz="1800">
                <a:solidFill>
                  <a:schemeClr val="tx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1C93FC7-9D1A-468B-98DB-D1E8D74418D9}" type="datetimeFigureOut">
              <a:rPr lang="en-US"/>
              <a:pPr/>
              <a:t>9/19/2014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34341033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70612" y="685800"/>
            <a:ext cx="3772883" cy="419100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14991" y="685800"/>
            <a:ext cx="3772882" cy="419100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1C93FC7-9D1A-468B-98DB-D1E8D74418D9}" type="datetimeFigureOut">
              <a:rPr lang="en-US"/>
              <a:pPr/>
              <a:t>9/19/2014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8941235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0500" y="685800"/>
            <a:ext cx="3772883" cy="990600"/>
          </a:xfrm>
        </p:spPr>
        <p:txBody>
          <a:bodyPr anchor="ctr">
            <a:normAutofit/>
          </a:bodyPr>
          <a:lstStyle>
            <a:lvl1pPr marL="0" indent="0">
              <a:spcBef>
                <a:spcPts val="0"/>
              </a:spcBef>
              <a:buNone/>
              <a:defRPr sz="2401"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70500" y="1676400"/>
            <a:ext cx="3772883"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14989" y="685800"/>
            <a:ext cx="3772883" cy="990600"/>
          </a:xfrm>
        </p:spPr>
        <p:txBody>
          <a:bodyPr anchor="ctr">
            <a:normAutofit/>
          </a:bodyPr>
          <a:lstStyle>
            <a:lvl1pPr marL="0" indent="0">
              <a:spcBef>
                <a:spcPts val="0"/>
              </a:spcBef>
              <a:buNone/>
              <a:defRPr sz="2401"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913798" y="1676400"/>
            <a:ext cx="3772883"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1C93FC7-9D1A-468B-98DB-D1E8D74418D9}" type="datetimeFigureOut">
              <a:rPr lang="en-US"/>
              <a:pPr/>
              <a:t>9/19/2014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16246096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1C93FC7-9D1A-468B-98DB-D1E8D74418D9}" type="datetimeFigureOut">
              <a:rPr lang="en-US"/>
              <a:pPr/>
              <a:t>9/19/2014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32967374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93FC7-9D1A-468B-98DB-D1E8D74418D9}" type="datetimeFigureOut">
              <a:rPr lang="en-US"/>
              <a:pPr/>
              <a:t>9/19/2014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18569784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129" y="685800"/>
            <a:ext cx="2972574" cy="4724400"/>
          </a:xfrm>
        </p:spPr>
        <p:txBody>
          <a:bodyPr anchor="b">
            <a:noAutofit/>
          </a:bodyPr>
          <a:lstStyle>
            <a:lvl1pPr algn="l">
              <a:defRPr sz="2701" b="0"/>
            </a:lvl1pPr>
          </a:lstStyle>
          <a:p>
            <a:r>
              <a:rPr lang="en-US" smtClean="0"/>
              <a:t>Click to edit Master title style</a:t>
            </a:r>
            <a:endParaRPr/>
          </a:p>
        </p:txBody>
      </p:sp>
      <p:sp>
        <p:nvSpPr>
          <p:cNvPr id="3" name="Content Placeholder 2"/>
          <p:cNvSpPr>
            <a:spLocks noGrp="1"/>
          </p:cNvSpPr>
          <p:nvPr>
            <p:ph idx="1"/>
          </p:nvPr>
        </p:nvSpPr>
        <p:spPr>
          <a:xfrm>
            <a:off x="3657362" y="685800"/>
            <a:ext cx="5029438" cy="5486400"/>
          </a:xfrm>
        </p:spPr>
        <p:txBody>
          <a:bodyPr>
            <a:normAutofit/>
          </a:bodyPr>
          <a:lstStyle>
            <a:lvl1pPr>
              <a:defRPr sz="2101"/>
            </a:lvl1pPr>
            <a:lvl2pPr>
              <a:defRPr sz="1800"/>
            </a:lvl2pPr>
            <a:lvl3pPr>
              <a:defRPr sz="1500"/>
            </a:lvl3pPr>
            <a:lvl4pPr>
              <a:defRPr sz="1350"/>
            </a:lvl4pPr>
            <a:lvl5pPr>
              <a:defRPr sz="1350"/>
            </a:lvl5pPr>
            <a:lvl6pPr>
              <a:defRPr sz="1350" baseline="0"/>
            </a:lvl6pPr>
            <a:lvl7pPr>
              <a:defRPr sz="1350" baseline="0"/>
            </a:lvl7pPr>
            <a:lvl8pPr>
              <a:defRPr sz="1350" baseline="0"/>
            </a:lvl8pPr>
            <a:lvl9pPr>
              <a:defRPr sz="135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6129" y="5410200"/>
            <a:ext cx="2972574" cy="762000"/>
          </a:xfrm>
        </p:spPr>
        <p:txBody>
          <a:bodyPr>
            <a:normAutofit/>
          </a:bodyPr>
          <a:lstStyle>
            <a:lvl1pPr marL="0" indent="0">
              <a:spcBef>
                <a:spcPts val="0"/>
              </a:spcBef>
              <a:buNone/>
              <a:defRPr sz="15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C93FC7-9D1A-468B-98DB-D1E8D74418D9}" type="datetimeFigureOut">
              <a:rPr lang="en-US"/>
              <a:pPr/>
              <a:t>9/19/2014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29057732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Freeform 13"/>
          <p:cNvSpPr/>
          <p:nvPr userDrawn="1">
            <p:custDataLst>
              <p:tags r:id="rId1"/>
            </p:custDataLst>
          </p:nvPr>
        </p:nvSpPr>
        <p:spPr>
          <a:xfrm flipV="1">
            <a:off x="0" y="5867400"/>
            <a:ext cx="9829800" cy="1143000"/>
          </a:xfrm>
          <a:custGeom>
            <a:avLst/>
            <a:gdLst>
              <a:gd name="connsiteX0" fmla="*/ 0 w 4954772"/>
              <a:gd name="connsiteY0" fmla="*/ 159488 h 3147237"/>
              <a:gd name="connsiteX1" fmla="*/ 0 w 4954772"/>
              <a:gd name="connsiteY1" fmla="*/ 159488 h 3147237"/>
              <a:gd name="connsiteX2" fmla="*/ 0 w 4954772"/>
              <a:gd name="connsiteY2" fmla="*/ 287079 h 3147237"/>
              <a:gd name="connsiteX3" fmla="*/ 31898 w 4954772"/>
              <a:gd name="connsiteY3" fmla="*/ 2860158 h 3147237"/>
              <a:gd name="connsiteX4" fmla="*/ 148856 w 4954772"/>
              <a:gd name="connsiteY4" fmla="*/ 2881423 h 3147237"/>
              <a:gd name="connsiteX5" fmla="*/ 4954772 w 4954772"/>
              <a:gd name="connsiteY5" fmla="*/ 3147237 h 3147237"/>
              <a:gd name="connsiteX6" fmla="*/ 4869712 w 4954772"/>
              <a:gd name="connsiteY6" fmla="*/ 0 h 3147237"/>
              <a:gd name="connsiteX7" fmla="*/ 0 w 4954772"/>
              <a:gd name="connsiteY7" fmla="*/ 159488 h 3147237"/>
              <a:gd name="connsiteX0" fmla="*/ 0 w 6879266"/>
              <a:gd name="connsiteY0" fmla="*/ 170121 h 3157870"/>
              <a:gd name="connsiteX1" fmla="*/ 0 w 6879266"/>
              <a:gd name="connsiteY1" fmla="*/ 170121 h 3157870"/>
              <a:gd name="connsiteX2" fmla="*/ 0 w 6879266"/>
              <a:gd name="connsiteY2" fmla="*/ 297712 h 3157870"/>
              <a:gd name="connsiteX3" fmla="*/ 31898 w 6879266"/>
              <a:gd name="connsiteY3" fmla="*/ 2870791 h 3157870"/>
              <a:gd name="connsiteX4" fmla="*/ 148856 w 6879266"/>
              <a:gd name="connsiteY4" fmla="*/ 2892056 h 3157870"/>
              <a:gd name="connsiteX5" fmla="*/ 4954772 w 6879266"/>
              <a:gd name="connsiteY5" fmla="*/ 3157870 h 3157870"/>
              <a:gd name="connsiteX6" fmla="*/ 6879266 w 6879266"/>
              <a:gd name="connsiteY6" fmla="*/ 0 h 3157870"/>
              <a:gd name="connsiteX7" fmla="*/ 0 w 6879266"/>
              <a:gd name="connsiteY7" fmla="*/ 170121 h 3157870"/>
              <a:gd name="connsiteX0" fmla="*/ 0 w 6879266"/>
              <a:gd name="connsiteY0" fmla="*/ 170121 h 3604437"/>
              <a:gd name="connsiteX1" fmla="*/ 0 w 6879266"/>
              <a:gd name="connsiteY1" fmla="*/ 170121 h 3604437"/>
              <a:gd name="connsiteX2" fmla="*/ 0 w 6879266"/>
              <a:gd name="connsiteY2" fmla="*/ 297712 h 3604437"/>
              <a:gd name="connsiteX3" fmla="*/ 31898 w 6879266"/>
              <a:gd name="connsiteY3" fmla="*/ 2870791 h 3604437"/>
              <a:gd name="connsiteX4" fmla="*/ 148856 w 6879266"/>
              <a:gd name="connsiteY4" fmla="*/ 2892056 h 3604437"/>
              <a:gd name="connsiteX5" fmla="*/ 5443870 w 6879266"/>
              <a:gd name="connsiteY5" fmla="*/ 3604437 h 3604437"/>
              <a:gd name="connsiteX6" fmla="*/ 6879266 w 6879266"/>
              <a:gd name="connsiteY6" fmla="*/ 0 h 3604437"/>
              <a:gd name="connsiteX7" fmla="*/ 0 w 6879266"/>
              <a:gd name="connsiteY7" fmla="*/ 170121 h 3604437"/>
              <a:gd name="connsiteX0" fmla="*/ 0 w 6879266"/>
              <a:gd name="connsiteY0" fmla="*/ 170121 h 3604437"/>
              <a:gd name="connsiteX1" fmla="*/ 0 w 6879266"/>
              <a:gd name="connsiteY1" fmla="*/ 170121 h 3604437"/>
              <a:gd name="connsiteX2" fmla="*/ 31898 w 6879266"/>
              <a:gd name="connsiteY2" fmla="*/ 2870791 h 3604437"/>
              <a:gd name="connsiteX3" fmla="*/ 148856 w 6879266"/>
              <a:gd name="connsiteY3" fmla="*/ 2892056 h 3604437"/>
              <a:gd name="connsiteX4" fmla="*/ 5443870 w 6879266"/>
              <a:gd name="connsiteY4" fmla="*/ 3604437 h 3604437"/>
              <a:gd name="connsiteX5" fmla="*/ 6879266 w 6879266"/>
              <a:gd name="connsiteY5" fmla="*/ 0 h 3604437"/>
              <a:gd name="connsiteX6" fmla="*/ 0 w 6879266"/>
              <a:gd name="connsiteY6" fmla="*/ 170121 h 3604437"/>
              <a:gd name="connsiteX0" fmla="*/ 0 w 6879266"/>
              <a:gd name="connsiteY0" fmla="*/ 170121 h 3604437"/>
              <a:gd name="connsiteX1" fmla="*/ 0 w 6879266"/>
              <a:gd name="connsiteY1" fmla="*/ 170121 h 3604437"/>
              <a:gd name="connsiteX2" fmla="*/ 31898 w 6879266"/>
              <a:gd name="connsiteY2" fmla="*/ 2870791 h 3604437"/>
              <a:gd name="connsiteX3" fmla="*/ 5443870 w 6879266"/>
              <a:gd name="connsiteY3" fmla="*/ 3604437 h 3604437"/>
              <a:gd name="connsiteX4" fmla="*/ 6879266 w 6879266"/>
              <a:gd name="connsiteY4" fmla="*/ 0 h 3604437"/>
              <a:gd name="connsiteX5" fmla="*/ 0 w 6879266"/>
              <a:gd name="connsiteY5" fmla="*/ 170121 h 3604437"/>
              <a:gd name="connsiteX0" fmla="*/ 0 w 6517759"/>
              <a:gd name="connsiteY0" fmla="*/ 53163 h 3487479"/>
              <a:gd name="connsiteX1" fmla="*/ 0 w 6517759"/>
              <a:gd name="connsiteY1" fmla="*/ 53163 h 3487479"/>
              <a:gd name="connsiteX2" fmla="*/ 31898 w 6517759"/>
              <a:gd name="connsiteY2" fmla="*/ 2753833 h 3487479"/>
              <a:gd name="connsiteX3" fmla="*/ 5443870 w 6517759"/>
              <a:gd name="connsiteY3" fmla="*/ 3487479 h 3487479"/>
              <a:gd name="connsiteX4" fmla="*/ 6517759 w 6517759"/>
              <a:gd name="connsiteY4" fmla="*/ 0 h 3487479"/>
              <a:gd name="connsiteX5" fmla="*/ 0 w 6517759"/>
              <a:gd name="connsiteY5" fmla="*/ 53163 h 3487479"/>
              <a:gd name="connsiteX0" fmla="*/ 0 w 6517759"/>
              <a:gd name="connsiteY0" fmla="*/ 170121 h 3487479"/>
              <a:gd name="connsiteX1" fmla="*/ 0 w 6517759"/>
              <a:gd name="connsiteY1" fmla="*/ 53163 h 3487479"/>
              <a:gd name="connsiteX2" fmla="*/ 31898 w 6517759"/>
              <a:gd name="connsiteY2" fmla="*/ 2753833 h 3487479"/>
              <a:gd name="connsiteX3" fmla="*/ 5443870 w 6517759"/>
              <a:gd name="connsiteY3" fmla="*/ 3487479 h 3487479"/>
              <a:gd name="connsiteX4" fmla="*/ 6517759 w 6517759"/>
              <a:gd name="connsiteY4" fmla="*/ 0 h 3487479"/>
              <a:gd name="connsiteX5" fmla="*/ 0 w 6517759"/>
              <a:gd name="connsiteY5" fmla="*/ 170121 h 3487479"/>
              <a:gd name="connsiteX0" fmla="*/ 659218 w 6517759"/>
              <a:gd name="connsiteY0" fmla="*/ 148856 h 3487479"/>
              <a:gd name="connsiteX1" fmla="*/ 0 w 6517759"/>
              <a:gd name="connsiteY1" fmla="*/ 53163 h 3487479"/>
              <a:gd name="connsiteX2" fmla="*/ 31898 w 6517759"/>
              <a:gd name="connsiteY2" fmla="*/ 2753833 h 3487479"/>
              <a:gd name="connsiteX3" fmla="*/ 5443870 w 6517759"/>
              <a:gd name="connsiteY3" fmla="*/ 3487479 h 3487479"/>
              <a:gd name="connsiteX4" fmla="*/ 6517759 w 6517759"/>
              <a:gd name="connsiteY4" fmla="*/ 0 h 3487479"/>
              <a:gd name="connsiteX5" fmla="*/ 659218 w 6517759"/>
              <a:gd name="connsiteY5" fmla="*/ 148856 h 3487479"/>
              <a:gd name="connsiteX0" fmla="*/ 6517759 w 6517759"/>
              <a:gd name="connsiteY0" fmla="*/ 0 h 3487479"/>
              <a:gd name="connsiteX1" fmla="*/ 0 w 6517759"/>
              <a:gd name="connsiteY1" fmla="*/ 53163 h 3487479"/>
              <a:gd name="connsiteX2" fmla="*/ 31898 w 6517759"/>
              <a:gd name="connsiteY2" fmla="*/ 2753833 h 3487479"/>
              <a:gd name="connsiteX3" fmla="*/ 5443870 w 6517759"/>
              <a:gd name="connsiteY3" fmla="*/ 3487479 h 3487479"/>
              <a:gd name="connsiteX4" fmla="*/ 6517759 w 6517759"/>
              <a:gd name="connsiteY4" fmla="*/ 0 h 3487479"/>
              <a:gd name="connsiteX0" fmla="*/ 6517759 w 6517759"/>
              <a:gd name="connsiteY0" fmla="*/ 0 h 3487479"/>
              <a:gd name="connsiteX1" fmla="*/ 0 w 6517759"/>
              <a:gd name="connsiteY1" fmla="*/ 170121 h 3487479"/>
              <a:gd name="connsiteX2" fmla="*/ 31898 w 6517759"/>
              <a:gd name="connsiteY2" fmla="*/ 2753833 h 3487479"/>
              <a:gd name="connsiteX3" fmla="*/ 5443870 w 6517759"/>
              <a:gd name="connsiteY3" fmla="*/ 3487479 h 3487479"/>
              <a:gd name="connsiteX4" fmla="*/ 6517759 w 6517759"/>
              <a:gd name="connsiteY4" fmla="*/ 0 h 3487479"/>
              <a:gd name="connsiteX0" fmla="*/ 6517759 w 6517759"/>
              <a:gd name="connsiteY0" fmla="*/ 0 h 3487479"/>
              <a:gd name="connsiteX1" fmla="*/ 0 w 6517759"/>
              <a:gd name="connsiteY1" fmla="*/ 170121 h 3487479"/>
              <a:gd name="connsiteX2" fmla="*/ 350875 w 6517759"/>
              <a:gd name="connsiteY2" fmla="*/ 3072810 h 3487479"/>
              <a:gd name="connsiteX3" fmla="*/ 5443870 w 6517759"/>
              <a:gd name="connsiteY3" fmla="*/ 3487479 h 3487479"/>
              <a:gd name="connsiteX4" fmla="*/ 6517759 w 6517759"/>
              <a:gd name="connsiteY4" fmla="*/ 0 h 3487479"/>
              <a:gd name="connsiteX0" fmla="*/ 6517759 w 6517759"/>
              <a:gd name="connsiteY0" fmla="*/ 0 h 3317358"/>
              <a:gd name="connsiteX1" fmla="*/ 0 w 6517759"/>
              <a:gd name="connsiteY1" fmla="*/ 170121 h 3317358"/>
              <a:gd name="connsiteX2" fmla="*/ 350875 w 6517759"/>
              <a:gd name="connsiteY2" fmla="*/ 3072810 h 3317358"/>
              <a:gd name="connsiteX3" fmla="*/ 6241312 w 6517759"/>
              <a:gd name="connsiteY3" fmla="*/ 3317358 h 3317358"/>
              <a:gd name="connsiteX4" fmla="*/ 6517759 w 6517759"/>
              <a:gd name="connsiteY4" fmla="*/ 0 h 3317358"/>
              <a:gd name="connsiteX0" fmla="*/ 6517759 w 6517759"/>
              <a:gd name="connsiteY0" fmla="*/ 0 h 3211033"/>
              <a:gd name="connsiteX1" fmla="*/ 0 w 6517759"/>
              <a:gd name="connsiteY1" fmla="*/ 170121 h 3211033"/>
              <a:gd name="connsiteX2" fmla="*/ 350875 w 6517759"/>
              <a:gd name="connsiteY2" fmla="*/ 3072810 h 3211033"/>
              <a:gd name="connsiteX3" fmla="*/ 6358270 w 6517759"/>
              <a:gd name="connsiteY3" fmla="*/ 3211033 h 3211033"/>
              <a:gd name="connsiteX4" fmla="*/ 6517759 w 6517759"/>
              <a:gd name="connsiteY4" fmla="*/ 0 h 3211033"/>
              <a:gd name="connsiteX0" fmla="*/ 6517759 w 6517759"/>
              <a:gd name="connsiteY0" fmla="*/ 0 h 3211033"/>
              <a:gd name="connsiteX1" fmla="*/ 0 w 6517759"/>
              <a:gd name="connsiteY1" fmla="*/ 170121 h 3211033"/>
              <a:gd name="connsiteX2" fmla="*/ 361508 w 6517759"/>
              <a:gd name="connsiteY2" fmla="*/ 2870792 h 3211033"/>
              <a:gd name="connsiteX3" fmla="*/ 6358270 w 6517759"/>
              <a:gd name="connsiteY3" fmla="*/ 3211033 h 3211033"/>
              <a:gd name="connsiteX4" fmla="*/ 6517759 w 6517759"/>
              <a:gd name="connsiteY4" fmla="*/ 0 h 3211033"/>
              <a:gd name="connsiteX0" fmla="*/ 6581554 w 6581554"/>
              <a:gd name="connsiteY0" fmla="*/ 0 h 3211033"/>
              <a:gd name="connsiteX1" fmla="*/ 0 w 6581554"/>
              <a:gd name="connsiteY1" fmla="*/ 340242 h 3211033"/>
              <a:gd name="connsiteX2" fmla="*/ 425303 w 6581554"/>
              <a:gd name="connsiteY2" fmla="*/ 2870792 h 3211033"/>
              <a:gd name="connsiteX3" fmla="*/ 6422065 w 6581554"/>
              <a:gd name="connsiteY3" fmla="*/ 3211033 h 3211033"/>
              <a:gd name="connsiteX4" fmla="*/ 6581554 w 6581554"/>
              <a:gd name="connsiteY4" fmla="*/ 0 h 3211033"/>
              <a:gd name="connsiteX0" fmla="*/ 6719778 w 6719778"/>
              <a:gd name="connsiteY0" fmla="*/ 85060 h 2870791"/>
              <a:gd name="connsiteX1" fmla="*/ 0 w 6719778"/>
              <a:gd name="connsiteY1" fmla="*/ 0 h 2870791"/>
              <a:gd name="connsiteX2" fmla="*/ 425303 w 6719778"/>
              <a:gd name="connsiteY2" fmla="*/ 2530550 h 2870791"/>
              <a:gd name="connsiteX3" fmla="*/ 6422065 w 6719778"/>
              <a:gd name="connsiteY3" fmla="*/ 2870791 h 2870791"/>
              <a:gd name="connsiteX4" fmla="*/ 6719778 w 6719778"/>
              <a:gd name="connsiteY4" fmla="*/ 85060 h 2870791"/>
              <a:gd name="connsiteX0" fmla="*/ 6730410 w 6730410"/>
              <a:gd name="connsiteY0" fmla="*/ 0 h 2785731"/>
              <a:gd name="connsiteX1" fmla="*/ 0 w 6730410"/>
              <a:gd name="connsiteY1" fmla="*/ 202019 h 2785731"/>
              <a:gd name="connsiteX2" fmla="*/ 435935 w 6730410"/>
              <a:gd name="connsiteY2" fmla="*/ 2445490 h 2785731"/>
              <a:gd name="connsiteX3" fmla="*/ 6432697 w 6730410"/>
              <a:gd name="connsiteY3" fmla="*/ 2785731 h 2785731"/>
              <a:gd name="connsiteX4" fmla="*/ 6730410 w 6730410"/>
              <a:gd name="connsiteY4" fmla="*/ 0 h 2785731"/>
              <a:gd name="connsiteX0" fmla="*/ 6879266 w 6879266"/>
              <a:gd name="connsiteY0" fmla="*/ 0 h 2945220"/>
              <a:gd name="connsiteX1" fmla="*/ 0 w 6879266"/>
              <a:gd name="connsiteY1" fmla="*/ 361508 h 2945220"/>
              <a:gd name="connsiteX2" fmla="*/ 435935 w 6879266"/>
              <a:gd name="connsiteY2" fmla="*/ 2604979 h 2945220"/>
              <a:gd name="connsiteX3" fmla="*/ 6432697 w 6879266"/>
              <a:gd name="connsiteY3" fmla="*/ 2945220 h 2945220"/>
              <a:gd name="connsiteX4" fmla="*/ 6879266 w 6879266"/>
              <a:gd name="connsiteY4" fmla="*/ 0 h 2945220"/>
              <a:gd name="connsiteX0" fmla="*/ 6953694 w 6953694"/>
              <a:gd name="connsiteY0" fmla="*/ 0 h 2806996"/>
              <a:gd name="connsiteX1" fmla="*/ 0 w 6953694"/>
              <a:gd name="connsiteY1" fmla="*/ 223284 h 2806996"/>
              <a:gd name="connsiteX2" fmla="*/ 435935 w 6953694"/>
              <a:gd name="connsiteY2" fmla="*/ 2466755 h 2806996"/>
              <a:gd name="connsiteX3" fmla="*/ 6432697 w 6953694"/>
              <a:gd name="connsiteY3" fmla="*/ 2806996 h 2806996"/>
              <a:gd name="connsiteX4" fmla="*/ 6953694 w 6953694"/>
              <a:gd name="connsiteY4" fmla="*/ 0 h 2806996"/>
              <a:gd name="connsiteX0" fmla="*/ 6953694 w 6953694"/>
              <a:gd name="connsiteY0" fmla="*/ 0 h 2806996"/>
              <a:gd name="connsiteX1" fmla="*/ 0 w 6953694"/>
              <a:gd name="connsiteY1" fmla="*/ 223284 h 2806996"/>
              <a:gd name="connsiteX2" fmla="*/ 372140 w 6953694"/>
              <a:gd name="connsiteY2" fmla="*/ 2498652 h 2806996"/>
              <a:gd name="connsiteX3" fmla="*/ 6432697 w 6953694"/>
              <a:gd name="connsiteY3" fmla="*/ 2806996 h 2806996"/>
              <a:gd name="connsiteX4" fmla="*/ 6953694 w 6953694"/>
              <a:gd name="connsiteY4" fmla="*/ 0 h 2806996"/>
              <a:gd name="connsiteX0" fmla="*/ 6953694 w 6953694"/>
              <a:gd name="connsiteY0" fmla="*/ 0 h 2764466"/>
              <a:gd name="connsiteX1" fmla="*/ 0 w 6953694"/>
              <a:gd name="connsiteY1" fmla="*/ 223284 h 2764466"/>
              <a:gd name="connsiteX2" fmla="*/ 372140 w 6953694"/>
              <a:gd name="connsiteY2" fmla="*/ 2498652 h 2764466"/>
              <a:gd name="connsiteX3" fmla="*/ 6432697 w 6953694"/>
              <a:gd name="connsiteY3" fmla="*/ 2764466 h 2764466"/>
              <a:gd name="connsiteX4" fmla="*/ 6953694 w 6953694"/>
              <a:gd name="connsiteY4" fmla="*/ 0 h 2764466"/>
              <a:gd name="connsiteX0" fmla="*/ 6953694 w 6953694"/>
              <a:gd name="connsiteY0" fmla="*/ 0 h 2764466"/>
              <a:gd name="connsiteX1" fmla="*/ 0 w 6953694"/>
              <a:gd name="connsiteY1" fmla="*/ 223284 h 2764466"/>
              <a:gd name="connsiteX2" fmla="*/ 457200 w 6953694"/>
              <a:gd name="connsiteY2" fmla="*/ 2424224 h 2764466"/>
              <a:gd name="connsiteX3" fmla="*/ 6432697 w 6953694"/>
              <a:gd name="connsiteY3" fmla="*/ 2764466 h 2764466"/>
              <a:gd name="connsiteX4" fmla="*/ 6953694 w 6953694"/>
              <a:gd name="connsiteY4" fmla="*/ 0 h 2764466"/>
              <a:gd name="connsiteX0" fmla="*/ 6847369 w 6847369"/>
              <a:gd name="connsiteY0" fmla="*/ 0 h 2764466"/>
              <a:gd name="connsiteX1" fmla="*/ 0 w 6847369"/>
              <a:gd name="connsiteY1" fmla="*/ 223284 h 2764466"/>
              <a:gd name="connsiteX2" fmla="*/ 350875 w 6847369"/>
              <a:gd name="connsiteY2" fmla="*/ 2424224 h 2764466"/>
              <a:gd name="connsiteX3" fmla="*/ 6326372 w 6847369"/>
              <a:gd name="connsiteY3" fmla="*/ 2764466 h 2764466"/>
              <a:gd name="connsiteX4" fmla="*/ 6847369 w 6847369"/>
              <a:gd name="connsiteY4" fmla="*/ 0 h 2764466"/>
              <a:gd name="connsiteX0" fmla="*/ 6847369 w 6847369"/>
              <a:gd name="connsiteY0" fmla="*/ 0 h 2764466"/>
              <a:gd name="connsiteX1" fmla="*/ 0 w 6847369"/>
              <a:gd name="connsiteY1" fmla="*/ 223284 h 2764466"/>
              <a:gd name="connsiteX2" fmla="*/ 265814 w 6847369"/>
              <a:gd name="connsiteY2" fmla="*/ 2445489 h 2764466"/>
              <a:gd name="connsiteX3" fmla="*/ 6326372 w 6847369"/>
              <a:gd name="connsiteY3" fmla="*/ 2764466 h 2764466"/>
              <a:gd name="connsiteX4" fmla="*/ 6847369 w 6847369"/>
              <a:gd name="connsiteY4" fmla="*/ 0 h 2764466"/>
              <a:gd name="connsiteX0" fmla="*/ 6921797 w 6921797"/>
              <a:gd name="connsiteY0" fmla="*/ 0 h 3168503"/>
              <a:gd name="connsiteX1" fmla="*/ 0 w 6921797"/>
              <a:gd name="connsiteY1" fmla="*/ 627321 h 3168503"/>
              <a:gd name="connsiteX2" fmla="*/ 265814 w 6921797"/>
              <a:gd name="connsiteY2" fmla="*/ 2849526 h 3168503"/>
              <a:gd name="connsiteX3" fmla="*/ 6326372 w 6921797"/>
              <a:gd name="connsiteY3" fmla="*/ 3168503 h 3168503"/>
              <a:gd name="connsiteX4" fmla="*/ 6921797 w 6921797"/>
              <a:gd name="connsiteY4" fmla="*/ 0 h 3168503"/>
              <a:gd name="connsiteX0" fmla="*/ 6964328 w 6964328"/>
              <a:gd name="connsiteY0" fmla="*/ 10633 h 3179136"/>
              <a:gd name="connsiteX1" fmla="*/ 0 w 6964328"/>
              <a:gd name="connsiteY1" fmla="*/ 0 h 3179136"/>
              <a:gd name="connsiteX2" fmla="*/ 308345 w 6964328"/>
              <a:gd name="connsiteY2" fmla="*/ 2860159 h 3179136"/>
              <a:gd name="connsiteX3" fmla="*/ 6368903 w 6964328"/>
              <a:gd name="connsiteY3" fmla="*/ 3179136 h 3179136"/>
              <a:gd name="connsiteX4" fmla="*/ 6964328 w 6964328"/>
              <a:gd name="connsiteY4" fmla="*/ 10633 h 3179136"/>
              <a:gd name="connsiteX0" fmla="*/ 6964328 w 6964328"/>
              <a:gd name="connsiteY0" fmla="*/ 0 h 3168503"/>
              <a:gd name="connsiteX1" fmla="*/ 0 w 6964328"/>
              <a:gd name="connsiteY1" fmla="*/ 308343 h 3168503"/>
              <a:gd name="connsiteX2" fmla="*/ 308345 w 6964328"/>
              <a:gd name="connsiteY2" fmla="*/ 2849526 h 3168503"/>
              <a:gd name="connsiteX3" fmla="*/ 6368903 w 6964328"/>
              <a:gd name="connsiteY3" fmla="*/ 3168503 h 3168503"/>
              <a:gd name="connsiteX4" fmla="*/ 6964328 w 6964328"/>
              <a:gd name="connsiteY4" fmla="*/ 0 h 3168503"/>
              <a:gd name="connsiteX0" fmla="*/ 6964328 w 6964328"/>
              <a:gd name="connsiteY0" fmla="*/ 0 h 3168503"/>
              <a:gd name="connsiteX1" fmla="*/ 0 w 6964328"/>
              <a:gd name="connsiteY1" fmla="*/ 308343 h 3168503"/>
              <a:gd name="connsiteX2" fmla="*/ 350876 w 6964328"/>
              <a:gd name="connsiteY2" fmla="*/ 2275368 h 3168503"/>
              <a:gd name="connsiteX3" fmla="*/ 6368903 w 6964328"/>
              <a:gd name="connsiteY3" fmla="*/ 3168503 h 3168503"/>
              <a:gd name="connsiteX4" fmla="*/ 6964328 w 6964328"/>
              <a:gd name="connsiteY4" fmla="*/ 0 h 3168503"/>
              <a:gd name="connsiteX0" fmla="*/ 6964328 w 6964328"/>
              <a:gd name="connsiteY0" fmla="*/ 0 h 2530550"/>
              <a:gd name="connsiteX1" fmla="*/ 0 w 6964328"/>
              <a:gd name="connsiteY1" fmla="*/ 308343 h 2530550"/>
              <a:gd name="connsiteX2" fmla="*/ 350876 w 6964328"/>
              <a:gd name="connsiteY2" fmla="*/ 2275368 h 2530550"/>
              <a:gd name="connsiteX3" fmla="*/ 6368903 w 6964328"/>
              <a:gd name="connsiteY3" fmla="*/ 2530550 h 2530550"/>
              <a:gd name="connsiteX4" fmla="*/ 6964328 w 6964328"/>
              <a:gd name="connsiteY4" fmla="*/ 0 h 2530550"/>
              <a:gd name="connsiteX0" fmla="*/ 6964328 w 6964328"/>
              <a:gd name="connsiteY0" fmla="*/ 0 h 2445490"/>
              <a:gd name="connsiteX1" fmla="*/ 0 w 6964328"/>
              <a:gd name="connsiteY1" fmla="*/ 308343 h 2445490"/>
              <a:gd name="connsiteX2" fmla="*/ 350876 w 6964328"/>
              <a:gd name="connsiteY2" fmla="*/ 2275368 h 2445490"/>
              <a:gd name="connsiteX3" fmla="*/ 6368903 w 6964328"/>
              <a:gd name="connsiteY3" fmla="*/ 2445490 h 2445490"/>
              <a:gd name="connsiteX4" fmla="*/ 6964328 w 6964328"/>
              <a:gd name="connsiteY4" fmla="*/ 0 h 2445490"/>
              <a:gd name="connsiteX0" fmla="*/ 6794207 w 6794207"/>
              <a:gd name="connsiteY0" fmla="*/ 0 h 2434857"/>
              <a:gd name="connsiteX1" fmla="*/ 0 w 6794207"/>
              <a:gd name="connsiteY1" fmla="*/ 297710 h 2434857"/>
              <a:gd name="connsiteX2" fmla="*/ 350876 w 6794207"/>
              <a:gd name="connsiteY2" fmla="*/ 2264735 h 2434857"/>
              <a:gd name="connsiteX3" fmla="*/ 6368903 w 6794207"/>
              <a:gd name="connsiteY3" fmla="*/ 2434857 h 2434857"/>
              <a:gd name="connsiteX4" fmla="*/ 6794207 w 6794207"/>
              <a:gd name="connsiteY4" fmla="*/ 0 h 2434857"/>
              <a:gd name="connsiteX0" fmla="*/ 6794207 w 6794207"/>
              <a:gd name="connsiteY0" fmla="*/ 0 h 2477387"/>
              <a:gd name="connsiteX1" fmla="*/ 0 w 6794207"/>
              <a:gd name="connsiteY1" fmla="*/ 297710 h 2477387"/>
              <a:gd name="connsiteX2" fmla="*/ 350876 w 6794207"/>
              <a:gd name="connsiteY2" fmla="*/ 2264735 h 2477387"/>
              <a:gd name="connsiteX3" fmla="*/ 6496494 w 6794207"/>
              <a:gd name="connsiteY3" fmla="*/ 2477387 h 2477387"/>
              <a:gd name="connsiteX4" fmla="*/ 6794207 w 6794207"/>
              <a:gd name="connsiteY4" fmla="*/ 0 h 2477387"/>
              <a:gd name="connsiteX0" fmla="*/ 6804840 w 6804840"/>
              <a:gd name="connsiteY0" fmla="*/ 0 h 2477387"/>
              <a:gd name="connsiteX1" fmla="*/ 0 w 6804840"/>
              <a:gd name="connsiteY1" fmla="*/ 223282 h 2477387"/>
              <a:gd name="connsiteX2" fmla="*/ 361509 w 6804840"/>
              <a:gd name="connsiteY2" fmla="*/ 2264735 h 2477387"/>
              <a:gd name="connsiteX3" fmla="*/ 6507127 w 6804840"/>
              <a:gd name="connsiteY3" fmla="*/ 2477387 h 2477387"/>
              <a:gd name="connsiteX4" fmla="*/ 6804840 w 6804840"/>
              <a:gd name="connsiteY4" fmla="*/ 0 h 2477387"/>
              <a:gd name="connsiteX0" fmla="*/ 6815473 w 6815473"/>
              <a:gd name="connsiteY0" fmla="*/ 0 h 2339163"/>
              <a:gd name="connsiteX1" fmla="*/ 0 w 6815473"/>
              <a:gd name="connsiteY1" fmla="*/ 85058 h 2339163"/>
              <a:gd name="connsiteX2" fmla="*/ 361509 w 6815473"/>
              <a:gd name="connsiteY2" fmla="*/ 2126511 h 2339163"/>
              <a:gd name="connsiteX3" fmla="*/ 6507127 w 6815473"/>
              <a:gd name="connsiteY3" fmla="*/ 2339163 h 2339163"/>
              <a:gd name="connsiteX4" fmla="*/ 6815473 w 6815473"/>
              <a:gd name="connsiteY4" fmla="*/ 0 h 2339163"/>
              <a:gd name="connsiteX0" fmla="*/ 6858003 w 6858003"/>
              <a:gd name="connsiteY0" fmla="*/ 0 h 2339163"/>
              <a:gd name="connsiteX1" fmla="*/ 0 w 6858003"/>
              <a:gd name="connsiteY1" fmla="*/ 10631 h 2339163"/>
              <a:gd name="connsiteX2" fmla="*/ 404039 w 6858003"/>
              <a:gd name="connsiteY2" fmla="*/ 2126511 h 2339163"/>
              <a:gd name="connsiteX3" fmla="*/ 6549657 w 6858003"/>
              <a:gd name="connsiteY3" fmla="*/ 2339163 h 2339163"/>
              <a:gd name="connsiteX4" fmla="*/ 6858003 w 6858003"/>
              <a:gd name="connsiteY4" fmla="*/ 0 h 2339163"/>
              <a:gd name="connsiteX0" fmla="*/ 6889900 w 6889900"/>
              <a:gd name="connsiteY0" fmla="*/ 0 h 2413591"/>
              <a:gd name="connsiteX1" fmla="*/ 0 w 6889900"/>
              <a:gd name="connsiteY1" fmla="*/ 85059 h 2413591"/>
              <a:gd name="connsiteX2" fmla="*/ 404039 w 6889900"/>
              <a:gd name="connsiteY2" fmla="*/ 2200939 h 2413591"/>
              <a:gd name="connsiteX3" fmla="*/ 6549657 w 6889900"/>
              <a:gd name="connsiteY3" fmla="*/ 2413591 h 2413591"/>
              <a:gd name="connsiteX4" fmla="*/ 6889900 w 6889900"/>
              <a:gd name="connsiteY4" fmla="*/ 0 h 2413591"/>
              <a:gd name="connsiteX0" fmla="*/ 6889900 w 6889900"/>
              <a:gd name="connsiteY0" fmla="*/ 0 h 2413591"/>
              <a:gd name="connsiteX1" fmla="*/ 0 w 6889900"/>
              <a:gd name="connsiteY1" fmla="*/ 85059 h 2413591"/>
              <a:gd name="connsiteX2" fmla="*/ 223286 w 6889900"/>
              <a:gd name="connsiteY2" fmla="*/ 2137144 h 2413591"/>
              <a:gd name="connsiteX3" fmla="*/ 6549657 w 6889900"/>
              <a:gd name="connsiteY3" fmla="*/ 2413591 h 2413591"/>
              <a:gd name="connsiteX4" fmla="*/ 6889900 w 6889900"/>
              <a:gd name="connsiteY4" fmla="*/ 0 h 2413591"/>
              <a:gd name="connsiteX0" fmla="*/ 6666614 w 6666614"/>
              <a:gd name="connsiteY0" fmla="*/ 0 h 2413591"/>
              <a:gd name="connsiteX1" fmla="*/ 0 w 6666614"/>
              <a:gd name="connsiteY1" fmla="*/ 85059 h 2413591"/>
              <a:gd name="connsiteX2" fmla="*/ 0 w 6666614"/>
              <a:gd name="connsiteY2" fmla="*/ 2137144 h 2413591"/>
              <a:gd name="connsiteX3" fmla="*/ 6326371 w 6666614"/>
              <a:gd name="connsiteY3" fmla="*/ 2413591 h 2413591"/>
              <a:gd name="connsiteX4" fmla="*/ 6666614 w 6666614"/>
              <a:gd name="connsiteY4" fmla="*/ 0 h 2413591"/>
              <a:gd name="connsiteX0" fmla="*/ 6666614 w 6666614"/>
              <a:gd name="connsiteY0" fmla="*/ 0 h 2413591"/>
              <a:gd name="connsiteX1" fmla="*/ 0 w 6666614"/>
              <a:gd name="connsiteY1" fmla="*/ 159487 h 2413591"/>
              <a:gd name="connsiteX2" fmla="*/ 0 w 6666614"/>
              <a:gd name="connsiteY2" fmla="*/ 2137144 h 2413591"/>
              <a:gd name="connsiteX3" fmla="*/ 6326371 w 6666614"/>
              <a:gd name="connsiteY3" fmla="*/ 2413591 h 2413591"/>
              <a:gd name="connsiteX4" fmla="*/ 6666614 w 6666614"/>
              <a:gd name="connsiteY4" fmla="*/ 0 h 2413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614" h="2413591">
                <a:moveTo>
                  <a:pt x="6666614" y="0"/>
                </a:moveTo>
                <a:lnTo>
                  <a:pt x="0" y="159487"/>
                </a:lnTo>
                <a:lnTo>
                  <a:pt x="0" y="2137144"/>
                </a:lnTo>
                <a:lnTo>
                  <a:pt x="6326371" y="2413591"/>
                </a:lnTo>
                <a:lnTo>
                  <a:pt x="6666614"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Freeform 12"/>
          <p:cNvSpPr/>
          <p:nvPr userDrawn="1">
            <p:custDataLst>
              <p:tags r:id="rId2"/>
            </p:custDataLst>
          </p:nvPr>
        </p:nvSpPr>
        <p:spPr>
          <a:xfrm>
            <a:off x="0" y="-228600"/>
            <a:ext cx="8153400" cy="1600200"/>
          </a:xfrm>
          <a:custGeom>
            <a:avLst/>
            <a:gdLst>
              <a:gd name="connsiteX0" fmla="*/ 0 w 4954772"/>
              <a:gd name="connsiteY0" fmla="*/ 159488 h 3147237"/>
              <a:gd name="connsiteX1" fmla="*/ 0 w 4954772"/>
              <a:gd name="connsiteY1" fmla="*/ 159488 h 3147237"/>
              <a:gd name="connsiteX2" fmla="*/ 0 w 4954772"/>
              <a:gd name="connsiteY2" fmla="*/ 287079 h 3147237"/>
              <a:gd name="connsiteX3" fmla="*/ 31898 w 4954772"/>
              <a:gd name="connsiteY3" fmla="*/ 2860158 h 3147237"/>
              <a:gd name="connsiteX4" fmla="*/ 148856 w 4954772"/>
              <a:gd name="connsiteY4" fmla="*/ 2881423 h 3147237"/>
              <a:gd name="connsiteX5" fmla="*/ 4954772 w 4954772"/>
              <a:gd name="connsiteY5" fmla="*/ 3147237 h 3147237"/>
              <a:gd name="connsiteX6" fmla="*/ 4869712 w 4954772"/>
              <a:gd name="connsiteY6" fmla="*/ 0 h 3147237"/>
              <a:gd name="connsiteX7" fmla="*/ 0 w 4954772"/>
              <a:gd name="connsiteY7" fmla="*/ 159488 h 3147237"/>
              <a:gd name="connsiteX0" fmla="*/ 0 w 6879266"/>
              <a:gd name="connsiteY0" fmla="*/ 170121 h 3157870"/>
              <a:gd name="connsiteX1" fmla="*/ 0 w 6879266"/>
              <a:gd name="connsiteY1" fmla="*/ 170121 h 3157870"/>
              <a:gd name="connsiteX2" fmla="*/ 0 w 6879266"/>
              <a:gd name="connsiteY2" fmla="*/ 297712 h 3157870"/>
              <a:gd name="connsiteX3" fmla="*/ 31898 w 6879266"/>
              <a:gd name="connsiteY3" fmla="*/ 2870791 h 3157870"/>
              <a:gd name="connsiteX4" fmla="*/ 148856 w 6879266"/>
              <a:gd name="connsiteY4" fmla="*/ 2892056 h 3157870"/>
              <a:gd name="connsiteX5" fmla="*/ 4954772 w 6879266"/>
              <a:gd name="connsiteY5" fmla="*/ 3157870 h 3157870"/>
              <a:gd name="connsiteX6" fmla="*/ 6879266 w 6879266"/>
              <a:gd name="connsiteY6" fmla="*/ 0 h 3157870"/>
              <a:gd name="connsiteX7" fmla="*/ 0 w 6879266"/>
              <a:gd name="connsiteY7" fmla="*/ 170121 h 3157870"/>
              <a:gd name="connsiteX0" fmla="*/ 0 w 6879266"/>
              <a:gd name="connsiteY0" fmla="*/ 170121 h 3604437"/>
              <a:gd name="connsiteX1" fmla="*/ 0 w 6879266"/>
              <a:gd name="connsiteY1" fmla="*/ 170121 h 3604437"/>
              <a:gd name="connsiteX2" fmla="*/ 0 w 6879266"/>
              <a:gd name="connsiteY2" fmla="*/ 297712 h 3604437"/>
              <a:gd name="connsiteX3" fmla="*/ 31898 w 6879266"/>
              <a:gd name="connsiteY3" fmla="*/ 2870791 h 3604437"/>
              <a:gd name="connsiteX4" fmla="*/ 148856 w 6879266"/>
              <a:gd name="connsiteY4" fmla="*/ 2892056 h 3604437"/>
              <a:gd name="connsiteX5" fmla="*/ 5443870 w 6879266"/>
              <a:gd name="connsiteY5" fmla="*/ 3604437 h 3604437"/>
              <a:gd name="connsiteX6" fmla="*/ 6879266 w 6879266"/>
              <a:gd name="connsiteY6" fmla="*/ 0 h 3604437"/>
              <a:gd name="connsiteX7" fmla="*/ 0 w 6879266"/>
              <a:gd name="connsiteY7" fmla="*/ 170121 h 3604437"/>
              <a:gd name="connsiteX0" fmla="*/ 0 w 6879266"/>
              <a:gd name="connsiteY0" fmla="*/ 170121 h 3604437"/>
              <a:gd name="connsiteX1" fmla="*/ 0 w 6879266"/>
              <a:gd name="connsiteY1" fmla="*/ 170121 h 3604437"/>
              <a:gd name="connsiteX2" fmla="*/ 31898 w 6879266"/>
              <a:gd name="connsiteY2" fmla="*/ 2870791 h 3604437"/>
              <a:gd name="connsiteX3" fmla="*/ 148856 w 6879266"/>
              <a:gd name="connsiteY3" fmla="*/ 2892056 h 3604437"/>
              <a:gd name="connsiteX4" fmla="*/ 5443870 w 6879266"/>
              <a:gd name="connsiteY4" fmla="*/ 3604437 h 3604437"/>
              <a:gd name="connsiteX5" fmla="*/ 6879266 w 6879266"/>
              <a:gd name="connsiteY5" fmla="*/ 0 h 3604437"/>
              <a:gd name="connsiteX6" fmla="*/ 0 w 6879266"/>
              <a:gd name="connsiteY6" fmla="*/ 170121 h 3604437"/>
              <a:gd name="connsiteX0" fmla="*/ 0 w 6879266"/>
              <a:gd name="connsiteY0" fmla="*/ 170121 h 3604437"/>
              <a:gd name="connsiteX1" fmla="*/ 0 w 6879266"/>
              <a:gd name="connsiteY1" fmla="*/ 170121 h 3604437"/>
              <a:gd name="connsiteX2" fmla="*/ 31898 w 6879266"/>
              <a:gd name="connsiteY2" fmla="*/ 2870791 h 3604437"/>
              <a:gd name="connsiteX3" fmla="*/ 5443870 w 6879266"/>
              <a:gd name="connsiteY3" fmla="*/ 3604437 h 3604437"/>
              <a:gd name="connsiteX4" fmla="*/ 6879266 w 6879266"/>
              <a:gd name="connsiteY4" fmla="*/ 0 h 3604437"/>
              <a:gd name="connsiteX5" fmla="*/ 0 w 6879266"/>
              <a:gd name="connsiteY5" fmla="*/ 170121 h 3604437"/>
              <a:gd name="connsiteX0" fmla="*/ 0 w 6517759"/>
              <a:gd name="connsiteY0" fmla="*/ 53163 h 3487479"/>
              <a:gd name="connsiteX1" fmla="*/ 0 w 6517759"/>
              <a:gd name="connsiteY1" fmla="*/ 53163 h 3487479"/>
              <a:gd name="connsiteX2" fmla="*/ 31898 w 6517759"/>
              <a:gd name="connsiteY2" fmla="*/ 2753833 h 3487479"/>
              <a:gd name="connsiteX3" fmla="*/ 5443870 w 6517759"/>
              <a:gd name="connsiteY3" fmla="*/ 3487479 h 3487479"/>
              <a:gd name="connsiteX4" fmla="*/ 6517759 w 6517759"/>
              <a:gd name="connsiteY4" fmla="*/ 0 h 3487479"/>
              <a:gd name="connsiteX5" fmla="*/ 0 w 6517759"/>
              <a:gd name="connsiteY5" fmla="*/ 53163 h 3487479"/>
              <a:gd name="connsiteX0" fmla="*/ 0 w 6517759"/>
              <a:gd name="connsiteY0" fmla="*/ 170121 h 3487479"/>
              <a:gd name="connsiteX1" fmla="*/ 0 w 6517759"/>
              <a:gd name="connsiteY1" fmla="*/ 53163 h 3487479"/>
              <a:gd name="connsiteX2" fmla="*/ 31898 w 6517759"/>
              <a:gd name="connsiteY2" fmla="*/ 2753833 h 3487479"/>
              <a:gd name="connsiteX3" fmla="*/ 5443870 w 6517759"/>
              <a:gd name="connsiteY3" fmla="*/ 3487479 h 3487479"/>
              <a:gd name="connsiteX4" fmla="*/ 6517759 w 6517759"/>
              <a:gd name="connsiteY4" fmla="*/ 0 h 3487479"/>
              <a:gd name="connsiteX5" fmla="*/ 0 w 6517759"/>
              <a:gd name="connsiteY5" fmla="*/ 170121 h 3487479"/>
              <a:gd name="connsiteX0" fmla="*/ 659218 w 6517759"/>
              <a:gd name="connsiteY0" fmla="*/ 148856 h 3487479"/>
              <a:gd name="connsiteX1" fmla="*/ 0 w 6517759"/>
              <a:gd name="connsiteY1" fmla="*/ 53163 h 3487479"/>
              <a:gd name="connsiteX2" fmla="*/ 31898 w 6517759"/>
              <a:gd name="connsiteY2" fmla="*/ 2753833 h 3487479"/>
              <a:gd name="connsiteX3" fmla="*/ 5443870 w 6517759"/>
              <a:gd name="connsiteY3" fmla="*/ 3487479 h 3487479"/>
              <a:gd name="connsiteX4" fmla="*/ 6517759 w 6517759"/>
              <a:gd name="connsiteY4" fmla="*/ 0 h 3487479"/>
              <a:gd name="connsiteX5" fmla="*/ 659218 w 6517759"/>
              <a:gd name="connsiteY5" fmla="*/ 148856 h 3487479"/>
              <a:gd name="connsiteX0" fmla="*/ 6517759 w 6517759"/>
              <a:gd name="connsiteY0" fmla="*/ 0 h 3487479"/>
              <a:gd name="connsiteX1" fmla="*/ 0 w 6517759"/>
              <a:gd name="connsiteY1" fmla="*/ 53163 h 3487479"/>
              <a:gd name="connsiteX2" fmla="*/ 31898 w 6517759"/>
              <a:gd name="connsiteY2" fmla="*/ 2753833 h 3487479"/>
              <a:gd name="connsiteX3" fmla="*/ 5443870 w 6517759"/>
              <a:gd name="connsiteY3" fmla="*/ 3487479 h 3487479"/>
              <a:gd name="connsiteX4" fmla="*/ 6517759 w 6517759"/>
              <a:gd name="connsiteY4" fmla="*/ 0 h 3487479"/>
              <a:gd name="connsiteX0" fmla="*/ 6517759 w 6517759"/>
              <a:gd name="connsiteY0" fmla="*/ 0 h 3487479"/>
              <a:gd name="connsiteX1" fmla="*/ 0 w 6517759"/>
              <a:gd name="connsiteY1" fmla="*/ 170121 h 3487479"/>
              <a:gd name="connsiteX2" fmla="*/ 31898 w 6517759"/>
              <a:gd name="connsiteY2" fmla="*/ 2753833 h 3487479"/>
              <a:gd name="connsiteX3" fmla="*/ 5443870 w 6517759"/>
              <a:gd name="connsiteY3" fmla="*/ 3487479 h 3487479"/>
              <a:gd name="connsiteX4" fmla="*/ 6517759 w 6517759"/>
              <a:gd name="connsiteY4" fmla="*/ 0 h 3487479"/>
              <a:gd name="connsiteX0" fmla="*/ 6517759 w 6517759"/>
              <a:gd name="connsiteY0" fmla="*/ 0 h 3487479"/>
              <a:gd name="connsiteX1" fmla="*/ 0 w 6517759"/>
              <a:gd name="connsiteY1" fmla="*/ 170121 h 3487479"/>
              <a:gd name="connsiteX2" fmla="*/ 350875 w 6517759"/>
              <a:gd name="connsiteY2" fmla="*/ 3072810 h 3487479"/>
              <a:gd name="connsiteX3" fmla="*/ 5443870 w 6517759"/>
              <a:gd name="connsiteY3" fmla="*/ 3487479 h 3487479"/>
              <a:gd name="connsiteX4" fmla="*/ 6517759 w 6517759"/>
              <a:gd name="connsiteY4" fmla="*/ 0 h 3487479"/>
              <a:gd name="connsiteX0" fmla="*/ 6517759 w 6517759"/>
              <a:gd name="connsiteY0" fmla="*/ 0 h 3317358"/>
              <a:gd name="connsiteX1" fmla="*/ 0 w 6517759"/>
              <a:gd name="connsiteY1" fmla="*/ 170121 h 3317358"/>
              <a:gd name="connsiteX2" fmla="*/ 350875 w 6517759"/>
              <a:gd name="connsiteY2" fmla="*/ 3072810 h 3317358"/>
              <a:gd name="connsiteX3" fmla="*/ 6241312 w 6517759"/>
              <a:gd name="connsiteY3" fmla="*/ 3317358 h 3317358"/>
              <a:gd name="connsiteX4" fmla="*/ 6517759 w 6517759"/>
              <a:gd name="connsiteY4" fmla="*/ 0 h 3317358"/>
              <a:gd name="connsiteX0" fmla="*/ 6517759 w 6517759"/>
              <a:gd name="connsiteY0" fmla="*/ 0 h 3211033"/>
              <a:gd name="connsiteX1" fmla="*/ 0 w 6517759"/>
              <a:gd name="connsiteY1" fmla="*/ 170121 h 3211033"/>
              <a:gd name="connsiteX2" fmla="*/ 350875 w 6517759"/>
              <a:gd name="connsiteY2" fmla="*/ 3072810 h 3211033"/>
              <a:gd name="connsiteX3" fmla="*/ 6358270 w 6517759"/>
              <a:gd name="connsiteY3" fmla="*/ 3211033 h 3211033"/>
              <a:gd name="connsiteX4" fmla="*/ 6517759 w 6517759"/>
              <a:gd name="connsiteY4" fmla="*/ 0 h 3211033"/>
              <a:gd name="connsiteX0" fmla="*/ 6517759 w 6517759"/>
              <a:gd name="connsiteY0" fmla="*/ 0 h 3211033"/>
              <a:gd name="connsiteX1" fmla="*/ 0 w 6517759"/>
              <a:gd name="connsiteY1" fmla="*/ 170121 h 3211033"/>
              <a:gd name="connsiteX2" fmla="*/ 361508 w 6517759"/>
              <a:gd name="connsiteY2" fmla="*/ 2870792 h 3211033"/>
              <a:gd name="connsiteX3" fmla="*/ 6358270 w 6517759"/>
              <a:gd name="connsiteY3" fmla="*/ 3211033 h 3211033"/>
              <a:gd name="connsiteX4" fmla="*/ 6517759 w 6517759"/>
              <a:gd name="connsiteY4" fmla="*/ 0 h 3211033"/>
              <a:gd name="connsiteX0" fmla="*/ 6581554 w 6581554"/>
              <a:gd name="connsiteY0" fmla="*/ 0 h 3211033"/>
              <a:gd name="connsiteX1" fmla="*/ 0 w 6581554"/>
              <a:gd name="connsiteY1" fmla="*/ 340242 h 3211033"/>
              <a:gd name="connsiteX2" fmla="*/ 425303 w 6581554"/>
              <a:gd name="connsiteY2" fmla="*/ 2870792 h 3211033"/>
              <a:gd name="connsiteX3" fmla="*/ 6422065 w 6581554"/>
              <a:gd name="connsiteY3" fmla="*/ 3211033 h 3211033"/>
              <a:gd name="connsiteX4" fmla="*/ 6581554 w 6581554"/>
              <a:gd name="connsiteY4" fmla="*/ 0 h 3211033"/>
              <a:gd name="connsiteX0" fmla="*/ 6719778 w 6719778"/>
              <a:gd name="connsiteY0" fmla="*/ 85060 h 2870791"/>
              <a:gd name="connsiteX1" fmla="*/ 0 w 6719778"/>
              <a:gd name="connsiteY1" fmla="*/ 0 h 2870791"/>
              <a:gd name="connsiteX2" fmla="*/ 425303 w 6719778"/>
              <a:gd name="connsiteY2" fmla="*/ 2530550 h 2870791"/>
              <a:gd name="connsiteX3" fmla="*/ 6422065 w 6719778"/>
              <a:gd name="connsiteY3" fmla="*/ 2870791 h 2870791"/>
              <a:gd name="connsiteX4" fmla="*/ 6719778 w 6719778"/>
              <a:gd name="connsiteY4" fmla="*/ 85060 h 2870791"/>
              <a:gd name="connsiteX0" fmla="*/ 6730410 w 6730410"/>
              <a:gd name="connsiteY0" fmla="*/ 0 h 2785731"/>
              <a:gd name="connsiteX1" fmla="*/ 0 w 6730410"/>
              <a:gd name="connsiteY1" fmla="*/ 202019 h 2785731"/>
              <a:gd name="connsiteX2" fmla="*/ 435935 w 6730410"/>
              <a:gd name="connsiteY2" fmla="*/ 2445490 h 2785731"/>
              <a:gd name="connsiteX3" fmla="*/ 6432697 w 6730410"/>
              <a:gd name="connsiteY3" fmla="*/ 2785731 h 2785731"/>
              <a:gd name="connsiteX4" fmla="*/ 6730410 w 6730410"/>
              <a:gd name="connsiteY4" fmla="*/ 0 h 2785731"/>
              <a:gd name="connsiteX0" fmla="*/ 6879266 w 6879266"/>
              <a:gd name="connsiteY0" fmla="*/ 0 h 2945220"/>
              <a:gd name="connsiteX1" fmla="*/ 0 w 6879266"/>
              <a:gd name="connsiteY1" fmla="*/ 361508 h 2945220"/>
              <a:gd name="connsiteX2" fmla="*/ 435935 w 6879266"/>
              <a:gd name="connsiteY2" fmla="*/ 2604979 h 2945220"/>
              <a:gd name="connsiteX3" fmla="*/ 6432697 w 6879266"/>
              <a:gd name="connsiteY3" fmla="*/ 2945220 h 2945220"/>
              <a:gd name="connsiteX4" fmla="*/ 6879266 w 6879266"/>
              <a:gd name="connsiteY4" fmla="*/ 0 h 2945220"/>
              <a:gd name="connsiteX0" fmla="*/ 6953694 w 6953694"/>
              <a:gd name="connsiteY0" fmla="*/ 0 h 2806996"/>
              <a:gd name="connsiteX1" fmla="*/ 0 w 6953694"/>
              <a:gd name="connsiteY1" fmla="*/ 223284 h 2806996"/>
              <a:gd name="connsiteX2" fmla="*/ 435935 w 6953694"/>
              <a:gd name="connsiteY2" fmla="*/ 2466755 h 2806996"/>
              <a:gd name="connsiteX3" fmla="*/ 6432697 w 6953694"/>
              <a:gd name="connsiteY3" fmla="*/ 2806996 h 2806996"/>
              <a:gd name="connsiteX4" fmla="*/ 6953694 w 6953694"/>
              <a:gd name="connsiteY4" fmla="*/ 0 h 2806996"/>
              <a:gd name="connsiteX0" fmla="*/ 6953694 w 6953694"/>
              <a:gd name="connsiteY0" fmla="*/ 0 h 2806996"/>
              <a:gd name="connsiteX1" fmla="*/ 0 w 6953694"/>
              <a:gd name="connsiteY1" fmla="*/ 223284 h 2806996"/>
              <a:gd name="connsiteX2" fmla="*/ 372140 w 6953694"/>
              <a:gd name="connsiteY2" fmla="*/ 2498652 h 2806996"/>
              <a:gd name="connsiteX3" fmla="*/ 6432697 w 6953694"/>
              <a:gd name="connsiteY3" fmla="*/ 2806996 h 2806996"/>
              <a:gd name="connsiteX4" fmla="*/ 6953694 w 6953694"/>
              <a:gd name="connsiteY4" fmla="*/ 0 h 2806996"/>
              <a:gd name="connsiteX0" fmla="*/ 6953694 w 6953694"/>
              <a:gd name="connsiteY0" fmla="*/ 0 h 2764466"/>
              <a:gd name="connsiteX1" fmla="*/ 0 w 6953694"/>
              <a:gd name="connsiteY1" fmla="*/ 223284 h 2764466"/>
              <a:gd name="connsiteX2" fmla="*/ 372140 w 6953694"/>
              <a:gd name="connsiteY2" fmla="*/ 2498652 h 2764466"/>
              <a:gd name="connsiteX3" fmla="*/ 6432697 w 6953694"/>
              <a:gd name="connsiteY3" fmla="*/ 2764466 h 2764466"/>
              <a:gd name="connsiteX4" fmla="*/ 6953694 w 6953694"/>
              <a:gd name="connsiteY4" fmla="*/ 0 h 2764466"/>
              <a:gd name="connsiteX0" fmla="*/ 6953694 w 6953694"/>
              <a:gd name="connsiteY0" fmla="*/ 0 h 2764466"/>
              <a:gd name="connsiteX1" fmla="*/ 0 w 6953694"/>
              <a:gd name="connsiteY1" fmla="*/ 223284 h 2764466"/>
              <a:gd name="connsiteX2" fmla="*/ 457200 w 6953694"/>
              <a:gd name="connsiteY2" fmla="*/ 2424224 h 2764466"/>
              <a:gd name="connsiteX3" fmla="*/ 6432697 w 6953694"/>
              <a:gd name="connsiteY3" fmla="*/ 2764466 h 2764466"/>
              <a:gd name="connsiteX4" fmla="*/ 6953694 w 6953694"/>
              <a:gd name="connsiteY4" fmla="*/ 0 h 2764466"/>
              <a:gd name="connsiteX0" fmla="*/ 6847369 w 6847369"/>
              <a:gd name="connsiteY0" fmla="*/ 0 h 2764466"/>
              <a:gd name="connsiteX1" fmla="*/ 0 w 6847369"/>
              <a:gd name="connsiteY1" fmla="*/ 223284 h 2764466"/>
              <a:gd name="connsiteX2" fmla="*/ 350875 w 6847369"/>
              <a:gd name="connsiteY2" fmla="*/ 2424224 h 2764466"/>
              <a:gd name="connsiteX3" fmla="*/ 6326372 w 6847369"/>
              <a:gd name="connsiteY3" fmla="*/ 2764466 h 2764466"/>
              <a:gd name="connsiteX4" fmla="*/ 6847369 w 6847369"/>
              <a:gd name="connsiteY4" fmla="*/ 0 h 2764466"/>
              <a:gd name="connsiteX0" fmla="*/ 6847369 w 6847369"/>
              <a:gd name="connsiteY0" fmla="*/ 0 h 2764466"/>
              <a:gd name="connsiteX1" fmla="*/ 0 w 6847369"/>
              <a:gd name="connsiteY1" fmla="*/ 223284 h 2764466"/>
              <a:gd name="connsiteX2" fmla="*/ 265814 w 6847369"/>
              <a:gd name="connsiteY2" fmla="*/ 2445489 h 2764466"/>
              <a:gd name="connsiteX3" fmla="*/ 6326372 w 6847369"/>
              <a:gd name="connsiteY3" fmla="*/ 2764466 h 2764466"/>
              <a:gd name="connsiteX4" fmla="*/ 6847369 w 6847369"/>
              <a:gd name="connsiteY4" fmla="*/ 0 h 2764466"/>
              <a:gd name="connsiteX0" fmla="*/ 6921797 w 6921797"/>
              <a:gd name="connsiteY0" fmla="*/ 0 h 3168503"/>
              <a:gd name="connsiteX1" fmla="*/ 0 w 6921797"/>
              <a:gd name="connsiteY1" fmla="*/ 627321 h 3168503"/>
              <a:gd name="connsiteX2" fmla="*/ 265814 w 6921797"/>
              <a:gd name="connsiteY2" fmla="*/ 2849526 h 3168503"/>
              <a:gd name="connsiteX3" fmla="*/ 6326372 w 6921797"/>
              <a:gd name="connsiteY3" fmla="*/ 3168503 h 3168503"/>
              <a:gd name="connsiteX4" fmla="*/ 6921797 w 6921797"/>
              <a:gd name="connsiteY4" fmla="*/ 0 h 3168503"/>
              <a:gd name="connsiteX0" fmla="*/ 6964328 w 6964328"/>
              <a:gd name="connsiteY0" fmla="*/ 10633 h 3179136"/>
              <a:gd name="connsiteX1" fmla="*/ 0 w 6964328"/>
              <a:gd name="connsiteY1" fmla="*/ 0 h 3179136"/>
              <a:gd name="connsiteX2" fmla="*/ 308345 w 6964328"/>
              <a:gd name="connsiteY2" fmla="*/ 2860159 h 3179136"/>
              <a:gd name="connsiteX3" fmla="*/ 6368903 w 6964328"/>
              <a:gd name="connsiteY3" fmla="*/ 3179136 h 3179136"/>
              <a:gd name="connsiteX4" fmla="*/ 6964328 w 6964328"/>
              <a:gd name="connsiteY4" fmla="*/ 10633 h 3179136"/>
              <a:gd name="connsiteX0" fmla="*/ 6964328 w 6964328"/>
              <a:gd name="connsiteY0" fmla="*/ 0 h 3168503"/>
              <a:gd name="connsiteX1" fmla="*/ 0 w 6964328"/>
              <a:gd name="connsiteY1" fmla="*/ 308343 h 3168503"/>
              <a:gd name="connsiteX2" fmla="*/ 308345 w 6964328"/>
              <a:gd name="connsiteY2" fmla="*/ 2849526 h 3168503"/>
              <a:gd name="connsiteX3" fmla="*/ 6368903 w 6964328"/>
              <a:gd name="connsiteY3" fmla="*/ 3168503 h 3168503"/>
              <a:gd name="connsiteX4" fmla="*/ 6964328 w 6964328"/>
              <a:gd name="connsiteY4" fmla="*/ 0 h 3168503"/>
              <a:gd name="connsiteX0" fmla="*/ 6964328 w 6964328"/>
              <a:gd name="connsiteY0" fmla="*/ 0 h 3168503"/>
              <a:gd name="connsiteX1" fmla="*/ 0 w 6964328"/>
              <a:gd name="connsiteY1" fmla="*/ 308343 h 3168503"/>
              <a:gd name="connsiteX2" fmla="*/ 350876 w 6964328"/>
              <a:gd name="connsiteY2" fmla="*/ 2275368 h 3168503"/>
              <a:gd name="connsiteX3" fmla="*/ 6368903 w 6964328"/>
              <a:gd name="connsiteY3" fmla="*/ 3168503 h 3168503"/>
              <a:gd name="connsiteX4" fmla="*/ 6964328 w 6964328"/>
              <a:gd name="connsiteY4" fmla="*/ 0 h 3168503"/>
              <a:gd name="connsiteX0" fmla="*/ 6964328 w 6964328"/>
              <a:gd name="connsiteY0" fmla="*/ 0 h 2530550"/>
              <a:gd name="connsiteX1" fmla="*/ 0 w 6964328"/>
              <a:gd name="connsiteY1" fmla="*/ 308343 h 2530550"/>
              <a:gd name="connsiteX2" fmla="*/ 350876 w 6964328"/>
              <a:gd name="connsiteY2" fmla="*/ 2275368 h 2530550"/>
              <a:gd name="connsiteX3" fmla="*/ 6368903 w 6964328"/>
              <a:gd name="connsiteY3" fmla="*/ 2530550 h 2530550"/>
              <a:gd name="connsiteX4" fmla="*/ 6964328 w 6964328"/>
              <a:gd name="connsiteY4" fmla="*/ 0 h 2530550"/>
              <a:gd name="connsiteX0" fmla="*/ 6964328 w 6964328"/>
              <a:gd name="connsiteY0" fmla="*/ 0 h 2445490"/>
              <a:gd name="connsiteX1" fmla="*/ 0 w 6964328"/>
              <a:gd name="connsiteY1" fmla="*/ 308343 h 2445490"/>
              <a:gd name="connsiteX2" fmla="*/ 350876 w 6964328"/>
              <a:gd name="connsiteY2" fmla="*/ 2275368 h 2445490"/>
              <a:gd name="connsiteX3" fmla="*/ 6368903 w 6964328"/>
              <a:gd name="connsiteY3" fmla="*/ 2445490 h 2445490"/>
              <a:gd name="connsiteX4" fmla="*/ 6964328 w 6964328"/>
              <a:gd name="connsiteY4" fmla="*/ 0 h 2445490"/>
              <a:gd name="connsiteX0" fmla="*/ 6794207 w 6794207"/>
              <a:gd name="connsiteY0" fmla="*/ 0 h 2434857"/>
              <a:gd name="connsiteX1" fmla="*/ 0 w 6794207"/>
              <a:gd name="connsiteY1" fmla="*/ 297710 h 2434857"/>
              <a:gd name="connsiteX2" fmla="*/ 350876 w 6794207"/>
              <a:gd name="connsiteY2" fmla="*/ 2264735 h 2434857"/>
              <a:gd name="connsiteX3" fmla="*/ 6368903 w 6794207"/>
              <a:gd name="connsiteY3" fmla="*/ 2434857 h 2434857"/>
              <a:gd name="connsiteX4" fmla="*/ 6794207 w 6794207"/>
              <a:gd name="connsiteY4" fmla="*/ 0 h 2434857"/>
              <a:gd name="connsiteX0" fmla="*/ 6794207 w 6794207"/>
              <a:gd name="connsiteY0" fmla="*/ 0 h 2477387"/>
              <a:gd name="connsiteX1" fmla="*/ 0 w 6794207"/>
              <a:gd name="connsiteY1" fmla="*/ 297710 h 2477387"/>
              <a:gd name="connsiteX2" fmla="*/ 350876 w 6794207"/>
              <a:gd name="connsiteY2" fmla="*/ 2264735 h 2477387"/>
              <a:gd name="connsiteX3" fmla="*/ 6496494 w 6794207"/>
              <a:gd name="connsiteY3" fmla="*/ 2477387 h 2477387"/>
              <a:gd name="connsiteX4" fmla="*/ 6794207 w 6794207"/>
              <a:gd name="connsiteY4" fmla="*/ 0 h 2477387"/>
              <a:gd name="connsiteX0" fmla="*/ 6804840 w 6804840"/>
              <a:gd name="connsiteY0" fmla="*/ 0 h 2477387"/>
              <a:gd name="connsiteX1" fmla="*/ 0 w 6804840"/>
              <a:gd name="connsiteY1" fmla="*/ 223282 h 2477387"/>
              <a:gd name="connsiteX2" fmla="*/ 361509 w 6804840"/>
              <a:gd name="connsiteY2" fmla="*/ 2264735 h 2477387"/>
              <a:gd name="connsiteX3" fmla="*/ 6507127 w 6804840"/>
              <a:gd name="connsiteY3" fmla="*/ 2477387 h 2477387"/>
              <a:gd name="connsiteX4" fmla="*/ 6804840 w 6804840"/>
              <a:gd name="connsiteY4" fmla="*/ 0 h 2477387"/>
              <a:gd name="connsiteX0" fmla="*/ 6815473 w 6815473"/>
              <a:gd name="connsiteY0" fmla="*/ 0 h 2339163"/>
              <a:gd name="connsiteX1" fmla="*/ 0 w 6815473"/>
              <a:gd name="connsiteY1" fmla="*/ 85058 h 2339163"/>
              <a:gd name="connsiteX2" fmla="*/ 361509 w 6815473"/>
              <a:gd name="connsiteY2" fmla="*/ 2126511 h 2339163"/>
              <a:gd name="connsiteX3" fmla="*/ 6507127 w 6815473"/>
              <a:gd name="connsiteY3" fmla="*/ 2339163 h 2339163"/>
              <a:gd name="connsiteX4" fmla="*/ 6815473 w 6815473"/>
              <a:gd name="connsiteY4" fmla="*/ 0 h 2339163"/>
              <a:gd name="connsiteX0" fmla="*/ 6858003 w 6858003"/>
              <a:gd name="connsiteY0" fmla="*/ 0 h 2339163"/>
              <a:gd name="connsiteX1" fmla="*/ 0 w 6858003"/>
              <a:gd name="connsiteY1" fmla="*/ 10631 h 2339163"/>
              <a:gd name="connsiteX2" fmla="*/ 404039 w 6858003"/>
              <a:gd name="connsiteY2" fmla="*/ 2126511 h 2339163"/>
              <a:gd name="connsiteX3" fmla="*/ 6549657 w 6858003"/>
              <a:gd name="connsiteY3" fmla="*/ 2339163 h 2339163"/>
              <a:gd name="connsiteX4" fmla="*/ 6858003 w 6858003"/>
              <a:gd name="connsiteY4" fmla="*/ 0 h 2339163"/>
              <a:gd name="connsiteX0" fmla="*/ 6889900 w 6889900"/>
              <a:gd name="connsiteY0" fmla="*/ 0 h 2413591"/>
              <a:gd name="connsiteX1" fmla="*/ 0 w 6889900"/>
              <a:gd name="connsiteY1" fmla="*/ 85059 h 2413591"/>
              <a:gd name="connsiteX2" fmla="*/ 404039 w 6889900"/>
              <a:gd name="connsiteY2" fmla="*/ 2200939 h 2413591"/>
              <a:gd name="connsiteX3" fmla="*/ 6549657 w 6889900"/>
              <a:gd name="connsiteY3" fmla="*/ 2413591 h 2413591"/>
              <a:gd name="connsiteX4" fmla="*/ 6889900 w 6889900"/>
              <a:gd name="connsiteY4" fmla="*/ 0 h 2413591"/>
              <a:gd name="connsiteX0" fmla="*/ 6889900 w 6889900"/>
              <a:gd name="connsiteY0" fmla="*/ 0 h 2413591"/>
              <a:gd name="connsiteX1" fmla="*/ 0 w 6889900"/>
              <a:gd name="connsiteY1" fmla="*/ 85059 h 2413591"/>
              <a:gd name="connsiteX2" fmla="*/ 223286 w 6889900"/>
              <a:gd name="connsiteY2" fmla="*/ 2137144 h 2413591"/>
              <a:gd name="connsiteX3" fmla="*/ 6549657 w 6889900"/>
              <a:gd name="connsiteY3" fmla="*/ 2413591 h 2413591"/>
              <a:gd name="connsiteX4" fmla="*/ 6889900 w 6889900"/>
              <a:gd name="connsiteY4" fmla="*/ 0 h 2413591"/>
              <a:gd name="connsiteX0" fmla="*/ 6666614 w 6666614"/>
              <a:gd name="connsiteY0" fmla="*/ 0 h 2413591"/>
              <a:gd name="connsiteX1" fmla="*/ 0 w 6666614"/>
              <a:gd name="connsiteY1" fmla="*/ 85059 h 2413591"/>
              <a:gd name="connsiteX2" fmla="*/ 0 w 6666614"/>
              <a:gd name="connsiteY2" fmla="*/ 2137144 h 2413591"/>
              <a:gd name="connsiteX3" fmla="*/ 6326371 w 6666614"/>
              <a:gd name="connsiteY3" fmla="*/ 2413591 h 2413591"/>
              <a:gd name="connsiteX4" fmla="*/ 6666614 w 6666614"/>
              <a:gd name="connsiteY4" fmla="*/ 0 h 2413591"/>
              <a:gd name="connsiteX0" fmla="*/ 6666614 w 6666614"/>
              <a:gd name="connsiteY0" fmla="*/ 0 h 2413591"/>
              <a:gd name="connsiteX1" fmla="*/ 0 w 6666614"/>
              <a:gd name="connsiteY1" fmla="*/ 159487 h 2413591"/>
              <a:gd name="connsiteX2" fmla="*/ 0 w 6666614"/>
              <a:gd name="connsiteY2" fmla="*/ 2137144 h 2413591"/>
              <a:gd name="connsiteX3" fmla="*/ 6326371 w 6666614"/>
              <a:gd name="connsiteY3" fmla="*/ 2413591 h 2413591"/>
              <a:gd name="connsiteX4" fmla="*/ 6666614 w 6666614"/>
              <a:gd name="connsiteY4" fmla="*/ 0 h 2413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614" h="2413591">
                <a:moveTo>
                  <a:pt x="6666614" y="0"/>
                </a:moveTo>
                <a:lnTo>
                  <a:pt x="0" y="159487"/>
                </a:lnTo>
                <a:lnTo>
                  <a:pt x="0" y="2137144"/>
                </a:lnTo>
                <a:lnTo>
                  <a:pt x="6326371" y="2413591"/>
                </a:lnTo>
                <a:lnTo>
                  <a:pt x="6666614"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274638"/>
            <a:ext cx="7543800" cy="944562"/>
          </a:xfrm>
        </p:spPr>
        <p:txBody>
          <a:bodyPr/>
          <a:lstStyle>
            <a:lvl1pPr algn="l">
              <a:defRPr b="0">
                <a:solidFill>
                  <a:schemeClr val="bg1"/>
                </a:solidFill>
                <a:latin typeface="Impac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514600"/>
            <a:ext cx="8229600" cy="3611563"/>
          </a:xfrm>
        </p:spPr>
        <p:txBody>
          <a:bodyPr/>
          <a:lstStyle>
            <a:lvl1pPr marL="0" indent="0">
              <a:spcBef>
                <a:spcPts val="0"/>
              </a:spcBef>
              <a:buNone/>
              <a:defRPr sz="3600" b="1">
                <a:solidFill>
                  <a:schemeClr val="accent1">
                    <a:lumMod val="75000"/>
                  </a:schemeClr>
                </a:solidFill>
              </a:defRPr>
            </a:lvl1pPr>
            <a:lvl2pPr>
              <a:buFont typeface="Arial" pitchFamily="34" charset="0"/>
              <a:buChar char="•"/>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txBox="1">
            <a:spLocks/>
          </p:cNvSpPr>
          <p:nvPr userDrawn="1">
            <p:custDataLst>
              <p:tags r:id="rId3"/>
            </p:custDataLst>
          </p:nvPr>
        </p:nvSpPr>
        <p:spPr>
          <a:xfrm>
            <a:off x="16178212" y="670242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52E16F2-5A65-4B38-94CB-0A361085F3DE}"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Subtitle 2"/>
          <p:cNvSpPr>
            <a:spLocks noGrp="1"/>
          </p:cNvSpPr>
          <p:nvPr>
            <p:ph type="subTitle" idx="10" hasCustomPrompt="1"/>
          </p:nvPr>
        </p:nvSpPr>
        <p:spPr>
          <a:xfrm>
            <a:off x="457200" y="1447800"/>
            <a:ext cx="8229600" cy="990600"/>
          </a:xfrm>
        </p:spPr>
        <p:txBody>
          <a:bodyPr/>
          <a:lstStyle>
            <a:lvl1pPr marL="0" indent="0" algn="ctr">
              <a:buNone/>
              <a:defRPr b="1">
                <a:solidFill>
                  <a:srgbClr val="C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Exercise: Click to edit Master subtitle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129" y="685800"/>
            <a:ext cx="2972574" cy="4724400"/>
          </a:xfrm>
        </p:spPr>
        <p:txBody>
          <a:bodyPr anchor="b">
            <a:normAutofit/>
          </a:bodyPr>
          <a:lstStyle>
            <a:lvl1pPr algn="l">
              <a:defRPr sz="2701" b="0"/>
            </a:lvl1pPr>
          </a:lstStyle>
          <a:p>
            <a:r>
              <a:rPr lang="en-US" smtClean="0"/>
              <a:t>Click to edit Master title style</a:t>
            </a:r>
            <a:endParaRPr/>
          </a:p>
        </p:txBody>
      </p:sp>
      <p:sp>
        <p:nvSpPr>
          <p:cNvPr id="3" name="Picture Placeholder 2"/>
          <p:cNvSpPr>
            <a:spLocks noGrp="1"/>
          </p:cNvSpPr>
          <p:nvPr>
            <p:ph type="pic" idx="1"/>
          </p:nvPr>
        </p:nvSpPr>
        <p:spPr>
          <a:xfrm>
            <a:off x="3657362" y="685800"/>
            <a:ext cx="5030510" cy="5486400"/>
          </a:xfrm>
          <a:ln w="63500">
            <a:solidFill>
              <a:schemeClr val="bg1"/>
            </a:solidFill>
            <a:miter lim="800000"/>
          </a:ln>
        </p:spPr>
        <p:txBody>
          <a:bodyPr/>
          <a:lstStyle>
            <a:lvl1pPr marL="0" indent="0" algn="ctr">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smtClean="0"/>
              <a:t>Click icon to add picture</a:t>
            </a:r>
            <a:endParaRPr/>
          </a:p>
        </p:txBody>
      </p:sp>
      <p:sp>
        <p:nvSpPr>
          <p:cNvPr id="4" name="Text Placeholder 3"/>
          <p:cNvSpPr>
            <a:spLocks noGrp="1"/>
          </p:cNvSpPr>
          <p:nvPr>
            <p:ph type="body" sz="half" idx="2"/>
          </p:nvPr>
        </p:nvSpPr>
        <p:spPr>
          <a:xfrm>
            <a:off x="456129" y="5410200"/>
            <a:ext cx="2972574" cy="762000"/>
          </a:xfrm>
        </p:spPr>
        <p:txBody>
          <a:bodyPr>
            <a:normAutofit/>
          </a:bodyPr>
          <a:lstStyle>
            <a:lvl1pPr marL="0" indent="0">
              <a:spcBef>
                <a:spcPts val="0"/>
              </a:spcBef>
              <a:buNone/>
              <a:defRPr sz="1500">
                <a:solidFill>
                  <a:schemeClr val="tx1"/>
                </a:solidFill>
              </a:defRPr>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C93FC7-9D1A-468B-98DB-D1E8D74418D9}" type="datetimeFigureOut">
              <a:rPr lang="en-US"/>
              <a:pPr/>
              <a:t>9/19/2014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18144348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1C93FC7-9D1A-468B-98DB-D1E8D74418D9}" type="datetimeFigureOut">
              <a:rPr lang="en-US"/>
              <a:pPr/>
              <a:t>9/19/2014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41894854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16069" y="685800"/>
            <a:ext cx="971804"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6128" y="685800"/>
            <a:ext cx="7107541" cy="5486400"/>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1C93FC7-9D1A-468B-98DB-D1E8D74418D9}" type="datetimeFigureOut">
              <a:rPr lang="en-US"/>
              <a:pPr/>
              <a:t>9/19/2014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4890149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C1CA2-D463-4F32-807B-204EEE94AF7D}" type="datetimeFigureOut">
              <a:rPr lang="en-US" smtClean="0"/>
              <a:pPr/>
              <a:t>9/19/2014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5E95A8-A52D-447B-8ACD-B6698D22386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C1CA2-D463-4F32-807B-204EEE94AF7D}" type="datetimeFigureOut">
              <a:rPr lang="en-US" smtClean="0"/>
              <a:pPr/>
              <a:t>9/19/2014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5E95A8-A52D-447B-8ACD-B6698D22386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C1CA2-D463-4F32-807B-204EEE94AF7D}" type="datetimeFigureOut">
              <a:rPr lang="en-US" smtClean="0"/>
              <a:pPr/>
              <a:t>9/19/2014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5E95A8-A52D-447B-8ACD-B6698D22386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C1CA2-D463-4F32-807B-204EEE94AF7D}" type="datetimeFigureOut">
              <a:rPr lang="en-US" smtClean="0"/>
              <a:pPr/>
              <a:t>9/19/2014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5E95A8-A52D-447B-8ACD-B6698D22386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C1CA2-D463-4F32-807B-204EEE94AF7D}" type="datetimeFigureOut">
              <a:rPr lang="en-US" smtClean="0"/>
              <a:pPr/>
              <a:t>9/19/2014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5E95A8-A52D-447B-8ACD-B6698D22386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C1CA2-D463-4F32-807B-204EEE94AF7D}" type="datetimeFigureOut">
              <a:rPr lang="en-US" smtClean="0"/>
              <a:pPr/>
              <a:t>9/19/2014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5E95A8-A52D-447B-8ACD-B6698D22386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C1CA2-D463-4F32-807B-204EEE94AF7D}" type="datetimeFigureOut">
              <a:rPr lang="en-US" smtClean="0"/>
              <a:pPr/>
              <a:t>9/19/2014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5E95A8-A52D-447B-8ACD-B6698D22386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2667000"/>
            <a:ext cx="8229600" cy="3459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C1CA2-D463-4F32-807B-204EEE94AF7D}" type="datetimeFigureOut">
              <a:rPr lang="en-US" smtClean="0"/>
              <a:pPr/>
              <a:t>9/19/2014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E95A8-A52D-447B-8ACD-B6698D22386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105400"/>
            <a:ext cx="8230672" cy="10668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970612" y="685801"/>
            <a:ext cx="7717260" cy="4190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rgbClr val="8C8C8C"/>
                </a:solidFill>
              </a:defRPr>
            </a:lvl1pPr>
          </a:lstStyle>
          <a:p>
            <a:fld id="{81C93FC7-9D1A-468B-98DB-D1E8D74418D9}" type="datetimeFigureOut">
              <a:rPr lang="en-US"/>
              <a:pPr/>
              <a:t>9/19/2014</a:t>
            </a:fld>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rgbClr val="8C8C8C"/>
                </a:solidFill>
              </a:defRPr>
            </a:lvl1pPr>
          </a:lstStyle>
          <a:p>
            <a:endParaRPr/>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900">
                <a:solidFill>
                  <a:srgbClr val="8C8C8C"/>
                </a:solidFill>
              </a:defRPr>
            </a:lvl1pPr>
          </a:lstStyle>
          <a:p>
            <a:fld id="{A3F31473-23EB-4724-8B59-FE6D21D89FA4}" type="slidenum">
              <a:rPr/>
              <a:pPr/>
              <a:t>‹#›</a:t>
            </a:fld>
            <a:endParaRPr/>
          </a:p>
        </p:txBody>
      </p:sp>
    </p:spTree>
    <p:extLst>
      <p:ext uri="{BB962C8B-B14F-4D97-AF65-F5344CB8AC3E}">
        <p14:creationId xmlns:p14="http://schemas.microsoft.com/office/powerpoint/2010/main" val="3200665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685983" rtl="0" eaLnBrk="1" latinLnBrk="0" hangingPunct="1">
        <a:lnSpc>
          <a:spcPct val="80000"/>
        </a:lnSpc>
        <a:spcBef>
          <a:spcPct val="0"/>
        </a:spcBef>
        <a:buNone/>
        <a:defRPr sz="2701" kern="1200">
          <a:solidFill>
            <a:schemeClr val="accent1"/>
          </a:solidFill>
          <a:latin typeface="+mj-lt"/>
          <a:ea typeface="+mj-ea"/>
          <a:cs typeface="+mj-cs"/>
        </a:defRPr>
      </a:lvl1pPr>
    </p:titleStyle>
    <p:bodyStyle>
      <a:lvl1pPr marL="171496" indent="-171496" algn="l" defTabSz="685983" rtl="0" eaLnBrk="1" latinLnBrk="0" hangingPunct="1">
        <a:lnSpc>
          <a:spcPct val="90000"/>
        </a:lnSpc>
        <a:spcBef>
          <a:spcPts val="1350"/>
        </a:spcBef>
        <a:buClr>
          <a:schemeClr val="tx1"/>
        </a:buClr>
        <a:buSzPct val="80000"/>
        <a:buFont typeface="Arial" pitchFamily="34" charset="0"/>
        <a:buChar char="•"/>
        <a:defRPr sz="2101" kern="1200">
          <a:solidFill>
            <a:schemeClr val="tx1"/>
          </a:solidFill>
          <a:latin typeface="+mn-lt"/>
          <a:ea typeface="+mn-ea"/>
          <a:cs typeface="+mn-cs"/>
        </a:defRPr>
      </a:lvl1pPr>
      <a:lvl2pPr marL="462086" indent="-214370" algn="l" defTabSz="685983" rtl="0" eaLnBrk="1" latinLnBrk="0" hangingPunct="1">
        <a:lnSpc>
          <a:spcPct val="90000"/>
        </a:lnSpc>
        <a:spcBef>
          <a:spcPts val="450"/>
        </a:spcBef>
        <a:buSzPct val="80000"/>
        <a:buFont typeface="Corbel" pitchFamily="34" charset="0"/>
        <a:buChar char="–"/>
        <a:defRPr sz="1800" kern="1200">
          <a:solidFill>
            <a:schemeClr val="tx1"/>
          </a:solidFill>
          <a:latin typeface="+mn-lt"/>
          <a:ea typeface="+mn-ea"/>
          <a:cs typeface="+mn-cs"/>
        </a:defRPr>
      </a:lvl2pPr>
      <a:lvl3pPr marL="74772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3pPr>
      <a:lvl4pPr marL="1035834" indent="-212655" algn="l" defTabSz="685983" rtl="0" eaLnBrk="1" latinLnBrk="0" hangingPunct="1">
        <a:lnSpc>
          <a:spcPct val="90000"/>
        </a:lnSpc>
        <a:spcBef>
          <a:spcPts val="450"/>
        </a:spcBef>
        <a:buFont typeface="Corbel" pitchFamily="34" charset="0"/>
        <a:buChar char="–"/>
        <a:defRPr sz="1350" kern="1200">
          <a:solidFill>
            <a:schemeClr val="tx1"/>
          </a:solidFill>
          <a:latin typeface="+mn-lt"/>
          <a:ea typeface="+mn-ea"/>
          <a:cs typeface="+mn-cs"/>
        </a:defRPr>
      </a:lvl4pPr>
      <a:lvl5pPr marL="1323947"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5pPr>
      <a:lvl6pPr marL="1612060" indent="-212655" algn="l" defTabSz="685983" rtl="0" eaLnBrk="1" latinLnBrk="0" hangingPunct="1">
        <a:lnSpc>
          <a:spcPct val="90000"/>
        </a:lnSpc>
        <a:spcBef>
          <a:spcPts val="450"/>
        </a:spcBef>
        <a:buFont typeface="Corbel" pitchFamily="34" charset="0"/>
        <a:buChar char="–"/>
        <a:defRPr sz="1350" kern="1200" baseline="0">
          <a:solidFill>
            <a:schemeClr val="tx1"/>
          </a:solidFill>
          <a:latin typeface="+mn-lt"/>
          <a:ea typeface="+mn-ea"/>
          <a:cs typeface="+mn-cs"/>
        </a:defRPr>
      </a:lvl6pPr>
      <a:lvl7pPr marL="1900173" indent="-171496" algn="l" defTabSz="685983" rtl="0" eaLnBrk="1" latinLnBrk="0" hangingPunct="1">
        <a:lnSpc>
          <a:spcPct val="90000"/>
        </a:lnSpc>
        <a:spcBef>
          <a:spcPts val="450"/>
        </a:spcBef>
        <a:buSzPct val="80000"/>
        <a:buFont typeface="Arial" pitchFamily="34" charset="0"/>
        <a:buChar char="•"/>
        <a:defRPr sz="1350" kern="1200" baseline="0">
          <a:solidFill>
            <a:schemeClr val="tx1"/>
          </a:solidFill>
          <a:latin typeface="+mn-lt"/>
          <a:ea typeface="+mn-ea"/>
          <a:cs typeface="+mn-cs"/>
        </a:defRPr>
      </a:lvl7pPr>
      <a:lvl8pPr marL="2188285" indent="-212655" algn="l" defTabSz="685983" rtl="0" eaLnBrk="1" latinLnBrk="0" hangingPunct="1">
        <a:lnSpc>
          <a:spcPct val="90000"/>
        </a:lnSpc>
        <a:spcBef>
          <a:spcPts val="450"/>
        </a:spcBef>
        <a:buFont typeface="Corbel" pitchFamily="34" charset="0"/>
        <a:buChar char="–"/>
        <a:defRPr sz="1350" kern="1200" baseline="0">
          <a:solidFill>
            <a:schemeClr val="tx1"/>
          </a:solidFill>
          <a:latin typeface="+mn-lt"/>
          <a:ea typeface="+mn-ea"/>
          <a:cs typeface="+mn-cs"/>
        </a:defRPr>
      </a:lvl8pPr>
      <a:lvl9pPr marL="2476398" indent="-171496" algn="l" defTabSz="685983" rtl="0" eaLnBrk="1" latinLnBrk="0" hangingPunct="1">
        <a:lnSpc>
          <a:spcPct val="90000"/>
        </a:lnSpc>
        <a:spcBef>
          <a:spcPts val="450"/>
        </a:spcBef>
        <a:buSzPct val="80000"/>
        <a:buFont typeface="Arial" pitchFamily="34" charset="0"/>
        <a:buChar char="•"/>
        <a:defRPr sz="135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4294967295" orient="horz" pos="2160">
          <p15:clr>
            <a:srgbClr val="F26B43"/>
          </p15:clr>
        </p15:guide>
        <p15:guide id="4294967295"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notesSlide" Target="../notesSlides/notesSlide3.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28.jpg"/><Relationship Id="rId4" Type="http://schemas.openxmlformats.org/officeDocument/2006/relationships/image" Target="../media/image12.jpg"/></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6.xml"/><Relationship Id="rId6" Type="http://schemas.openxmlformats.org/officeDocument/2006/relationships/image" Target="../media/image34.jpeg"/><Relationship Id="rId5" Type="http://schemas.openxmlformats.org/officeDocument/2006/relationships/image" Target="../media/image33.jpg"/><Relationship Id="rId4" Type="http://schemas.openxmlformats.org/officeDocument/2006/relationships/image" Target="../media/image32.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1.png"/></Relationships>
</file>

<file path=ppt/slides/_rels/slide7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229600" cy="4191000"/>
          </a:xfrm>
        </p:spPr>
        <p:txBody>
          <a:bodyPr>
            <a:normAutofit/>
          </a:bodyPr>
          <a:lstStyle/>
          <a:p>
            <a:r>
              <a:rPr lang="en-US" dirty="0" smtClean="0"/>
              <a:t>Welcome!</a:t>
            </a:r>
          </a:p>
          <a:p>
            <a:endParaRPr lang="en-US" dirty="0"/>
          </a:p>
          <a:p>
            <a:r>
              <a:rPr lang="en-US" dirty="0" smtClean="0"/>
              <a:t>Before we get started set you your computer and connect to the internet.</a:t>
            </a:r>
            <a:endParaRPr lang="en-US" dirty="0"/>
          </a:p>
          <a:p>
            <a:endParaRPr lang="en-US" dirty="0" smtClean="0"/>
          </a:p>
          <a:p>
            <a:r>
              <a:rPr lang="en-US" dirty="0" smtClean="0"/>
              <a:t>Thank you!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 y="152400"/>
            <a:ext cx="8305800" cy="1096962"/>
          </a:xfrm>
        </p:spPr>
        <p:txBody>
          <a:bodyPr>
            <a:normAutofit/>
          </a:bodyPr>
          <a:lstStyle/>
          <a:p>
            <a:r>
              <a:rPr lang="en-US" sz="4000" dirty="0" smtClean="0">
                <a:effectLst>
                  <a:outerShdw blurRad="38100" dist="38100" dir="2700000" algn="tl">
                    <a:srgbClr val="000000">
                      <a:alpha val="43137"/>
                    </a:srgbClr>
                  </a:outerShdw>
                </a:effectLst>
              </a:rPr>
              <a:t>How to Optimize Your Personal Profile</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2057400"/>
            <a:ext cx="7010400" cy="3611563"/>
          </a:xfrm>
        </p:spPr>
        <p:txBody>
          <a:bodyPr/>
          <a:lstStyle/>
          <a:p>
            <a:pPr marL="292100" indent="-292100">
              <a:lnSpc>
                <a:spcPct val="90000"/>
              </a:lnSpc>
              <a:spcBef>
                <a:spcPts val="1000"/>
              </a:spcBef>
              <a:buClr>
                <a:srgbClr val="8DC3C9"/>
              </a:buClr>
              <a:buSzPct val="120000"/>
            </a:pPr>
            <a:r>
              <a:rPr lang="en-US" sz="3200" dirty="0">
                <a:solidFill>
                  <a:srgbClr val="006699"/>
                </a:solidFill>
              </a:rPr>
              <a:t>Personal Profile optimization tips:</a:t>
            </a:r>
          </a:p>
          <a:p>
            <a:pPr marL="292100" indent="-292100">
              <a:lnSpc>
                <a:spcPct val="90000"/>
              </a:lnSpc>
              <a:spcBef>
                <a:spcPts val="1000"/>
              </a:spcBef>
              <a:buClr>
                <a:srgbClr val="8DC3C9"/>
              </a:buClr>
              <a:buSzPct val="120000"/>
              <a:buFont typeface="Wingdings" charset="2"/>
              <a:buChar char="§"/>
            </a:pPr>
            <a:r>
              <a:rPr lang="en-US" sz="2400" b="0" dirty="0">
                <a:solidFill>
                  <a:schemeClr val="tx1">
                    <a:lumMod val="75000"/>
                    <a:lumOff val="25000"/>
                  </a:schemeClr>
                </a:solidFill>
              </a:rPr>
              <a:t>Use a professional picture for your profile. It’s been shown that profiles with pictures attract more attention.</a:t>
            </a:r>
          </a:p>
          <a:p>
            <a:pPr marL="292100" indent="-292100">
              <a:lnSpc>
                <a:spcPct val="90000"/>
              </a:lnSpc>
              <a:spcBef>
                <a:spcPts val="1000"/>
              </a:spcBef>
              <a:buClr>
                <a:srgbClr val="8DC3C9"/>
              </a:buClr>
              <a:buSzPct val="120000"/>
              <a:buFont typeface="Wingdings" charset="2"/>
              <a:buChar char="§"/>
            </a:pPr>
            <a:r>
              <a:rPr lang="en-US" sz="2400" b="0" dirty="0">
                <a:solidFill>
                  <a:schemeClr val="tx1">
                    <a:lumMod val="75000"/>
                    <a:lumOff val="25000"/>
                  </a:schemeClr>
                </a:solidFill>
              </a:rPr>
              <a:t>Fill out all your contact information.</a:t>
            </a:r>
          </a:p>
          <a:p>
            <a:pPr marL="292100" indent="-292100">
              <a:lnSpc>
                <a:spcPct val="90000"/>
              </a:lnSpc>
              <a:spcBef>
                <a:spcPts val="1000"/>
              </a:spcBef>
              <a:buClr>
                <a:srgbClr val="8DC3C9"/>
              </a:buClr>
              <a:buSzPct val="120000"/>
              <a:buFont typeface="Wingdings" charset="2"/>
              <a:buChar char="§"/>
            </a:pPr>
            <a:r>
              <a:rPr lang="en-US" sz="2400" b="0" dirty="0" smtClean="0">
                <a:solidFill>
                  <a:schemeClr val="tx1">
                    <a:lumMod val="75000"/>
                    <a:lumOff val="25000"/>
                  </a:schemeClr>
                </a:solidFill>
              </a:rPr>
              <a:t>When </a:t>
            </a:r>
            <a:r>
              <a:rPr lang="en-US" sz="2400" b="0" dirty="0">
                <a:solidFill>
                  <a:schemeClr val="tx1">
                    <a:lumMod val="75000"/>
                    <a:lumOff val="25000"/>
                  </a:schemeClr>
                </a:solidFill>
              </a:rPr>
              <a:t>telling others your skills, don’t forget to include your human abilities or characteristics, it can make a difference</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1600200"/>
            <a:ext cx="1346200" cy="1168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632822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custDataLst>
              <p:tags r:id="rId1"/>
            </p:custDataLst>
          </p:nvPr>
        </p:nvSpPr>
        <p:spPr bwMode="auto">
          <a:xfrm>
            <a:off x="1130219" y="2133600"/>
            <a:ext cx="6850000" cy="3389056"/>
          </a:xfrm>
          <a:prstGeom prst="rect">
            <a:avLst/>
          </a:prstGeom>
          <a:noFill/>
          <a:ln w="9525">
            <a:noFill/>
            <a:miter lim="800000"/>
            <a:headEnd/>
            <a:tailEnd/>
          </a:ln>
        </p:spPr>
        <p:txBody>
          <a:bodyPr>
            <a:prstTxWarp prst="textNoShape">
              <a:avLst/>
            </a:prstTxWarp>
          </a:bodyPr>
          <a:lstStyle/>
          <a:p>
            <a:pPr>
              <a:lnSpc>
                <a:spcPct val="90000"/>
              </a:lnSpc>
              <a:spcBef>
                <a:spcPts val="1000"/>
              </a:spcBef>
              <a:buClr>
                <a:srgbClr val="C00000"/>
              </a:buClr>
              <a:buSzPct val="120000"/>
            </a:pPr>
            <a:r>
              <a:rPr lang="en-US" sz="3200" b="1" dirty="0" smtClean="0">
                <a:solidFill>
                  <a:srgbClr val="C00000"/>
                </a:solidFill>
              </a:rPr>
              <a:t>Exercise</a:t>
            </a:r>
          </a:p>
          <a:p>
            <a:pPr>
              <a:lnSpc>
                <a:spcPct val="90000"/>
              </a:lnSpc>
              <a:spcBef>
                <a:spcPts val="1000"/>
              </a:spcBef>
              <a:buClr>
                <a:srgbClr val="C00000"/>
              </a:buClr>
              <a:buSzPct val="120000"/>
            </a:pPr>
            <a:endParaRPr lang="en-US" sz="900" b="1" dirty="0" smtClean="0">
              <a:solidFill>
                <a:srgbClr val="C00000"/>
              </a:solidFill>
            </a:endParaRPr>
          </a:p>
          <a:p>
            <a:pPr marL="342900" indent="-342900">
              <a:lnSpc>
                <a:spcPct val="90000"/>
              </a:lnSpc>
              <a:spcBef>
                <a:spcPts val="1000"/>
              </a:spcBef>
              <a:buClr>
                <a:srgbClr val="C00000"/>
              </a:buClr>
              <a:buSzPct val="120000"/>
              <a:buFont typeface="Wingdings" pitchFamily="2" charset="2"/>
              <a:buChar char="§"/>
            </a:pPr>
            <a:r>
              <a:rPr lang="en-US" sz="2800" dirty="0" smtClean="0">
                <a:solidFill>
                  <a:srgbClr val="C00000"/>
                </a:solidFill>
              </a:rPr>
              <a:t>Improve or Add 5 things to your profile.</a:t>
            </a:r>
          </a:p>
        </p:txBody>
      </p:sp>
    </p:spTree>
    <p:extLst>
      <p:ext uri="{BB962C8B-B14F-4D97-AF65-F5344CB8AC3E}">
        <p14:creationId xmlns:p14="http://schemas.microsoft.com/office/powerpoint/2010/main" val="2377658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Five Phases of Network Growth</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371600"/>
            <a:ext cx="8762999" cy="4495800"/>
          </a:xfrm>
        </p:spPr>
        <p:txBody>
          <a:bodyPr>
            <a:normAutofit fontScale="92500" lnSpcReduction="10000"/>
          </a:bodyPr>
          <a:lstStyle/>
          <a:p>
            <a:pPr>
              <a:lnSpc>
                <a:spcPct val="90000"/>
              </a:lnSpc>
              <a:spcBef>
                <a:spcPts val="1000"/>
              </a:spcBef>
              <a:buClr>
                <a:srgbClr val="8DC3C9"/>
              </a:buClr>
              <a:buSzPct val="120000"/>
            </a:pPr>
            <a:r>
              <a:rPr lang="en-US" sz="3500" dirty="0">
                <a:solidFill>
                  <a:srgbClr val="006699"/>
                </a:solidFill>
              </a:rPr>
              <a:t>Phase </a:t>
            </a:r>
            <a:r>
              <a:rPr lang="en-US" sz="3500" dirty="0" smtClean="0">
                <a:solidFill>
                  <a:srgbClr val="006699"/>
                </a:solidFill>
              </a:rPr>
              <a:t>One and Two</a:t>
            </a:r>
            <a:endParaRPr lang="en-US" sz="3500" dirty="0" smtClean="0">
              <a:solidFill>
                <a:schemeClr val="tx1">
                  <a:lumMod val="75000"/>
                  <a:lumOff val="25000"/>
                </a:schemeClr>
              </a:solidFill>
            </a:endParaRPr>
          </a:p>
          <a:p>
            <a:pPr marL="292100" indent="-292100">
              <a:lnSpc>
                <a:spcPct val="90000"/>
              </a:lnSpc>
              <a:spcBef>
                <a:spcPts val="1000"/>
              </a:spcBef>
              <a:buClr>
                <a:srgbClr val="8DC3C9"/>
              </a:buClr>
              <a:buSzPct val="120000"/>
              <a:buFont typeface="Wingdings" pitchFamily="2" charset="2"/>
              <a:buChar char="§"/>
            </a:pPr>
            <a:r>
              <a:rPr lang="en-US" sz="2600" dirty="0" smtClean="0">
                <a:solidFill>
                  <a:schemeClr val="tx1">
                    <a:lumMod val="75000"/>
                    <a:lumOff val="25000"/>
                  </a:schemeClr>
                </a:solidFill>
              </a:rPr>
              <a:t>Add </a:t>
            </a:r>
            <a:r>
              <a:rPr lang="en-US" sz="2600" dirty="0">
                <a:solidFill>
                  <a:schemeClr val="tx1">
                    <a:lumMod val="75000"/>
                    <a:lumOff val="25000"/>
                  </a:schemeClr>
                </a:solidFill>
              </a:rPr>
              <a:t>contacts from your email contacts </a:t>
            </a:r>
          </a:p>
          <a:p>
            <a:pPr marL="749300" lvl="1" indent="-292100">
              <a:lnSpc>
                <a:spcPct val="90000"/>
              </a:lnSpc>
              <a:spcBef>
                <a:spcPts val="1000"/>
              </a:spcBef>
              <a:buClr>
                <a:srgbClr val="8DC3C9"/>
              </a:buClr>
              <a:buSzPct val="120000"/>
              <a:buFont typeface="Wingdings" pitchFamily="2" charset="2"/>
              <a:buChar char="§"/>
            </a:pPr>
            <a:r>
              <a:rPr lang="en-US" sz="2600" b="1" dirty="0">
                <a:solidFill>
                  <a:schemeClr val="tx1">
                    <a:lumMod val="75000"/>
                    <a:lumOff val="25000"/>
                  </a:schemeClr>
                </a:solidFill>
              </a:rPr>
              <a:t>Upload contacts from your webmail or mail program address book </a:t>
            </a:r>
            <a:r>
              <a:rPr lang="en-US" sz="2600" dirty="0">
                <a:solidFill>
                  <a:schemeClr val="tx1">
                    <a:lumMod val="75000"/>
                    <a:lumOff val="25000"/>
                  </a:schemeClr>
                </a:solidFill>
              </a:rPr>
              <a:t>to find people already on LinkedIn and invite them to connect with you. This is usually offered upon creation of the account</a:t>
            </a:r>
            <a:r>
              <a:rPr lang="en-US" sz="2600" dirty="0" smtClean="0">
                <a:solidFill>
                  <a:schemeClr val="tx1">
                    <a:lumMod val="75000"/>
                    <a:lumOff val="25000"/>
                  </a:schemeClr>
                </a:solidFill>
              </a:rPr>
              <a:t>.</a:t>
            </a:r>
          </a:p>
          <a:p>
            <a:pPr marL="292100" indent="-292100">
              <a:lnSpc>
                <a:spcPct val="90000"/>
              </a:lnSpc>
              <a:spcBef>
                <a:spcPts val="1000"/>
              </a:spcBef>
              <a:buClr>
                <a:srgbClr val="8DC3C9"/>
              </a:buClr>
              <a:buSzPct val="120000"/>
              <a:buFont typeface="Wingdings" pitchFamily="2" charset="2"/>
              <a:buChar char="§"/>
            </a:pPr>
            <a:r>
              <a:rPr lang="en-US" sz="2600" dirty="0">
                <a:solidFill>
                  <a:schemeClr val="tx1">
                    <a:lumMod val="75000"/>
                    <a:lumOff val="25000"/>
                  </a:schemeClr>
                </a:solidFill>
              </a:rPr>
              <a:t>Find current and former colleagues and classmates and connect with them</a:t>
            </a:r>
          </a:p>
          <a:p>
            <a:pPr marL="749300" lvl="1" indent="-292100">
              <a:lnSpc>
                <a:spcPct val="90000"/>
              </a:lnSpc>
              <a:spcBef>
                <a:spcPts val="1000"/>
              </a:spcBef>
              <a:buClr>
                <a:srgbClr val="8DC3C9"/>
              </a:buClr>
              <a:buSzPct val="120000"/>
              <a:buFont typeface="Wingdings" pitchFamily="2" charset="2"/>
              <a:buChar char="§"/>
            </a:pPr>
            <a:r>
              <a:rPr lang="en-US" sz="2600" b="1" dirty="0">
                <a:solidFill>
                  <a:schemeClr val="tx1">
                    <a:lumMod val="75000"/>
                    <a:lumOff val="25000"/>
                  </a:schemeClr>
                </a:solidFill>
              </a:rPr>
              <a:t>Look for work colleagues</a:t>
            </a:r>
            <a:r>
              <a:rPr lang="en-US" sz="2600" dirty="0">
                <a:solidFill>
                  <a:schemeClr val="tx1">
                    <a:lumMod val="75000"/>
                    <a:lumOff val="25000"/>
                  </a:schemeClr>
                </a:solidFill>
              </a:rPr>
              <a:t> by searching the company name</a:t>
            </a:r>
          </a:p>
          <a:p>
            <a:pPr marL="749300" lvl="1" indent="-292100">
              <a:lnSpc>
                <a:spcPct val="90000"/>
              </a:lnSpc>
              <a:spcBef>
                <a:spcPts val="1000"/>
              </a:spcBef>
              <a:buClr>
                <a:srgbClr val="8DC3C9"/>
              </a:buClr>
              <a:buSzPct val="120000"/>
              <a:buFont typeface="Wingdings" pitchFamily="2" charset="2"/>
              <a:buChar char="§"/>
            </a:pPr>
            <a:r>
              <a:rPr lang="en-US" sz="2600" b="1" dirty="0">
                <a:solidFill>
                  <a:schemeClr val="tx1">
                    <a:lumMod val="75000"/>
                    <a:lumOff val="25000"/>
                  </a:schemeClr>
                </a:solidFill>
              </a:rPr>
              <a:t>Look for classmates</a:t>
            </a:r>
            <a:r>
              <a:rPr lang="en-US" sz="2600" dirty="0">
                <a:solidFill>
                  <a:schemeClr val="tx1">
                    <a:lumMod val="75000"/>
                    <a:lumOff val="25000"/>
                  </a:schemeClr>
                </a:solidFill>
              </a:rPr>
              <a:t> via the Add Connections – ‘School Name’. </a:t>
            </a:r>
          </a:p>
          <a:p>
            <a:pPr marL="749300" lvl="1" indent="-292100">
              <a:lnSpc>
                <a:spcPct val="90000"/>
              </a:lnSpc>
              <a:spcBef>
                <a:spcPts val="1000"/>
              </a:spcBef>
              <a:buClr>
                <a:srgbClr val="8DC3C9"/>
              </a:buClr>
              <a:buSzPct val="120000"/>
              <a:buFont typeface="Wingdings" pitchFamily="2" charset="2"/>
              <a:buChar char="§"/>
            </a:pPr>
            <a:r>
              <a:rPr lang="en-US" sz="2600" b="1" dirty="0">
                <a:solidFill>
                  <a:schemeClr val="tx1">
                    <a:lumMod val="75000"/>
                    <a:lumOff val="25000"/>
                  </a:schemeClr>
                </a:solidFill>
              </a:rPr>
              <a:t>If you are asked to send a message make it personal</a:t>
            </a:r>
            <a:r>
              <a:rPr lang="en-US" sz="2600" dirty="0">
                <a:solidFill>
                  <a:schemeClr val="tx1">
                    <a:lumMod val="75000"/>
                    <a:lumOff val="25000"/>
                  </a:schemeClr>
                </a:solidFill>
              </a:rPr>
              <a:t>, do not use the generic message provided by LinkedIn.</a:t>
            </a:r>
          </a:p>
          <a:p>
            <a:pPr marL="6350" indent="-292100">
              <a:lnSpc>
                <a:spcPct val="90000"/>
              </a:lnSpc>
              <a:spcBef>
                <a:spcPts val="1000"/>
              </a:spcBef>
              <a:buClr>
                <a:srgbClr val="8DC3C9"/>
              </a:buClr>
              <a:buSzPct val="120000"/>
              <a:buFont typeface="Wingdings" pitchFamily="2" charset="2"/>
              <a:buChar char="§"/>
            </a:pPr>
            <a:endParaRPr lang="en-US" sz="3200" dirty="0">
              <a:solidFill>
                <a:schemeClr val="tx1">
                  <a:lumMod val="75000"/>
                  <a:lumOff val="25000"/>
                </a:schemeClr>
              </a:solidFill>
            </a:endParaRPr>
          </a:p>
        </p:txBody>
      </p:sp>
    </p:spTree>
    <p:extLst>
      <p:ext uri="{BB962C8B-B14F-4D97-AF65-F5344CB8AC3E}">
        <p14:creationId xmlns:p14="http://schemas.microsoft.com/office/powerpoint/2010/main" val="3575160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229600" cy="5105400"/>
          </a:xfrm>
        </p:spPr>
        <p:txBody>
          <a:bodyPr>
            <a:normAutofit fontScale="77500" lnSpcReduction="20000"/>
          </a:bodyPr>
          <a:lstStyle/>
          <a:p>
            <a:pPr marL="292100" indent="-292100">
              <a:lnSpc>
                <a:spcPct val="90000"/>
              </a:lnSpc>
              <a:spcBef>
                <a:spcPts val="1000"/>
              </a:spcBef>
              <a:buClr>
                <a:srgbClr val="8DC3C9"/>
              </a:buClr>
              <a:buSzPct val="120000"/>
            </a:pPr>
            <a:r>
              <a:rPr lang="en-US" sz="3100" dirty="0">
                <a:solidFill>
                  <a:srgbClr val="006699"/>
                </a:solidFill>
              </a:rPr>
              <a:t>Phase </a:t>
            </a:r>
            <a:r>
              <a:rPr lang="en-US" sz="3100" dirty="0" smtClean="0">
                <a:solidFill>
                  <a:srgbClr val="006699"/>
                </a:solidFill>
              </a:rPr>
              <a:t>Three, Four, and Five</a:t>
            </a:r>
            <a:endParaRPr lang="en-US" sz="3100" dirty="0">
              <a:solidFill>
                <a:srgbClr val="006699"/>
              </a:solidFill>
            </a:endParaRPr>
          </a:p>
          <a:p>
            <a:pPr marL="292100" indent="-292100">
              <a:lnSpc>
                <a:spcPct val="90000"/>
              </a:lnSpc>
              <a:spcBef>
                <a:spcPts val="1000"/>
              </a:spcBef>
              <a:buClr>
                <a:srgbClr val="8DC3C9"/>
              </a:buClr>
              <a:buSzPct val="120000"/>
              <a:buFont typeface="Wingdings" pitchFamily="2" charset="2"/>
              <a:buChar char="§"/>
            </a:pPr>
            <a:r>
              <a:rPr lang="en-US" sz="3100" dirty="0">
                <a:solidFill>
                  <a:schemeClr val="tx1">
                    <a:lumMod val="75000"/>
                    <a:lumOff val="25000"/>
                  </a:schemeClr>
                </a:solidFill>
              </a:rPr>
              <a:t>Discover people you may know and connect with the ones you already know</a:t>
            </a:r>
          </a:p>
          <a:p>
            <a:pPr marL="749300" lvl="1" indent="-292100">
              <a:lnSpc>
                <a:spcPct val="90000"/>
              </a:lnSpc>
              <a:spcBef>
                <a:spcPts val="1000"/>
              </a:spcBef>
              <a:buClr>
                <a:srgbClr val="8DC3C9"/>
              </a:buClr>
              <a:buSzPct val="120000"/>
              <a:buFont typeface="Wingdings" pitchFamily="2" charset="2"/>
              <a:buChar char="§"/>
            </a:pPr>
            <a:r>
              <a:rPr lang="en-US" sz="3100" dirty="0">
                <a:solidFill>
                  <a:schemeClr val="tx1">
                    <a:lumMod val="75000"/>
                    <a:lumOff val="25000"/>
                  </a:schemeClr>
                </a:solidFill>
              </a:rPr>
              <a:t>The sidebar in LinkedIn will show you people you may know.</a:t>
            </a:r>
          </a:p>
          <a:p>
            <a:pPr marL="292100" indent="-292100">
              <a:lnSpc>
                <a:spcPct val="90000"/>
              </a:lnSpc>
              <a:spcBef>
                <a:spcPts val="1000"/>
              </a:spcBef>
              <a:buClr>
                <a:srgbClr val="8DC3C9"/>
              </a:buClr>
              <a:buSzPct val="120000"/>
              <a:buFont typeface="Wingdings" pitchFamily="2" charset="2"/>
              <a:buChar char="§"/>
            </a:pPr>
            <a:r>
              <a:rPr lang="en-US" sz="3100" dirty="0" smtClean="0">
                <a:solidFill>
                  <a:schemeClr val="tx1">
                    <a:lumMod val="75000"/>
                    <a:lumOff val="25000"/>
                  </a:schemeClr>
                </a:solidFill>
              </a:rPr>
              <a:t>Grow </a:t>
            </a:r>
            <a:r>
              <a:rPr lang="en-US" sz="3100" dirty="0">
                <a:solidFill>
                  <a:schemeClr val="tx1">
                    <a:lumMod val="75000"/>
                    <a:lumOff val="25000"/>
                  </a:schemeClr>
                </a:solidFill>
              </a:rPr>
              <a:t>your network passively </a:t>
            </a:r>
          </a:p>
          <a:p>
            <a:pPr marL="749300" lvl="1" indent="-292100">
              <a:lnSpc>
                <a:spcPct val="90000"/>
              </a:lnSpc>
              <a:spcBef>
                <a:spcPts val="1000"/>
              </a:spcBef>
              <a:buClr>
                <a:srgbClr val="8DC3C9"/>
              </a:buClr>
              <a:buSzPct val="120000"/>
              <a:buFont typeface="Wingdings" pitchFamily="2" charset="2"/>
              <a:buChar char="§"/>
            </a:pPr>
            <a:r>
              <a:rPr lang="en-US" sz="3100" dirty="0">
                <a:solidFill>
                  <a:schemeClr val="tx1">
                    <a:lumMod val="75000"/>
                    <a:lumOff val="25000"/>
                  </a:schemeClr>
                </a:solidFill>
              </a:rPr>
              <a:t>Add a link to your LinkedIn profile to your email signature </a:t>
            </a:r>
          </a:p>
          <a:p>
            <a:pPr marL="749300" lvl="1" indent="-292100">
              <a:lnSpc>
                <a:spcPct val="90000"/>
              </a:lnSpc>
              <a:spcBef>
                <a:spcPts val="1000"/>
              </a:spcBef>
              <a:buClr>
                <a:srgbClr val="8DC3C9"/>
              </a:buClr>
              <a:buSzPct val="120000"/>
              <a:buFont typeface="Wingdings" pitchFamily="2" charset="2"/>
              <a:buChar char="§"/>
            </a:pPr>
            <a:r>
              <a:rPr lang="en-US" sz="3100" dirty="0">
                <a:solidFill>
                  <a:schemeClr val="tx1">
                    <a:lumMod val="75000"/>
                    <a:lumOff val="25000"/>
                  </a:schemeClr>
                </a:solidFill>
              </a:rPr>
              <a:t>Mentioned your LinkedIn profile on your website or blog </a:t>
            </a:r>
            <a:endParaRPr lang="en-US" sz="3100" dirty="0" smtClean="0">
              <a:solidFill>
                <a:schemeClr val="tx1">
                  <a:lumMod val="75000"/>
                  <a:lumOff val="25000"/>
                </a:schemeClr>
              </a:solidFill>
            </a:endParaRPr>
          </a:p>
          <a:p>
            <a:pPr marL="292100" indent="-292100">
              <a:lnSpc>
                <a:spcPct val="90000"/>
              </a:lnSpc>
              <a:spcBef>
                <a:spcPts val="1000"/>
              </a:spcBef>
              <a:buClr>
                <a:srgbClr val="8DC3C9"/>
              </a:buClr>
              <a:buSzPct val="120000"/>
              <a:buFont typeface="Wingdings" pitchFamily="2" charset="2"/>
              <a:buChar char="§"/>
            </a:pPr>
            <a:r>
              <a:rPr lang="en-US" sz="3100" dirty="0">
                <a:solidFill>
                  <a:schemeClr val="tx1">
                    <a:lumMod val="75000"/>
                    <a:lumOff val="25000"/>
                  </a:schemeClr>
                </a:solidFill>
              </a:rPr>
              <a:t>Connect with people you don’t yet know</a:t>
            </a:r>
          </a:p>
          <a:p>
            <a:pPr marL="749300" lvl="1" indent="-292100">
              <a:lnSpc>
                <a:spcPct val="90000"/>
              </a:lnSpc>
              <a:spcBef>
                <a:spcPts val="1000"/>
              </a:spcBef>
              <a:buClr>
                <a:srgbClr val="8DC3C9"/>
              </a:buClr>
              <a:buSzPct val="120000"/>
              <a:buFont typeface="Wingdings" pitchFamily="2" charset="2"/>
              <a:buChar char="§"/>
            </a:pPr>
            <a:r>
              <a:rPr lang="en-US" sz="3100" dirty="0">
                <a:solidFill>
                  <a:schemeClr val="tx1">
                    <a:lumMod val="75000"/>
                    <a:lumOff val="25000"/>
                  </a:schemeClr>
                </a:solidFill>
              </a:rPr>
              <a:t>Find a way to relate to the person: </a:t>
            </a:r>
          </a:p>
          <a:p>
            <a:pPr marL="1206500" lvl="2" indent="-292100">
              <a:lnSpc>
                <a:spcPct val="90000"/>
              </a:lnSpc>
              <a:spcBef>
                <a:spcPts val="1000"/>
              </a:spcBef>
              <a:buClr>
                <a:srgbClr val="8DC3C9"/>
              </a:buClr>
              <a:buSzPct val="120000"/>
            </a:pPr>
            <a:r>
              <a:rPr lang="en-US" sz="3100" dirty="0">
                <a:solidFill>
                  <a:schemeClr val="tx1">
                    <a:lumMod val="75000"/>
                    <a:lumOff val="25000"/>
                  </a:schemeClr>
                </a:solidFill>
              </a:rPr>
              <a:t>Before sending out a blind connect request, see whom you might know in common. Ask that person if they don’t mind introducing you, or mention in your invite that you happen to know someone in common. </a:t>
            </a:r>
          </a:p>
          <a:p>
            <a:pPr marL="6350" indent="-292100">
              <a:lnSpc>
                <a:spcPct val="90000"/>
              </a:lnSpc>
              <a:spcBef>
                <a:spcPts val="1000"/>
              </a:spcBef>
              <a:buClr>
                <a:srgbClr val="8DC3C9"/>
              </a:buClr>
              <a:buSzPct val="120000"/>
              <a:buFont typeface="Wingdings" pitchFamily="2" charset="2"/>
              <a:buChar char="§"/>
            </a:pPr>
            <a:endParaRPr lang="en-US" sz="3400" dirty="0">
              <a:solidFill>
                <a:schemeClr val="tx1">
                  <a:lumMod val="75000"/>
                  <a:lumOff val="25000"/>
                </a:schemeClr>
              </a:solidFill>
            </a:endParaRPr>
          </a:p>
          <a:p>
            <a:pPr marL="6350" indent="-292100">
              <a:lnSpc>
                <a:spcPct val="90000"/>
              </a:lnSpc>
              <a:spcBef>
                <a:spcPts val="1000"/>
              </a:spcBef>
              <a:buClr>
                <a:srgbClr val="8DC3C9"/>
              </a:buClr>
              <a:buSzPct val="120000"/>
              <a:buFont typeface="Wingdings" pitchFamily="2" charset="2"/>
              <a:buChar char="§"/>
            </a:pPr>
            <a:endParaRPr lang="en-US" sz="3200" dirty="0">
              <a:solidFill>
                <a:schemeClr val="tx1">
                  <a:lumMod val="75000"/>
                  <a:lumOff val="25000"/>
                </a:schemeClr>
              </a:solidFill>
            </a:endParaRPr>
          </a:p>
          <a:p>
            <a:endParaRPr lang="en-US" dirty="0"/>
          </a:p>
        </p:txBody>
      </p:sp>
      <p:sp>
        <p:nvSpPr>
          <p:cNvPr id="5" name="Title 1"/>
          <p:cNvSpPr txBox="1">
            <a:spLocks/>
          </p:cNvSpPr>
          <p:nvPr/>
        </p:nvSpPr>
        <p:spPr>
          <a:xfrm>
            <a:off x="533400" y="76200"/>
            <a:ext cx="7543800" cy="9445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0" kern="1200">
                <a:solidFill>
                  <a:schemeClr val="bg1"/>
                </a:solidFill>
                <a:latin typeface="Impact" pitchFamily="34" charset="0"/>
                <a:ea typeface="+mj-ea"/>
                <a:cs typeface="+mj-cs"/>
              </a:defRPr>
            </a:lvl1pPr>
          </a:lstStyle>
          <a:p>
            <a:r>
              <a:rPr lang="en-US" dirty="0" smtClean="0">
                <a:effectLst>
                  <a:outerShdw blurRad="38100" dist="38100" dir="2700000" algn="tl">
                    <a:srgbClr val="000000">
                      <a:alpha val="43137"/>
                    </a:srgbClr>
                  </a:outerShdw>
                </a:effectLst>
              </a:rPr>
              <a:t>Five Phases of Network Growth</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3943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229600" cy="5105400"/>
          </a:xfrm>
        </p:spPr>
        <p:txBody>
          <a:bodyPr>
            <a:normAutofit/>
          </a:bodyPr>
          <a:lstStyle/>
          <a:p>
            <a:pPr marL="292100" indent="-292100">
              <a:lnSpc>
                <a:spcPct val="90000"/>
              </a:lnSpc>
              <a:spcBef>
                <a:spcPts val="1000"/>
              </a:spcBef>
              <a:buClr>
                <a:srgbClr val="8DC3C9"/>
              </a:buClr>
              <a:buSzPct val="120000"/>
            </a:pPr>
            <a:r>
              <a:rPr lang="en-US" sz="3100" dirty="0" smtClean="0">
                <a:solidFill>
                  <a:srgbClr val="006699"/>
                </a:solidFill>
              </a:rPr>
              <a:t>Search for Groups </a:t>
            </a:r>
            <a:endParaRPr lang="en-US" sz="3100" dirty="0">
              <a:solidFill>
                <a:srgbClr val="006699"/>
              </a:solidFill>
            </a:endParaRPr>
          </a:p>
          <a:p>
            <a:pPr marL="457200" lvl="1" indent="0">
              <a:lnSpc>
                <a:spcPct val="90000"/>
              </a:lnSpc>
              <a:spcBef>
                <a:spcPts val="1000"/>
              </a:spcBef>
              <a:buClr>
                <a:srgbClr val="8DC3C9"/>
              </a:buClr>
              <a:buSzPct val="120000"/>
              <a:buNone/>
            </a:pPr>
            <a:endParaRPr lang="en-US" sz="3100" dirty="0" smtClean="0">
              <a:solidFill>
                <a:schemeClr val="tx1">
                  <a:lumMod val="75000"/>
                  <a:lumOff val="25000"/>
                </a:schemeClr>
              </a:solidFill>
            </a:endParaRPr>
          </a:p>
          <a:p>
            <a:pPr marL="971550" lvl="1" indent="-514350">
              <a:lnSpc>
                <a:spcPct val="90000"/>
              </a:lnSpc>
              <a:spcBef>
                <a:spcPts val="1000"/>
              </a:spcBef>
              <a:buClr>
                <a:srgbClr val="8DC3C9"/>
              </a:buClr>
              <a:buSzPct val="120000"/>
              <a:buFont typeface="+mj-lt"/>
              <a:buAutoNum type="arabicPeriod"/>
            </a:pPr>
            <a:r>
              <a:rPr lang="en-US" sz="3100" dirty="0" smtClean="0">
                <a:solidFill>
                  <a:schemeClr val="tx1">
                    <a:lumMod val="75000"/>
                    <a:lumOff val="25000"/>
                  </a:schemeClr>
                </a:solidFill>
              </a:rPr>
              <a:t>Search Terms “Your City + Real Estate”</a:t>
            </a:r>
          </a:p>
          <a:p>
            <a:pPr marL="971550" lvl="1" indent="-514350">
              <a:lnSpc>
                <a:spcPct val="90000"/>
              </a:lnSpc>
              <a:spcBef>
                <a:spcPts val="1000"/>
              </a:spcBef>
              <a:buClr>
                <a:srgbClr val="8DC3C9"/>
              </a:buClr>
              <a:buSzPct val="120000"/>
              <a:buFont typeface="+mj-lt"/>
              <a:buAutoNum type="arabicPeriod"/>
            </a:pPr>
            <a:r>
              <a:rPr lang="en-US" sz="3100" dirty="0" smtClean="0">
                <a:solidFill>
                  <a:schemeClr val="tx1">
                    <a:lumMod val="75000"/>
                    <a:lumOff val="25000"/>
                  </a:schemeClr>
                </a:solidFill>
              </a:rPr>
              <a:t>Join Groups (limit of 50)</a:t>
            </a:r>
          </a:p>
          <a:p>
            <a:pPr marL="971550" lvl="1" indent="-514350">
              <a:lnSpc>
                <a:spcPct val="90000"/>
              </a:lnSpc>
              <a:spcBef>
                <a:spcPts val="1000"/>
              </a:spcBef>
              <a:buClr>
                <a:srgbClr val="8DC3C9"/>
              </a:buClr>
              <a:buSzPct val="120000"/>
              <a:buFont typeface="+mj-lt"/>
              <a:buAutoNum type="arabicPeriod"/>
            </a:pPr>
            <a:r>
              <a:rPr lang="en-US" sz="3100" dirty="0" smtClean="0">
                <a:solidFill>
                  <a:schemeClr val="tx1">
                    <a:lumMod val="75000"/>
                    <a:lumOff val="25000"/>
                  </a:schemeClr>
                </a:solidFill>
              </a:rPr>
              <a:t>Ask to Join Members Individually from those Groups</a:t>
            </a:r>
          </a:p>
          <a:p>
            <a:pPr marL="971550" lvl="1" indent="-514350">
              <a:lnSpc>
                <a:spcPct val="90000"/>
              </a:lnSpc>
              <a:spcBef>
                <a:spcPts val="1000"/>
              </a:spcBef>
              <a:buClr>
                <a:srgbClr val="8DC3C9"/>
              </a:buClr>
              <a:buSzPct val="120000"/>
              <a:buFont typeface="+mj-lt"/>
              <a:buAutoNum type="arabicPeriod"/>
            </a:pPr>
            <a:r>
              <a:rPr lang="en-US" sz="3100" dirty="0" smtClean="0">
                <a:solidFill>
                  <a:schemeClr val="tx1">
                    <a:lumMod val="75000"/>
                    <a:lumOff val="25000"/>
                  </a:schemeClr>
                </a:solidFill>
              </a:rPr>
              <a:t>Eventually Form Your Own Group</a:t>
            </a:r>
          </a:p>
          <a:p>
            <a:pPr marL="6350" indent="-292100">
              <a:lnSpc>
                <a:spcPct val="90000"/>
              </a:lnSpc>
              <a:spcBef>
                <a:spcPts val="1000"/>
              </a:spcBef>
              <a:buClr>
                <a:srgbClr val="8DC3C9"/>
              </a:buClr>
              <a:buSzPct val="120000"/>
              <a:buFont typeface="Wingdings" pitchFamily="2" charset="2"/>
              <a:buChar char="§"/>
            </a:pPr>
            <a:endParaRPr lang="en-US" sz="3400" dirty="0">
              <a:solidFill>
                <a:schemeClr val="tx1">
                  <a:lumMod val="75000"/>
                  <a:lumOff val="25000"/>
                </a:schemeClr>
              </a:solidFill>
            </a:endParaRPr>
          </a:p>
          <a:p>
            <a:pPr marL="6350" indent="-292100">
              <a:lnSpc>
                <a:spcPct val="90000"/>
              </a:lnSpc>
              <a:spcBef>
                <a:spcPts val="1000"/>
              </a:spcBef>
              <a:buClr>
                <a:srgbClr val="8DC3C9"/>
              </a:buClr>
              <a:buSzPct val="120000"/>
              <a:buFont typeface="Wingdings" pitchFamily="2" charset="2"/>
              <a:buChar char="§"/>
            </a:pPr>
            <a:endParaRPr lang="en-US" sz="3200" dirty="0">
              <a:solidFill>
                <a:schemeClr val="tx1">
                  <a:lumMod val="75000"/>
                  <a:lumOff val="25000"/>
                </a:schemeClr>
              </a:solidFill>
            </a:endParaRPr>
          </a:p>
          <a:p>
            <a:endParaRPr lang="en-US" dirty="0"/>
          </a:p>
        </p:txBody>
      </p:sp>
      <p:sp>
        <p:nvSpPr>
          <p:cNvPr id="5" name="Title 1"/>
          <p:cNvSpPr txBox="1">
            <a:spLocks/>
          </p:cNvSpPr>
          <p:nvPr/>
        </p:nvSpPr>
        <p:spPr>
          <a:xfrm>
            <a:off x="533400" y="76200"/>
            <a:ext cx="7543800" cy="9445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0" kern="1200">
                <a:solidFill>
                  <a:schemeClr val="bg1"/>
                </a:solidFill>
                <a:latin typeface="Impact" pitchFamily="34" charset="0"/>
                <a:ea typeface="+mj-ea"/>
                <a:cs typeface="+mj-cs"/>
              </a:defRPr>
            </a:lvl1pPr>
          </a:lstStyle>
          <a:p>
            <a:r>
              <a:rPr lang="en-US" dirty="0" smtClean="0">
                <a:effectLst>
                  <a:outerShdw blurRad="38100" dist="38100" dir="2700000" algn="tl">
                    <a:srgbClr val="000000">
                      <a:alpha val="43137"/>
                    </a:srgbClr>
                  </a:outerShdw>
                </a:effectLst>
              </a:rPr>
              <a:t>Join Groups in your Industry</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146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143000" y="1905000"/>
            <a:ext cx="6850000" cy="4014795"/>
          </a:xfrm>
          <a:prstGeom prst="rect">
            <a:avLst/>
          </a:prstGeom>
          <a:noFill/>
          <a:ln w="9525">
            <a:noFill/>
            <a:miter lim="800000"/>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000"/>
              </a:spcBef>
              <a:buClr>
                <a:srgbClr val="C00000"/>
              </a:buClr>
              <a:buSzPct val="120000"/>
            </a:pPr>
            <a:r>
              <a:rPr lang="en-US" sz="3200" b="1" dirty="0" smtClean="0">
                <a:solidFill>
                  <a:srgbClr val="C00000"/>
                </a:solidFill>
              </a:rPr>
              <a:t>Exercise</a:t>
            </a:r>
          </a:p>
          <a:p>
            <a:pPr>
              <a:lnSpc>
                <a:spcPct val="90000"/>
              </a:lnSpc>
              <a:spcBef>
                <a:spcPts val="1000"/>
              </a:spcBef>
              <a:buClr>
                <a:srgbClr val="C00000"/>
              </a:buClr>
              <a:buSzPct val="120000"/>
            </a:pPr>
            <a:endParaRPr lang="en-US" sz="900" b="1" dirty="0" smtClean="0">
              <a:solidFill>
                <a:srgbClr val="C00000"/>
              </a:solidFill>
            </a:endParaRPr>
          </a:p>
          <a:p>
            <a:pPr marL="342900" indent="-342900">
              <a:lnSpc>
                <a:spcPct val="90000"/>
              </a:lnSpc>
              <a:spcBef>
                <a:spcPts val="1000"/>
              </a:spcBef>
              <a:buClr>
                <a:srgbClr val="C00000"/>
              </a:buClr>
              <a:buSzPct val="120000"/>
              <a:buFont typeface="Arial" pitchFamily="34" charset="0"/>
              <a:buChar char="•"/>
            </a:pPr>
            <a:r>
              <a:rPr lang="en-US" sz="2400" dirty="0" smtClean="0">
                <a:solidFill>
                  <a:srgbClr val="C00000"/>
                </a:solidFill>
              </a:rPr>
              <a:t>Use some of these methods to find 5 people you would like to connect with.</a:t>
            </a:r>
          </a:p>
          <a:p>
            <a:pPr marL="342900" indent="-342900">
              <a:lnSpc>
                <a:spcPct val="90000"/>
              </a:lnSpc>
              <a:spcBef>
                <a:spcPts val="1000"/>
              </a:spcBef>
              <a:buClr>
                <a:srgbClr val="C00000"/>
              </a:buClr>
              <a:buSzPct val="120000"/>
              <a:buFont typeface="Arial" pitchFamily="34" charset="0"/>
              <a:buChar char="•"/>
            </a:pPr>
            <a:r>
              <a:rPr lang="en-US" sz="2400" dirty="0" smtClean="0">
                <a:solidFill>
                  <a:srgbClr val="C00000"/>
                </a:solidFill>
              </a:rPr>
              <a:t>Send them a connection request.</a:t>
            </a:r>
          </a:p>
        </p:txBody>
      </p:sp>
    </p:spTree>
    <p:extLst>
      <p:ext uri="{BB962C8B-B14F-4D97-AF65-F5344CB8AC3E}">
        <p14:creationId xmlns:p14="http://schemas.microsoft.com/office/powerpoint/2010/main" val="2290881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Recommendations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191000"/>
          </a:xfrm>
        </p:spPr>
        <p:txBody>
          <a:bodyPr/>
          <a:lstStyle/>
          <a:p>
            <a:pPr marL="292100" indent="-292100">
              <a:lnSpc>
                <a:spcPct val="90000"/>
              </a:lnSpc>
              <a:spcBef>
                <a:spcPts val="1000"/>
              </a:spcBef>
              <a:buClr>
                <a:srgbClr val="8DC3C9"/>
              </a:buClr>
              <a:buSzPct val="120000"/>
            </a:pPr>
            <a:r>
              <a:rPr lang="en-US" sz="3200" dirty="0" smtClean="0">
                <a:solidFill>
                  <a:srgbClr val="006699"/>
                </a:solidFill>
              </a:rPr>
              <a:t>Give and Ask </a:t>
            </a:r>
            <a:r>
              <a:rPr lang="en-US" sz="3200" dirty="0">
                <a:solidFill>
                  <a:srgbClr val="006699"/>
                </a:solidFill>
              </a:rPr>
              <a:t>for Recommendations</a:t>
            </a:r>
          </a:p>
          <a:p>
            <a:pPr marL="292100" indent="-292100">
              <a:lnSpc>
                <a:spcPct val="90000"/>
              </a:lnSpc>
              <a:spcBef>
                <a:spcPts val="1000"/>
              </a:spcBef>
              <a:buClr>
                <a:srgbClr val="8DC3C9"/>
              </a:buClr>
              <a:buSzPct val="120000"/>
              <a:buFont typeface="Wingdings" pitchFamily="2" charset="2"/>
              <a:buChar char="§"/>
            </a:pPr>
            <a:r>
              <a:rPr lang="en-US" sz="2400" b="0" dirty="0" smtClean="0">
                <a:solidFill>
                  <a:schemeClr val="tx1">
                    <a:lumMod val="75000"/>
                    <a:lumOff val="25000"/>
                  </a:schemeClr>
                </a:solidFill>
              </a:rPr>
              <a:t>Give a client, partner, or past business associate a good recommendation.</a:t>
            </a:r>
          </a:p>
          <a:p>
            <a:pPr marL="292100" indent="-292100">
              <a:lnSpc>
                <a:spcPct val="90000"/>
              </a:lnSpc>
              <a:spcBef>
                <a:spcPts val="1000"/>
              </a:spcBef>
              <a:buClr>
                <a:srgbClr val="8DC3C9"/>
              </a:buClr>
              <a:buSzPct val="120000"/>
              <a:buFont typeface="Wingdings" pitchFamily="2" charset="2"/>
              <a:buChar char="§"/>
            </a:pPr>
            <a:r>
              <a:rPr lang="en-US" sz="2400" b="0" dirty="0" smtClean="0">
                <a:solidFill>
                  <a:schemeClr val="tx1">
                    <a:lumMod val="75000"/>
                    <a:lumOff val="25000"/>
                  </a:schemeClr>
                </a:solidFill>
              </a:rPr>
              <a:t>Then in return </a:t>
            </a:r>
            <a:r>
              <a:rPr lang="en-US" sz="2400" b="0" dirty="0">
                <a:solidFill>
                  <a:schemeClr val="tx1">
                    <a:lumMod val="75000"/>
                    <a:lumOff val="25000"/>
                  </a:schemeClr>
                </a:solidFill>
              </a:rPr>
              <a:t>a</a:t>
            </a:r>
            <a:r>
              <a:rPr lang="en-US" sz="2400" b="0" dirty="0" smtClean="0">
                <a:solidFill>
                  <a:schemeClr val="tx1">
                    <a:lumMod val="75000"/>
                    <a:lumOff val="25000"/>
                  </a:schemeClr>
                </a:solidFill>
              </a:rPr>
              <a:t>sk that connection if </a:t>
            </a:r>
            <a:r>
              <a:rPr lang="en-US" sz="2400" b="0" dirty="0">
                <a:solidFill>
                  <a:schemeClr val="tx1">
                    <a:lumMod val="75000"/>
                    <a:lumOff val="25000"/>
                  </a:schemeClr>
                </a:solidFill>
              </a:rPr>
              <a:t>they </a:t>
            </a:r>
            <a:r>
              <a:rPr lang="en-US" sz="2400" b="0" dirty="0" smtClean="0">
                <a:solidFill>
                  <a:schemeClr val="tx1">
                    <a:lumMod val="75000"/>
                    <a:lumOff val="25000"/>
                  </a:schemeClr>
                </a:solidFill>
              </a:rPr>
              <a:t>could write </a:t>
            </a:r>
            <a:r>
              <a:rPr lang="en-US" sz="2400" b="0" dirty="0">
                <a:solidFill>
                  <a:schemeClr val="tx1">
                    <a:lumMod val="75000"/>
                    <a:lumOff val="25000"/>
                  </a:schemeClr>
                </a:solidFill>
              </a:rPr>
              <a:t>a recommendation for you on LinkedIn. </a:t>
            </a:r>
            <a:endParaRPr lang="en-US" sz="2400" b="0" dirty="0" smtClean="0">
              <a:solidFill>
                <a:schemeClr val="tx1">
                  <a:lumMod val="75000"/>
                  <a:lumOff val="25000"/>
                </a:schemeClr>
              </a:solidFill>
            </a:endParaRPr>
          </a:p>
          <a:p>
            <a:pPr marL="292100" indent="-292100">
              <a:lnSpc>
                <a:spcPct val="90000"/>
              </a:lnSpc>
              <a:spcBef>
                <a:spcPts val="1000"/>
              </a:spcBef>
              <a:buClr>
                <a:srgbClr val="8DC3C9"/>
              </a:buClr>
              <a:buSzPct val="120000"/>
              <a:buFont typeface="Wingdings" pitchFamily="2" charset="2"/>
              <a:buChar char="§"/>
            </a:pPr>
            <a:r>
              <a:rPr lang="en-US" sz="2400" b="0" dirty="0" smtClean="0">
                <a:solidFill>
                  <a:schemeClr val="tx1">
                    <a:lumMod val="75000"/>
                    <a:lumOff val="25000"/>
                  </a:schemeClr>
                </a:solidFill>
              </a:rPr>
              <a:t>This will quickly build up your recommendations.</a:t>
            </a:r>
            <a:endParaRPr lang="en-US" sz="2400" b="0" dirty="0">
              <a:solidFill>
                <a:schemeClr val="tx1">
                  <a:lumMod val="75000"/>
                  <a:lumOff val="25000"/>
                </a:schemeClr>
              </a:solidFill>
            </a:endParaRPr>
          </a:p>
          <a:p>
            <a:endParaRPr lang="en-US" dirty="0"/>
          </a:p>
        </p:txBody>
      </p:sp>
    </p:spTree>
    <p:extLst>
      <p:ext uri="{BB962C8B-B14F-4D97-AF65-F5344CB8AC3E}">
        <p14:creationId xmlns:p14="http://schemas.microsoft.com/office/powerpoint/2010/main" val="3653885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0"/>
          </p:nvPr>
        </p:nvSpPr>
        <p:spPr>
          <a:xfrm>
            <a:off x="457200" y="1447800"/>
            <a:ext cx="8229600" cy="3581400"/>
          </a:xfrm>
        </p:spPr>
        <p:txBody>
          <a:bodyPr/>
          <a:lstStyle/>
          <a:p>
            <a:pPr algn="l"/>
            <a:r>
              <a:rPr lang="en-US" dirty="0" smtClean="0"/>
              <a:t>Exercise:</a:t>
            </a:r>
          </a:p>
          <a:p>
            <a:pPr marL="457200" indent="-457200" algn="l">
              <a:buFont typeface="Wingdings" panose="05000000000000000000" pitchFamily="2" charset="2"/>
              <a:buChar char="§"/>
            </a:pPr>
            <a:r>
              <a:rPr lang="en-US" sz="2800" b="0" dirty="0" smtClean="0"/>
              <a:t>Write a recommendation for someone and then send that person a recommendation request.</a:t>
            </a:r>
            <a:endParaRPr lang="en-US" sz="2800" b="0" dirty="0"/>
          </a:p>
        </p:txBody>
      </p:sp>
    </p:spTree>
    <p:extLst>
      <p:ext uri="{BB962C8B-B14F-4D97-AF65-F5344CB8AC3E}">
        <p14:creationId xmlns:p14="http://schemas.microsoft.com/office/powerpoint/2010/main" val="3153476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Agenda</a:t>
            </a:r>
            <a:endParaRPr lang="en-US" dirty="0"/>
          </a:p>
        </p:txBody>
      </p:sp>
      <p:pic>
        <p:nvPicPr>
          <p:cNvPr id="1028" name="Picture 4" descr="http://upload.wikimedia.org/wikipedia/commons/3/32/Facebook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882" y="2209800"/>
            <a:ext cx="6786576" cy="2551754"/>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2" descr="data:image/jpeg;base64,/9j/4AAQSkZJRgABAQAAAQABAAD/2wCEAAkGBxQQEBQPERAQEhQQFxUUEBUVEBQVFRYVFRgWFhcXGBgYHCggGBolGxUUITEhJSkrLi4uFx8zODMsNygtLisBCgoKDg0OGxAQGiwkHiQvLCwsLCwsLCwsLCwsLCwsLSwsLCwsLS4sLCwsLCwsLCwsLCwsLCwsLCwsLCwsLCwsLP/AABEIAJEBXAMBEQACEQEDEQH/xAAcAAACAwEBAQEAAAAAAAAAAAAABwUGCAQCAwH/xABUEAABAwIABwoGDQkIAQUAAAABAAIDBBEFBgcSITFzEyVBUWFxcoGRsiIkobGzwRQjMjM0NVJUYoKSotEVF0JEg5PCw9IWQ1NVY2SU8NMIdKPh4v/EABoBAQACAwEAAAAAAAAAAAAAAAABBAMFBgL/xAA4EQEAAQIDBAcGBQMFAAAAAAAAAQIDBBEyBRIxcRMhMzRRgbEUQVJhkcEVIkKh0WLh8CMkQ3Lx/9oADAMBAAIRAxEAPwB4oBAIBAIBAIBAIBAIBAIBAIBAIBAIOHC+F4aRm6TyBg4OFzjxNaNJK81VxTGcs1nD3L1W7RGahYTyoOuRTU7QOB0pJv8AUaR3lVqxXww3VrYsf8lX0/mf4Q8uUWtdqdC3oxf1ErH7RWtRsjDR4/VxS461zv1p45mRjzNuvM3rnizRs7Cx+j95/lyvxmqzrq6jqkI8yjpK/FkjB4eP0R9HwfhmoOupqP30n4rzv1eMvcYezH6I+kPi7CEp1zTHnlefWo3p8XuLVuOFMfSHzNS863vP1imcp3afB5Mh4z2lQnKHm6JF0BdB+5yAzkAHnjPag9Cdw1Od9oqetG7Hg+ja2QapZRzSOHrTOfF5m3RP6Y+kPq3C041VNR++k/FTvVeMvM2LU/oj6Q+7MYqpuqrqB+1d+KnpK/GXicJYnjRH0dEeOFa3VVy9YY7vNK9dNc8WOcBhp40R+/8ALthygVzdcrHdKJv8Nl6jEXGKrZWGn3THmkaLKdUNPtsMEg+hnxu7SXDyL1GJq98MFzYtmY/JVMc8p/hdsXccKet8BjjHL/hv0E9E6ndWnkVm3epr6ve1GJ2fesdcxnHjH+dSwLKohAIBAIBAIBAIBAIBAIBAIBAIBAIBBHYwYYZR076iTSG6GtGtzjoa0f8AdAuV4rriiM5Z8NYqv3Iop/yCMwxhaWrlM0zs5x1D9Fo4GtHAFrqqpqnOXX2LNFmjcojq9XDdeWYXQF0BdAXQF0BdAXQF0BdAXQF0BdAXQF0BdAXQF0BdAXQF0H615BBBII0gg2II1EEaiiJ6+qTfye41msYYJj7fEL53+IzVndIaAeoq9Yu70ZTxcxtLBRZq36NM/tP+cFyVhq0QcaqEaDX0Qtr8ah/qQe4MZKORzY2VtI97yAxramJznE6gAHXJQSiAQRlXjDSQvMctZSxvbbOY+oja4XAIu0uuNBB60Hy/tXQ/5hRf8uH+pBMIBAIBAIBAIBAIBAIBApcrWFC+pZTA+DA0OcP9R9/M232iqWJqzqydHsezFNqbnvnq8o/uooVdt83rMPEewpkb0DMPEewpkb0DMPEewpkb0DMPEewpkb0DMPEewpkb0PJRIugLoC6AugLoP0NPEewpkjOAWkcB7EM4fl0SLoC6AugLoC6AugLoC6DuwHhI0tTFUNPvbgXcrTocOtpK9UVbtUSw4i1F23VRPv8AX3NCtcCARpB0hbNxUxkzBlJwN7DwnURAWbI7do+jLd3ezx1IlXqSpdDIyeP3cLmyM6TCHDyhBruiqWyxslYbtka17eZwBHnRD6koMl4x4S9l1k9VwTyPe3oXsz7oaiXfiDgj2XhKmhtdueJJOhH4Z8wHWg1MiAgEAgEAgEAgEAgEAgz/AI3Ve619TJxyuaOZngDyNWtuTnXMuxwdG5Yop+Xr1pDJt8ZRc0ncK92NcMG0+7VeXqdmaOIdgV9y2cjNHEOwIZyM0cQ7AhnIzRxDsCGcjNHEOwIZyz/jQfHqrbzd9y1tzVLscL2FHKPRGXXhnF0BdAXQF0D5xLA/J1LoHvLODkWxtaIchjZ/3FfOUflOA/Jsmge6i4PptXm/oln2XP8AuafP0klrqg6gXQF0BdAXQF0BdAXQF0BdA/8AE+qMtBTSE3JiYHHjc0ZpPaCtlbnOiHH4yiKL9cR4yXuXzA2dFBXNGmM7jKfov0s+9cfWXtXglrING5HcKeyMExNv4VMXQO5AyxZ9xzEQlMoOE/YuDKqYGztzLIz9OTwG+VwPUgy6Gok28gOCLy1FaR7hogjPK6z326ms7UJOlEBAIBAIBAIBAIBAIPMj80Fx1AEnqRMRnOTNL5S4lx0lxLjzk3K1btojLqSuKmF20dWype17msDgQy2d4TSNFyBwrJbqimrOVbGWqr1maKePUYH51qb5vV/Zj/rVnp6Wk/Cr/wAk3itjjFhB8jIopmGJrXHdA0AhxI0ZrjxL3RcivgrYjB3LERNfvWO6yKqp4wY/Q0VQ6mkhqHuaGklgZm+ELjW4HhWKq7TTOUrtjAXb1G/TlkjfzrU3zer+zH/WvPT0s34Vf+RaYYrBPUTTtBDZpHyNBtcB7i4A24dKqVTnVMugsUTRappnjERDjuvLKLoC6AugLoH3iWd7qXYs8y2FrRDkcb3ivnKOynne2TpxekavN/RLNsvvNPn6SSt1RdQLoC6AugLoC6AugLoC6AugdWSqfOwawf4ckrfvZ38SvWNDmNq05YiZ8Yj0TGN+CBW0M9MRpkYczke3wmH7QCzNcyu5hBIIsRoI4iNBCJNfIFhLNmqaQnRI1szBysOY/wAjo+xBK5fcJZtNT0gOmaR0jhxtiFtP1pGn6qBJINKZK8E+xcFQNIs6YGZ/HeU5zexuaOpELagh8NY0UlEbVNVFE46ml13248xt3W6kEPFlOwY429l25XRSgduags2DsIxVDBLBLHKw6nMeHDtCDqQeZHhoLibAAkniA1lBXv7d4N/zGk/fN/FBJYIw9TVmd7GqIZ9ztn7m8Ozc69r21XsexB21E7Y2Oke4NYwFz3E2AaBcknisggf7d4N/zGk/fN/FBJ4Iw1T1bXOpp4pww2cY3hwBIvY24bIP3DsuZSzv+RFI7sYSvNU5RLJZjeuUx84ZwbqWudnMv26AugYOR0+3VOzj7zlYw/GWm2xoo5z9jSurbQktlOO+UnRi7gVG/rdPszu8c5VW6xNg+0NJK8ZzIZXjVdkT3C/FcBTlM+54quUU9UzEc5h7dg6cC5p6gAaSTBIABymybs+COmt/FH1hy3UMjoiopXjOZDM9p1FsT3DtAspynweJuUROU1RHnD9koJmgudBO0DSS6GQADjJIsE3Z8ERdomcoqj6w57qGQ+cSzvdS7FnmV+3ohyON7xXzlH5TzvbJ04vSNXm/oln2Z3mnz9JJqmgfK4MjY97jqa1pcewKlEZ8HS1V00xnVOUJCpxdq42576SdrRrO5k257al6m3VHuYacXZqnKK4RQcvKw/boC6DqocHTT+8wyy8eYwkdo0KYpmeEMdy9Rb11RDsmxZrGDOdR1AA/0yfMvXR1eDFGMsTOUVwiXXBIIII0EEWIPKOBeFjMXRIugZ+S+tLaN7QdUzu5GVasT+Votp0Z3Yn5feTNVlpWasp2B/YmE52gWZMd2j0aLSaXffzkS+GTzCXsXClLKTZrpBE/oy+16eQFzT1IJfLNhLdsKOjB8GmYyIdIjdHd8D6qCqYAwaaqqgph/fSMYeiT4R6mhx6kGroow1oaBYNAAHEBoCILvKzjy6haKOmdaolbnPfwxRm4BH0zY24gL8SBESOLnFziXOcSXOJJJJ1kk6SeVEvNkEjgDDc9BMKimkzH6M4a2PA/Re39Iebgsg0tinjBHhGlZVR6M7wZGXuWSD3TT5Dygg8KId2FfeJdm/ulBkiMaBzBEnB/6ftdb+w/mogyccfi6r/9vN3HIMsAIk6sgHweq2rO4EQvmObrYOrD/t5vKxwXi5onks4OM8RR/wBo9WebrXusF0BdAwcjp9uqdnH3nKxh+MtRtjRRzn7GldWmhJbKcd8pOjF3Aqd7W6bZnd45yqt1hXzeySnxF+2d3Wq5Y0ud2t20coWrDDvFptlJ3HLLVwlQtdpTzj1Z2adC1zspOzJm7e2LpSd9yvWdEOX2l3iry9Hdjs7e6q2T1NzRLFgu8Uc4Ia6oOsPnEs73UuxZ5lft6Icnje8V85fuNuCXVtKaZrg3PfGS46bNa4OcbcJsNSXKd6nIwl+LN3fn3Z+jpwHgaGjjEUDA35TtGe88bjwlTTTFMZQ8X79d6rern+yQuvTCU2VPATYJWVUTQ1s5cJQNAEg05wH0hnX5W8qqX6Iic4dBsvEzXTNuqeuOHL+yi3WBtV6yfYnNqh7KqReEG0bP8QjWXfQB0W4dPXntWs+uWq2hjptf6dvj758P7mvEwMaGNaGtboa1oAAHIBqVtoJmZnOXq6IQeM+LMNcwh7Q2UD2uUAZwPEflN5CvFduKlrDYu5Ynq4e+CRwjRPp5XwSiz4yWu4uQjjBFiOdUZpynKXUW7lNymK6eEua6h7W/E2v3OB7eOQn7jB6lmtzlDXY2jerjl95PBXXNlTl5wTnQwVgGmJxiefovF23+s231kCZaSCCDYggg8RGkFEvvhGsfPNJPIbvme57zyuN9HJwdSC/ZD8FbrXPqSNFLH4PTlu0fdD+1A90Qy7jtXmpwjVTEk3le1vI2M7m0Dks0Il0YgYujCNc2ncSGNa6SW2vMaWi1xquXNCBwYbyY0ctO5kMQjkDTubhYHOGq9tYRDPz4y0lpFi0kEco0FEmvkDryJKqlPuXNZM0fSBzHHrG5/ZQNrCvvEuzf3SiGSoxoHMESb+QDXW/sP5qIMjHH4vq9hN3HIMtAIk6cgXweq2rO4EQu2PZ3sq9jJ5l4uaJWsF3ijnDPd1QdULoC6Bg5HT7dU7OPvOVjD8Zaja+ijnP2NK6stES2U075SdGLuBU72t0uzO7xzlVbrEvm7klPiL9s7utVuxpc9tXto5QteGD4tNspO45ZZ4KFrXTzhnZp0LXuxk68mZ3ti6UnfcrtnRDmNpd4q8vR3Y7He6q2T1NzRLFgu8Uc4Ie6ourPnEs73UuxZ5let6IcpjO8V85e8bMNGipH1LWB7m5oa0mwu5waCTxC91NdW7GbzhrPTXIozKiLH+vbKJTUB4BuYtyjbGR8kWbnDnvfnVbpqs28nZlmaco4+J0UdUJY2St9zI1r28zhf1q3E5ueqpmmZifcqmVVl8H53yJYz23b/EsV/Sv7LnK/l4xJPNBJsNZ0DnKpujzyaIwXSCCCOBugRMawfVAF+dbCIyjJx12ublc1z75zV/KDjK+hgbuObuszi1hIuGNAu51jrOoAcvIvFyvdhawOGi/XlPCFHxcx9q2VDBUTGeKRwbIHMjaWhxtnNLGjVe9jo0LDRenPrbLEbNt7kzR1TBxXVpoCqyv0YbUQTge/Mc1x5Yi23XaTyKrfjriW+2TcmbdVPhPr/wCKDdYG2TGBpLMPSPmavdPBVvxnU0Ur7lUHjvgv2Xg+ogAu50bizps8JvlAQZgGnTxol+2QP3IxgrcMGiUjwqp7pfqizGeRpP1kQvqDI8zruc46yST1m6JMjIQ3x6c/6HnkZ+CIPBBlHDTfGqjbTekciV1yHuthJw44JL9To0Qd+FfeJdm/ulBk2MaBzBEm7kB11v7D+aiDHxw+L6vYTdxyDLgCJOjIH8HqtqzuBELpj98WVexf5l4uaJWsF3ijnDPV1RdQLoC6BgZHj7dU7OPvOWexxlqdr6KOc/Y0rqy0ZLZTTvlJ0Yu4FUva3SbN7vHOVWusS8bmSU+Iv2zu61WrGlz+1O2jktWGD4tNspO45ZZ4KFrXTzhnhp0Kg7CTqyaHe2LpSd9yuWtEOa2j3iry9Hdjsd7qrZPU3NMsWD7xRzgiLqk6k+MSjvdS7FnmV23phy2M7xXzlHZTjvbJ04vSNUXtDNs3vEefoTF1TdGfOJrt7qTYRd0K7b0w5bGdvXzn1RuVD4sl6cPpGrze0M2zO8Ryn0koMGaZ4RxyxDte0KrHGHQXJ/JVyn0aKJV9yBYZY3e2Uo+jN541Xv8AGG72Rpr8vuXMrvBPMVXbiOLSjToC2DjC/wAsI9opzxSPHay/qCwX+ENtsmfz1cvuV11WbxJYMd4B6XqC9UsF3i0kr7lAgyxjJQex6yogGqKV7W9HOOb5CES4YIDI9sbfdSOaxvScQ0eUoNWYNo2wQxwMFmxMaxvM0AepEOlBkhw0nnKJMnIT8Nn2H8xqIO5BlTDY8aqNvN6RyJXLIkN83bCTvRog78K+8S7N/dKDJ7BoHMESbmQPXWfsP5qIMbHD4vq9hN3HIMvAIk58gvweq2rO4iFzx/8Aiur2L/MvFzRKzgu8Uc4Z3uqLqBdAXQMDI8fb6nZx95yz2OMtVtbRRzn7GldWWjJbKad8pOjF3Aql7U6PZvd45yq11iXjcyTHxJ+2d3Wq3Z0tBtTtvJasLnxebZSdxyyTwULWuOcM8NOhUHXydWTQ72xdKTvuVy1pc1tHvFXl6O7HY73VWyf5lNzTLHg+8Uc4Ii6pOoPfEo73UuxZ5ldt6YcvjO8V85R+U472ydOL0jVF7Qy7N7xHn6ExdU3Rnziad7qTYR90K7b0w5bGdvXzn1RuU872S9KH0rFF7QzbN7xHn6SUWCj4xBtofSNVSnjDoLvZ1cp9GiCVfci4MJ4HgqS0zwxyllw3OF7Xte3YOxRNMTxhlt37lvRVMOL+yND8zg+yvPR0eDL7biPjlN3XtVUDLCfF6fau7jlgv8IbXZOurl94K26rN4lMFDwD0vUF7pYLs9bSavOVCDNGPw30rNs71IlHYBHjdNt4fSNQaoRAQZKcNJ5yiTIyFfDZ9h/MaiDtQZWw2PGqjbzekciVxyJ/GbthJ3o0Qd2FPeJdm/ulBlFg0DmCJNzIJrrP2H81EGLjf8X1ewm7jkGYAEScuQb4PVbVncRC54+jeys2EnmXi5plZwfb0c4ZzuqTpxdAXQMDI8fb6nZx95yz2OMtVtXRRzn7GjdWGkJfKYd8pOjF3Aqt3U6LZ3YRzlVrrEvG5kmPiT9s7utVqzpaDafbeS1YXPi82yk7jlkngo2tcc4Z4adCoutk6smh3ti6UnfcrdrS5zaHeJ8vR247He6q2T/MpuaZY8H29HOCJuqbpz3xLO91LsWeZXLemHMYzt6+co/Kcd7ZOnF6Rqi7pZdnd4jz9CYuqjoj5xNO99LsY+6Fdt6Ycvi+3r5z6o3Kcd7JelD6Ri83tDNs7vEefpJRYKPjEG2i9I1VY4w393s6uU+jRBKvOSVPHbG92DnRNbA2Xdg8m8pZbMLRwNN/deRY6691cwuE6eJnPLLJWvzrS/MY/wDku/8AGvHTfJb/AAr+r9h+daX5jH/yXf8AjTpvkfhX9X7IPGvHF+EWRxup2xbk4vBEpfe7S21i0W1rxcr3oW8JhOgqmc884yVq6xLycwFHnRuP0j5mrJTHUq36sqmjlccyEGacfRvpV7Z3qRKPwCPG6fbw+kag1MiAgyY4aTzlEmRkL+Gz7D+NqIOtBljDY8aqNtN6RyJXHIoN83bCTvRog7MKe8S7N/dKDKjBoHMiTayDa6z9h/NRBiY3/F9XsJu45BmIBEnJkI+D1W1Z3EQu2Orb4NrB/t5/JG4rzXplnwvbUc49WbLqk6d+3QF0F/yPH2+p2cfecs1njLV7V0Uc5+xo3VhpSYymHfKToxdwKrd1Oh2d2Ec5Va6xrpt5Jz4k/bO7rVZs6Wi2n23ktWFz4vNspO45ZJ4KNvXHOGeWnQFSdZJ05NDvbF0pO+5WrWlzu0O3ny9Hbjqd7qrZP8ym5pljwnb0c4Iq6qOlPbEs73UuxZ5lbt6Yczi+3r5yjspx3tk6cXpGqLulm2d3iPP0kmrqq6A+MTjvfS7GPuhXKNMOZxfb185RuU072y9KH0jF5u6WbZ3eI8/SSiwUfGINtF32qtHGG9u9nVyn0aHJV1yhY5Yj7ZS9Gbzxqve4w3OytNfl9y+YLkDjIHboWFtZnKMzG/Nb/u//AIf/ANLP0Pzan8V/p/dAY4Yo/k+OOTd903V5ZbMzbWaXX1niXiu3urWFxnT1TGWWSr3WNcXfEPB+608juKUj7kZ9azW4zhrsbc3a45feT1VloggzXj6N86vbO9SCPwCPG6fbw+kag1IgEGWcM0u41M0RHvcsjeoOIHkQW7I3XthwlmPIAqInRtuf085j2jrDXDsQPKsqWwxvlkcGsjaXPJNgABcoMs1k26SPktbdHvf9pxd60DByHU16yeW2iOHN63vFvIwoHDhT3iXZv7pQZWYNA5kDXyEPGdWN4SITbkBkHrCC25S8YoqSilhcQ6WpY6OKMHwrOBaXniaLnTwnQgz5ZA48hPweq2rO4gYGH4c+kqGfLhlb2scFE8Hu3OVcT84ZdY64BVF1c8Xq6lAugv8AkfPt9Ts4+85ZbPGWr2pop5z9jRurDTExlMO+UnRi7gVa7qdBs/sI5yq11jXTbyTnxJ+1d3Wqxa0tFtLtvJa8KAmCUDSTHIBzlpWSeClb6q45s9U0bnlrGNc5z7BrWi5JPAAqbqqpiM5nge2KGC3UlHHBIQXtznPtqBcS63La9rq1RGUZOaxV2Lt2ao4PzHU73VWyf5kr0yYTt6OcETdVXSntiYd7qXYs8ytUaYc1i+3r5y4spETn4OlDGucQ6NxDQSbNe0k2HABpUXNLJgKoi/Gfz9CVBvq031Aabk6gFWdC0FgGlMNLBC7XHGxp5w0Aq3TGURDl71e/cqq8ZlA5UZLYOePlSRD74PqXm7pWdndvHKfQn4Jcx7X/ACHNd9kg+pVob6qM4mPFotkgcA4anAEcx0q65Mv8r1G50cFQASI3OY8/Jz80gnku23WFhvRwltdl1xFVVHj1/Qu8EU7pqiKJgJc+RgAHFnC55gLnqWGIzltbtUU0VTPhLQ11ccqXmWGUbnTM4S+R3U1rR/EFhvcIbXZcfmqn5QWV1gbg3ckVCX0Mjra53+RkQ9SsWo/K0u0a/wDViPl/JpLM1gQZtx8G+dXtnepBH4CHjdPt4fSNQaiQCBI5X8XHQ1RrWNvFUWzyP0ZBoN+Q2HWgXw0aRoI0gjWEEhXYdqZ2CKaqnkYLeC6VxGjVcX09aCOAQPvJVi66ioy+QWlqSHuHC1oFmN85+sguNRHnscz5TS3tFkGVHRlpLSLFugjiI0FB04OwhLTv3SCV8T7WzmOLTY8B4xoCDppaGeudLKS+QxsdJNI9xdYMaXaSeHRoCCMsgcWQr4PVbVncQMyRmc0tOpwIPXoQZRkjLHFh1sJaedpsfMqOTq4q3oz8Xm6JF0F/yPn26p2cfecs1njLV7U0085+xo3WdpyYymHfKToRdwKtc1N/s/sI5yq11jXTSyQ1INPPHfSyQOtyPaAPKxysWuDS7Tp/PTPyX66ytaj4MG01OXzshgiNi6SQMa3RrJLuALzERDLVduVxFMzMvWBsKsq4t3iuWFzmtJFrhri29uI20KYnPg83Lc253auLix0O91VsnrzXpllwnb0c4Iq6qukPbEw730uxZ5lao0w5vFdtXzlI19eyBm6SuDWlzWZx1AvOaL8QuRpXrPJhppmqcofBmBaYSbuKaASXuHiNudfjvbXyqN2M88nub9yad3enLwzSF16YlAyuV4EMNPfwpHmQjiawEX7X+Q8Sw3Z6smy2ZRnXNXhHqV11gbo4MnGMLaimbTOd7dTNDSDrdGNDHDj0AA8o5QrNurOGgx1ibdyao4StsrA9pa5oc12ggi4I5QV7U4mYnOHHQ4Hp4HF0NPDG46CWRgG3OFEUxHB7rvXK4yqqmXc54AJJAA0kk6AFLGSOPWHhW1Rcw3iiG5xH5Wm7n8xOrkAVe5VnLoMFZm1b6+M9avXWNcP3I/T5mCoyf7x8r/vlo8jQrVqPytBj6s78+XouqyKQQLHGDJe6qqpqkVAaJnl9s3VfgQc+D8kz4po5fZLTub2Ptm68xwdbyIGsgEHPX0TJ43RSsD2PFiCLoFhhvJJdxdSy5oP6Dhe3INIt2lBEMyTVRNjJGBx2v5LoLlipk1hpHCaY7tI3S248EHjA/wC86C+IBAscccmJnndUUr2s3Q5z2EaM46yNIsgisF5I5S8eyJmtbwho0nrv6kDGjxYiiopaOBojEsb2F1tN3NIuePWgX35nn/OW/ZQXTEHFQ4MjlYZBJurw7QLWsLILUgzPjzSbhhKqjtYbq5w5pLSDvKpXGVUujwte9Zpn5enUgrryzi6CcxUxmdg98j2wtl3VrWkF5ZbNJN9AN9a90VbqtisP00RGeWSyfnUl+ZR/8h39C99Kpfhs/EqOMWGDW1Dql0YjLg0ZocXAZotrICx1TnObYYe10VG5mjbryzJTF3D0tDNu0VnXGbIxxOa9uu2jURwHg08a9U1bssGIsRepyleTlUjzb+w5s/i3Vmbfpa7fVWXpYa38Orz4wqGMuN1RXeA8iOK9xEwmx6bv0/IORY6q5lew+DotdfGUhi9j6+ip20zaZkgYXHOMxaTnEu1Bp41NNzKMmLEYLpbk15vthfKLJUwSU5pY2CZpYXCZxIvw2zBdTNzOMnm1gNyuKs+Cl3WJsl1wRlGkpoI6cUsbxC0MDjM4E20XtmaFli5lGTW3cBv1zVvcXPjHj2+tp3UzqZkYeWkuEpcfBcHai0cSiqvOMnvD4LorkV5vGLePk9G0RPaKiJuhrXPLXsHE19jcchHWEpuTHEv4Gmud6nqlYanKozN9rpJC76cjGtHW25PYvfSwq07Orz65hQMLYTkqpnTzOznu4hZrQNTWjgAWGqc5zbWzaptU7tLjuoZH1pql8T2yRvcx7DdrmmxB/Dk1FTE5PNdFNcbtXBecGZUJWANqKdsttb435juthBBPWFli74tZc2b1/klITZVIreBSTE8AdJG0dov5lPSwxRs6575hVMY8dKitaYzmwxHXGwnwuR7jpcOSwC8VXJldsYKi3Oc9cq5dY10FyJacxMotwwfSxHQWwx53SLQ53lJVumMoiHM369+5VV85TK9MQQCAQCAQCAQCAQCAQCAQCAQCAQJTLhgYsqY61o8CZojkPE9l7drSB1LBdp68232dd/LNueZZ3WJshdAXQF0BdAXQF0BdAXQF0BdAXQF0BdAXQF0BdAXQF0BdAXQF0BdBL4p4IdW1kNOBcOcDIeJjdLj2aOteqac5YcRd6O3NX05tPtbYWGoaArTnH6gEAgEAgEAgEAgEAgEAgEAgEAgEEZjFgaOtp300ouHjQeJw1EcqiYzjJ7ormiqKqeMM44z4uzYPmMUrTm3sx9tDuLmNuBVqqZpb6xiKb0Zxx98Ia68s4ugLoC6AugLoC6AugLoC6AugLoC6AugLoC6AugLoC6AugLoPtSUz5niONhe92oAeU8Q5VMRm81VxTGdU5QfuTPE0YPiMsljPKPCNvct4Gj/v4CxRTuw0eKxE3qvlHBd17VQgEAgEAgEAgEAgEAgEAgEAgEAgEAg4cLYJiqmGOZgcCLaQPXrRNNU0znBb4YyPRuJdBI5n0b3HY78Vjm1C7RtC5GrKVfnyQ1Q9zI087B/C8+ZeeinxZ42jHvp/dHTZMK5uprHfvB/Co6KWSNoW/fEuKXECub/dNPM+3eAUdHU9RjrPz+jkfidWj9WPVJF/Uo3KvB79ss/F+0/w+TsVqwfqr+1h8zk3KvBPtdn4ng4tVfzWXsH4puVeCfarPxQ/Di7V/NZfsj8U3J8D2mz8UPP5Aqvms32U3ZT7Ta+KB+QKr5rN9hN2T2i18UD8gVXzWb7CbsntFr4oH5Aqvms32E3ZPaLXxQPyBVfNZvsJuye0Wvih+jF6q+azfZ/+03J8Ee02vih6GLdX81l7B+KblXge1Wfih6GLFYf1WTtb+KblXgj2qz8T6txRrT+rO/eRDzuTcq8Ee2Wfi9f4dEWItc7+4A55Gnu3U9HU8zjrMe/9nbDk1rnfoMHW8/wqejl4naFr5pCnyS1bvdPY3mYT3i1T0U+LxO0afdTKXwfkccSN2mdbhAzW+bOU9FDFVtGr9NMGHi3ifTUI9qjGdou467jh06T1lZIpiOClcu13JzqlYVLGEAgEAgEAgEAgEAgEAgEAgEAgEAgEAgEAgEAgEHzmQcMqDmeg+LkHlB+IBAIBB6ag+rUHRGg7IUHSgEAgEAgEAg//2Q=="/>
          <p:cNvSpPr>
            <a:spLocks noChangeAspect="1" noChangeArrowheads="1"/>
          </p:cNvSpPr>
          <p:nvPr/>
        </p:nvSpPr>
        <p:spPr bwMode="auto">
          <a:xfrm>
            <a:off x="155574" y="-144463"/>
            <a:ext cx="7083425" cy="70834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8341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343" y="1828800"/>
            <a:ext cx="6916057" cy="3611563"/>
          </a:xfrm>
        </p:spPr>
        <p:txBody>
          <a:bodyPr/>
          <a:lstStyle/>
          <a:p>
            <a:r>
              <a:rPr lang="en-US" b="0" dirty="0"/>
              <a:t>Keep it interesting! People are on Facebook to connect and have fun. A dull page gives them no reason to come back. This is </a:t>
            </a:r>
            <a:r>
              <a:rPr lang="en-US" b="0" u="sng" dirty="0"/>
              <a:t>not</a:t>
            </a:r>
            <a:r>
              <a:rPr lang="en-US" b="0" dirty="0"/>
              <a:t> traditional advertising.</a:t>
            </a:r>
          </a:p>
          <a:p>
            <a:endParaRPr lang="en-US" dirty="0"/>
          </a:p>
        </p:txBody>
      </p:sp>
      <p:sp>
        <p:nvSpPr>
          <p:cNvPr id="5" name="Title 1"/>
          <p:cNvSpPr>
            <a:spLocks noGrp="1"/>
          </p:cNvSpPr>
          <p:nvPr/>
        </p:nvSpPr>
        <p:spPr>
          <a:xfrm>
            <a:off x="457200" y="152400"/>
            <a:ext cx="7543800" cy="9445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0" kern="1200">
                <a:solidFill>
                  <a:schemeClr val="bg1"/>
                </a:solidFill>
                <a:latin typeface="Impact" pitchFamily="34" charset="0"/>
                <a:ea typeface="+mj-ea"/>
                <a:cs typeface="+mj-cs"/>
              </a:defRPr>
            </a:lvl1pPr>
          </a:lstStyle>
          <a:p>
            <a:r>
              <a:rPr lang="en-US" dirty="0" smtClean="0">
                <a:effectLst>
                  <a:outerShdw blurRad="38100" dist="38100" dir="2700000" algn="tl">
                    <a:srgbClr val="000000">
                      <a:alpha val="43137"/>
                    </a:srgbClr>
                  </a:outerShdw>
                </a:effectLst>
              </a:rPr>
              <a:t>#1 Rule on Facebook</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1878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custDataLst>
              <p:tags r:id="rId1"/>
            </p:custDataLst>
          </p:nvPr>
        </p:nvSpPr>
        <p:spPr>
          <a:xfrm>
            <a:off x="1371600" y="1219200"/>
            <a:ext cx="7010400" cy="3733800"/>
          </a:xfrm>
          <a:custGeom>
            <a:avLst/>
            <a:gdLst>
              <a:gd name="connsiteX0" fmla="*/ 0 w 4954772"/>
              <a:gd name="connsiteY0" fmla="*/ 159488 h 3147237"/>
              <a:gd name="connsiteX1" fmla="*/ 0 w 4954772"/>
              <a:gd name="connsiteY1" fmla="*/ 159488 h 3147237"/>
              <a:gd name="connsiteX2" fmla="*/ 0 w 4954772"/>
              <a:gd name="connsiteY2" fmla="*/ 287079 h 3147237"/>
              <a:gd name="connsiteX3" fmla="*/ 31898 w 4954772"/>
              <a:gd name="connsiteY3" fmla="*/ 2860158 h 3147237"/>
              <a:gd name="connsiteX4" fmla="*/ 148856 w 4954772"/>
              <a:gd name="connsiteY4" fmla="*/ 2881423 h 3147237"/>
              <a:gd name="connsiteX5" fmla="*/ 4954772 w 4954772"/>
              <a:gd name="connsiteY5" fmla="*/ 3147237 h 3147237"/>
              <a:gd name="connsiteX6" fmla="*/ 4869712 w 4954772"/>
              <a:gd name="connsiteY6" fmla="*/ 0 h 3147237"/>
              <a:gd name="connsiteX7" fmla="*/ 0 w 4954772"/>
              <a:gd name="connsiteY7" fmla="*/ 159488 h 3147237"/>
              <a:gd name="connsiteX0" fmla="*/ 0 w 6879266"/>
              <a:gd name="connsiteY0" fmla="*/ 170121 h 3157870"/>
              <a:gd name="connsiteX1" fmla="*/ 0 w 6879266"/>
              <a:gd name="connsiteY1" fmla="*/ 170121 h 3157870"/>
              <a:gd name="connsiteX2" fmla="*/ 0 w 6879266"/>
              <a:gd name="connsiteY2" fmla="*/ 297712 h 3157870"/>
              <a:gd name="connsiteX3" fmla="*/ 31898 w 6879266"/>
              <a:gd name="connsiteY3" fmla="*/ 2870791 h 3157870"/>
              <a:gd name="connsiteX4" fmla="*/ 148856 w 6879266"/>
              <a:gd name="connsiteY4" fmla="*/ 2892056 h 3157870"/>
              <a:gd name="connsiteX5" fmla="*/ 4954772 w 6879266"/>
              <a:gd name="connsiteY5" fmla="*/ 3157870 h 3157870"/>
              <a:gd name="connsiteX6" fmla="*/ 6879266 w 6879266"/>
              <a:gd name="connsiteY6" fmla="*/ 0 h 3157870"/>
              <a:gd name="connsiteX7" fmla="*/ 0 w 6879266"/>
              <a:gd name="connsiteY7" fmla="*/ 170121 h 3157870"/>
              <a:gd name="connsiteX0" fmla="*/ 0 w 6879266"/>
              <a:gd name="connsiteY0" fmla="*/ 170121 h 3604437"/>
              <a:gd name="connsiteX1" fmla="*/ 0 w 6879266"/>
              <a:gd name="connsiteY1" fmla="*/ 170121 h 3604437"/>
              <a:gd name="connsiteX2" fmla="*/ 0 w 6879266"/>
              <a:gd name="connsiteY2" fmla="*/ 297712 h 3604437"/>
              <a:gd name="connsiteX3" fmla="*/ 31898 w 6879266"/>
              <a:gd name="connsiteY3" fmla="*/ 2870791 h 3604437"/>
              <a:gd name="connsiteX4" fmla="*/ 148856 w 6879266"/>
              <a:gd name="connsiteY4" fmla="*/ 2892056 h 3604437"/>
              <a:gd name="connsiteX5" fmla="*/ 5443870 w 6879266"/>
              <a:gd name="connsiteY5" fmla="*/ 3604437 h 3604437"/>
              <a:gd name="connsiteX6" fmla="*/ 6879266 w 6879266"/>
              <a:gd name="connsiteY6" fmla="*/ 0 h 3604437"/>
              <a:gd name="connsiteX7" fmla="*/ 0 w 6879266"/>
              <a:gd name="connsiteY7" fmla="*/ 170121 h 3604437"/>
              <a:gd name="connsiteX0" fmla="*/ 0 w 6879266"/>
              <a:gd name="connsiteY0" fmla="*/ 170121 h 3604437"/>
              <a:gd name="connsiteX1" fmla="*/ 0 w 6879266"/>
              <a:gd name="connsiteY1" fmla="*/ 170121 h 3604437"/>
              <a:gd name="connsiteX2" fmla="*/ 31898 w 6879266"/>
              <a:gd name="connsiteY2" fmla="*/ 2870791 h 3604437"/>
              <a:gd name="connsiteX3" fmla="*/ 148856 w 6879266"/>
              <a:gd name="connsiteY3" fmla="*/ 2892056 h 3604437"/>
              <a:gd name="connsiteX4" fmla="*/ 5443870 w 6879266"/>
              <a:gd name="connsiteY4" fmla="*/ 3604437 h 3604437"/>
              <a:gd name="connsiteX5" fmla="*/ 6879266 w 6879266"/>
              <a:gd name="connsiteY5" fmla="*/ 0 h 3604437"/>
              <a:gd name="connsiteX6" fmla="*/ 0 w 6879266"/>
              <a:gd name="connsiteY6" fmla="*/ 170121 h 3604437"/>
              <a:gd name="connsiteX0" fmla="*/ 0 w 6879266"/>
              <a:gd name="connsiteY0" fmla="*/ 170121 h 3604437"/>
              <a:gd name="connsiteX1" fmla="*/ 0 w 6879266"/>
              <a:gd name="connsiteY1" fmla="*/ 170121 h 3604437"/>
              <a:gd name="connsiteX2" fmla="*/ 31898 w 6879266"/>
              <a:gd name="connsiteY2" fmla="*/ 2870791 h 3604437"/>
              <a:gd name="connsiteX3" fmla="*/ 5443870 w 6879266"/>
              <a:gd name="connsiteY3" fmla="*/ 3604437 h 3604437"/>
              <a:gd name="connsiteX4" fmla="*/ 6879266 w 6879266"/>
              <a:gd name="connsiteY4" fmla="*/ 0 h 3604437"/>
              <a:gd name="connsiteX5" fmla="*/ 0 w 6879266"/>
              <a:gd name="connsiteY5" fmla="*/ 170121 h 3604437"/>
              <a:gd name="connsiteX0" fmla="*/ 0 w 6517759"/>
              <a:gd name="connsiteY0" fmla="*/ 53163 h 3487479"/>
              <a:gd name="connsiteX1" fmla="*/ 0 w 6517759"/>
              <a:gd name="connsiteY1" fmla="*/ 53163 h 3487479"/>
              <a:gd name="connsiteX2" fmla="*/ 31898 w 6517759"/>
              <a:gd name="connsiteY2" fmla="*/ 2753833 h 3487479"/>
              <a:gd name="connsiteX3" fmla="*/ 5443870 w 6517759"/>
              <a:gd name="connsiteY3" fmla="*/ 3487479 h 3487479"/>
              <a:gd name="connsiteX4" fmla="*/ 6517759 w 6517759"/>
              <a:gd name="connsiteY4" fmla="*/ 0 h 3487479"/>
              <a:gd name="connsiteX5" fmla="*/ 0 w 6517759"/>
              <a:gd name="connsiteY5" fmla="*/ 53163 h 3487479"/>
              <a:gd name="connsiteX0" fmla="*/ 0 w 6517759"/>
              <a:gd name="connsiteY0" fmla="*/ 170121 h 3487479"/>
              <a:gd name="connsiteX1" fmla="*/ 0 w 6517759"/>
              <a:gd name="connsiteY1" fmla="*/ 53163 h 3487479"/>
              <a:gd name="connsiteX2" fmla="*/ 31898 w 6517759"/>
              <a:gd name="connsiteY2" fmla="*/ 2753833 h 3487479"/>
              <a:gd name="connsiteX3" fmla="*/ 5443870 w 6517759"/>
              <a:gd name="connsiteY3" fmla="*/ 3487479 h 3487479"/>
              <a:gd name="connsiteX4" fmla="*/ 6517759 w 6517759"/>
              <a:gd name="connsiteY4" fmla="*/ 0 h 3487479"/>
              <a:gd name="connsiteX5" fmla="*/ 0 w 6517759"/>
              <a:gd name="connsiteY5" fmla="*/ 170121 h 3487479"/>
              <a:gd name="connsiteX0" fmla="*/ 659218 w 6517759"/>
              <a:gd name="connsiteY0" fmla="*/ 148856 h 3487479"/>
              <a:gd name="connsiteX1" fmla="*/ 0 w 6517759"/>
              <a:gd name="connsiteY1" fmla="*/ 53163 h 3487479"/>
              <a:gd name="connsiteX2" fmla="*/ 31898 w 6517759"/>
              <a:gd name="connsiteY2" fmla="*/ 2753833 h 3487479"/>
              <a:gd name="connsiteX3" fmla="*/ 5443870 w 6517759"/>
              <a:gd name="connsiteY3" fmla="*/ 3487479 h 3487479"/>
              <a:gd name="connsiteX4" fmla="*/ 6517759 w 6517759"/>
              <a:gd name="connsiteY4" fmla="*/ 0 h 3487479"/>
              <a:gd name="connsiteX5" fmla="*/ 659218 w 6517759"/>
              <a:gd name="connsiteY5" fmla="*/ 148856 h 3487479"/>
              <a:gd name="connsiteX0" fmla="*/ 6517759 w 6517759"/>
              <a:gd name="connsiteY0" fmla="*/ 0 h 3487479"/>
              <a:gd name="connsiteX1" fmla="*/ 0 w 6517759"/>
              <a:gd name="connsiteY1" fmla="*/ 53163 h 3487479"/>
              <a:gd name="connsiteX2" fmla="*/ 31898 w 6517759"/>
              <a:gd name="connsiteY2" fmla="*/ 2753833 h 3487479"/>
              <a:gd name="connsiteX3" fmla="*/ 5443870 w 6517759"/>
              <a:gd name="connsiteY3" fmla="*/ 3487479 h 3487479"/>
              <a:gd name="connsiteX4" fmla="*/ 6517759 w 6517759"/>
              <a:gd name="connsiteY4" fmla="*/ 0 h 3487479"/>
              <a:gd name="connsiteX0" fmla="*/ 6517759 w 6517759"/>
              <a:gd name="connsiteY0" fmla="*/ 0 h 3487479"/>
              <a:gd name="connsiteX1" fmla="*/ 0 w 6517759"/>
              <a:gd name="connsiteY1" fmla="*/ 170121 h 3487479"/>
              <a:gd name="connsiteX2" fmla="*/ 31898 w 6517759"/>
              <a:gd name="connsiteY2" fmla="*/ 2753833 h 3487479"/>
              <a:gd name="connsiteX3" fmla="*/ 5443870 w 6517759"/>
              <a:gd name="connsiteY3" fmla="*/ 3487479 h 3487479"/>
              <a:gd name="connsiteX4" fmla="*/ 6517759 w 6517759"/>
              <a:gd name="connsiteY4" fmla="*/ 0 h 3487479"/>
              <a:gd name="connsiteX0" fmla="*/ 6517759 w 6517759"/>
              <a:gd name="connsiteY0" fmla="*/ 0 h 3487479"/>
              <a:gd name="connsiteX1" fmla="*/ 0 w 6517759"/>
              <a:gd name="connsiteY1" fmla="*/ 170121 h 3487479"/>
              <a:gd name="connsiteX2" fmla="*/ 350875 w 6517759"/>
              <a:gd name="connsiteY2" fmla="*/ 3072810 h 3487479"/>
              <a:gd name="connsiteX3" fmla="*/ 5443870 w 6517759"/>
              <a:gd name="connsiteY3" fmla="*/ 3487479 h 3487479"/>
              <a:gd name="connsiteX4" fmla="*/ 6517759 w 6517759"/>
              <a:gd name="connsiteY4" fmla="*/ 0 h 3487479"/>
              <a:gd name="connsiteX0" fmla="*/ 6517759 w 6517759"/>
              <a:gd name="connsiteY0" fmla="*/ 0 h 3317358"/>
              <a:gd name="connsiteX1" fmla="*/ 0 w 6517759"/>
              <a:gd name="connsiteY1" fmla="*/ 170121 h 3317358"/>
              <a:gd name="connsiteX2" fmla="*/ 350875 w 6517759"/>
              <a:gd name="connsiteY2" fmla="*/ 3072810 h 3317358"/>
              <a:gd name="connsiteX3" fmla="*/ 6241312 w 6517759"/>
              <a:gd name="connsiteY3" fmla="*/ 3317358 h 3317358"/>
              <a:gd name="connsiteX4" fmla="*/ 6517759 w 6517759"/>
              <a:gd name="connsiteY4" fmla="*/ 0 h 3317358"/>
              <a:gd name="connsiteX0" fmla="*/ 6517759 w 6517759"/>
              <a:gd name="connsiteY0" fmla="*/ 0 h 3211033"/>
              <a:gd name="connsiteX1" fmla="*/ 0 w 6517759"/>
              <a:gd name="connsiteY1" fmla="*/ 170121 h 3211033"/>
              <a:gd name="connsiteX2" fmla="*/ 350875 w 6517759"/>
              <a:gd name="connsiteY2" fmla="*/ 3072810 h 3211033"/>
              <a:gd name="connsiteX3" fmla="*/ 6358270 w 6517759"/>
              <a:gd name="connsiteY3" fmla="*/ 3211033 h 3211033"/>
              <a:gd name="connsiteX4" fmla="*/ 6517759 w 6517759"/>
              <a:gd name="connsiteY4" fmla="*/ 0 h 3211033"/>
              <a:gd name="connsiteX0" fmla="*/ 6517759 w 6517759"/>
              <a:gd name="connsiteY0" fmla="*/ 0 h 3211033"/>
              <a:gd name="connsiteX1" fmla="*/ 0 w 6517759"/>
              <a:gd name="connsiteY1" fmla="*/ 170121 h 3211033"/>
              <a:gd name="connsiteX2" fmla="*/ 361508 w 6517759"/>
              <a:gd name="connsiteY2" fmla="*/ 2870792 h 3211033"/>
              <a:gd name="connsiteX3" fmla="*/ 6358270 w 6517759"/>
              <a:gd name="connsiteY3" fmla="*/ 3211033 h 3211033"/>
              <a:gd name="connsiteX4" fmla="*/ 6517759 w 6517759"/>
              <a:gd name="connsiteY4" fmla="*/ 0 h 3211033"/>
              <a:gd name="connsiteX0" fmla="*/ 6581554 w 6581554"/>
              <a:gd name="connsiteY0" fmla="*/ 0 h 3211033"/>
              <a:gd name="connsiteX1" fmla="*/ 0 w 6581554"/>
              <a:gd name="connsiteY1" fmla="*/ 340242 h 3211033"/>
              <a:gd name="connsiteX2" fmla="*/ 425303 w 6581554"/>
              <a:gd name="connsiteY2" fmla="*/ 2870792 h 3211033"/>
              <a:gd name="connsiteX3" fmla="*/ 6422065 w 6581554"/>
              <a:gd name="connsiteY3" fmla="*/ 3211033 h 3211033"/>
              <a:gd name="connsiteX4" fmla="*/ 6581554 w 6581554"/>
              <a:gd name="connsiteY4" fmla="*/ 0 h 3211033"/>
              <a:gd name="connsiteX0" fmla="*/ 6719778 w 6719778"/>
              <a:gd name="connsiteY0" fmla="*/ 85060 h 2870791"/>
              <a:gd name="connsiteX1" fmla="*/ 0 w 6719778"/>
              <a:gd name="connsiteY1" fmla="*/ 0 h 2870791"/>
              <a:gd name="connsiteX2" fmla="*/ 425303 w 6719778"/>
              <a:gd name="connsiteY2" fmla="*/ 2530550 h 2870791"/>
              <a:gd name="connsiteX3" fmla="*/ 6422065 w 6719778"/>
              <a:gd name="connsiteY3" fmla="*/ 2870791 h 2870791"/>
              <a:gd name="connsiteX4" fmla="*/ 6719778 w 6719778"/>
              <a:gd name="connsiteY4" fmla="*/ 85060 h 2870791"/>
              <a:gd name="connsiteX0" fmla="*/ 6730410 w 6730410"/>
              <a:gd name="connsiteY0" fmla="*/ 0 h 2785731"/>
              <a:gd name="connsiteX1" fmla="*/ 0 w 6730410"/>
              <a:gd name="connsiteY1" fmla="*/ 202019 h 2785731"/>
              <a:gd name="connsiteX2" fmla="*/ 435935 w 6730410"/>
              <a:gd name="connsiteY2" fmla="*/ 2445490 h 2785731"/>
              <a:gd name="connsiteX3" fmla="*/ 6432697 w 6730410"/>
              <a:gd name="connsiteY3" fmla="*/ 2785731 h 2785731"/>
              <a:gd name="connsiteX4" fmla="*/ 6730410 w 6730410"/>
              <a:gd name="connsiteY4" fmla="*/ 0 h 2785731"/>
              <a:gd name="connsiteX0" fmla="*/ 6879266 w 6879266"/>
              <a:gd name="connsiteY0" fmla="*/ 0 h 2945220"/>
              <a:gd name="connsiteX1" fmla="*/ 0 w 6879266"/>
              <a:gd name="connsiteY1" fmla="*/ 361508 h 2945220"/>
              <a:gd name="connsiteX2" fmla="*/ 435935 w 6879266"/>
              <a:gd name="connsiteY2" fmla="*/ 2604979 h 2945220"/>
              <a:gd name="connsiteX3" fmla="*/ 6432697 w 6879266"/>
              <a:gd name="connsiteY3" fmla="*/ 2945220 h 2945220"/>
              <a:gd name="connsiteX4" fmla="*/ 6879266 w 6879266"/>
              <a:gd name="connsiteY4" fmla="*/ 0 h 2945220"/>
              <a:gd name="connsiteX0" fmla="*/ 6953694 w 6953694"/>
              <a:gd name="connsiteY0" fmla="*/ 0 h 2806996"/>
              <a:gd name="connsiteX1" fmla="*/ 0 w 6953694"/>
              <a:gd name="connsiteY1" fmla="*/ 223284 h 2806996"/>
              <a:gd name="connsiteX2" fmla="*/ 435935 w 6953694"/>
              <a:gd name="connsiteY2" fmla="*/ 2466755 h 2806996"/>
              <a:gd name="connsiteX3" fmla="*/ 6432697 w 6953694"/>
              <a:gd name="connsiteY3" fmla="*/ 2806996 h 2806996"/>
              <a:gd name="connsiteX4" fmla="*/ 6953694 w 6953694"/>
              <a:gd name="connsiteY4" fmla="*/ 0 h 2806996"/>
              <a:gd name="connsiteX0" fmla="*/ 6953694 w 6953694"/>
              <a:gd name="connsiteY0" fmla="*/ 0 h 2806996"/>
              <a:gd name="connsiteX1" fmla="*/ 0 w 6953694"/>
              <a:gd name="connsiteY1" fmla="*/ 223284 h 2806996"/>
              <a:gd name="connsiteX2" fmla="*/ 372140 w 6953694"/>
              <a:gd name="connsiteY2" fmla="*/ 2498652 h 2806996"/>
              <a:gd name="connsiteX3" fmla="*/ 6432697 w 6953694"/>
              <a:gd name="connsiteY3" fmla="*/ 2806996 h 2806996"/>
              <a:gd name="connsiteX4" fmla="*/ 6953694 w 6953694"/>
              <a:gd name="connsiteY4" fmla="*/ 0 h 2806996"/>
              <a:gd name="connsiteX0" fmla="*/ 6953694 w 6953694"/>
              <a:gd name="connsiteY0" fmla="*/ 0 h 2764466"/>
              <a:gd name="connsiteX1" fmla="*/ 0 w 6953694"/>
              <a:gd name="connsiteY1" fmla="*/ 223284 h 2764466"/>
              <a:gd name="connsiteX2" fmla="*/ 372140 w 6953694"/>
              <a:gd name="connsiteY2" fmla="*/ 2498652 h 2764466"/>
              <a:gd name="connsiteX3" fmla="*/ 6432697 w 6953694"/>
              <a:gd name="connsiteY3" fmla="*/ 2764466 h 2764466"/>
              <a:gd name="connsiteX4" fmla="*/ 6953694 w 6953694"/>
              <a:gd name="connsiteY4" fmla="*/ 0 h 2764466"/>
              <a:gd name="connsiteX0" fmla="*/ 6953694 w 6953694"/>
              <a:gd name="connsiteY0" fmla="*/ 0 h 2764466"/>
              <a:gd name="connsiteX1" fmla="*/ 0 w 6953694"/>
              <a:gd name="connsiteY1" fmla="*/ 223284 h 2764466"/>
              <a:gd name="connsiteX2" fmla="*/ 457200 w 6953694"/>
              <a:gd name="connsiteY2" fmla="*/ 2424224 h 2764466"/>
              <a:gd name="connsiteX3" fmla="*/ 6432697 w 6953694"/>
              <a:gd name="connsiteY3" fmla="*/ 2764466 h 2764466"/>
              <a:gd name="connsiteX4" fmla="*/ 6953694 w 6953694"/>
              <a:gd name="connsiteY4" fmla="*/ 0 h 2764466"/>
              <a:gd name="connsiteX0" fmla="*/ 6847369 w 6847369"/>
              <a:gd name="connsiteY0" fmla="*/ 0 h 2764466"/>
              <a:gd name="connsiteX1" fmla="*/ 0 w 6847369"/>
              <a:gd name="connsiteY1" fmla="*/ 223284 h 2764466"/>
              <a:gd name="connsiteX2" fmla="*/ 350875 w 6847369"/>
              <a:gd name="connsiteY2" fmla="*/ 2424224 h 2764466"/>
              <a:gd name="connsiteX3" fmla="*/ 6326372 w 6847369"/>
              <a:gd name="connsiteY3" fmla="*/ 2764466 h 2764466"/>
              <a:gd name="connsiteX4" fmla="*/ 6847369 w 6847369"/>
              <a:gd name="connsiteY4" fmla="*/ 0 h 2764466"/>
              <a:gd name="connsiteX0" fmla="*/ 6847369 w 6847369"/>
              <a:gd name="connsiteY0" fmla="*/ 0 h 2764466"/>
              <a:gd name="connsiteX1" fmla="*/ 0 w 6847369"/>
              <a:gd name="connsiteY1" fmla="*/ 223284 h 2764466"/>
              <a:gd name="connsiteX2" fmla="*/ 265814 w 6847369"/>
              <a:gd name="connsiteY2" fmla="*/ 2445489 h 2764466"/>
              <a:gd name="connsiteX3" fmla="*/ 6326372 w 6847369"/>
              <a:gd name="connsiteY3" fmla="*/ 2764466 h 2764466"/>
              <a:gd name="connsiteX4" fmla="*/ 6847369 w 6847369"/>
              <a:gd name="connsiteY4" fmla="*/ 0 h 2764466"/>
              <a:gd name="connsiteX0" fmla="*/ 6921797 w 6921797"/>
              <a:gd name="connsiteY0" fmla="*/ 0 h 3168503"/>
              <a:gd name="connsiteX1" fmla="*/ 0 w 6921797"/>
              <a:gd name="connsiteY1" fmla="*/ 627321 h 3168503"/>
              <a:gd name="connsiteX2" fmla="*/ 265814 w 6921797"/>
              <a:gd name="connsiteY2" fmla="*/ 2849526 h 3168503"/>
              <a:gd name="connsiteX3" fmla="*/ 6326372 w 6921797"/>
              <a:gd name="connsiteY3" fmla="*/ 3168503 h 3168503"/>
              <a:gd name="connsiteX4" fmla="*/ 6921797 w 6921797"/>
              <a:gd name="connsiteY4" fmla="*/ 0 h 3168503"/>
              <a:gd name="connsiteX0" fmla="*/ 6964328 w 6964328"/>
              <a:gd name="connsiteY0" fmla="*/ 10633 h 3179136"/>
              <a:gd name="connsiteX1" fmla="*/ 0 w 6964328"/>
              <a:gd name="connsiteY1" fmla="*/ 0 h 3179136"/>
              <a:gd name="connsiteX2" fmla="*/ 308345 w 6964328"/>
              <a:gd name="connsiteY2" fmla="*/ 2860159 h 3179136"/>
              <a:gd name="connsiteX3" fmla="*/ 6368903 w 6964328"/>
              <a:gd name="connsiteY3" fmla="*/ 3179136 h 3179136"/>
              <a:gd name="connsiteX4" fmla="*/ 6964328 w 6964328"/>
              <a:gd name="connsiteY4" fmla="*/ 10633 h 3179136"/>
              <a:gd name="connsiteX0" fmla="*/ 6964328 w 6964328"/>
              <a:gd name="connsiteY0" fmla="*/ 0 h 3168503"/>
              <a:gd name="connsiteX1" fmla="*/ 0 w 6964328"/>
              <a:gd name="connsiteY1" fmla="*/ 308343 h 3168503"/>
              <a:gd name="connsiteX2" fmla="*/ 308345 w 6964328"/>
              <a:gd name="connsiteY2" fmla="*/ 2849526 h 3168503"/>
              <a:gd name="connsiteX3" fmla="*/ 6368903 w 6964328"/>
              <a:gd name="connsiteY3" fmla="*/ 3168503 h 3168503"/>
              <a:gd name="connsiteX4" fmla="*/ 6964328 w 6964328"/>
              <a:gd name="connsiteY4" fmla="*/ 0 h 3168503"/>
              <a:gd name="connsiteX0" fmla="*/ 6964328 w 6964328"/>
              <a:gd name="connsiteY0" fmla="*/ 0 h 3168503"/>
              <a:gd name="connsiteX1" fmla="*/ 0 w 6964328"/>
              <a:gd name="connsiteY1" fmla="*/ 308343 h 3168503"/>
              <a:gd name="connsiteX2" fmla="*/ 350876 w 6964328"/>
              <a:gd name="connsiteY2" fmla="*/ 2275368 h 3168503"/>
              <a:gd name="connsiteX3" fmla="*/ 6368903 w 6964328"/>
              <a:gd name="connsiteY3" fmla="*/ 3168503 h 3168503"/>
              <a:gd name="connsiteX4" fmla="*/ 6964328 w 6964328"/>
              <a:gd name="connsiteY4" fmla="*/ 0 h 3168503"/>
              <a:gd name="connsiteX0" fmla="*/ 6964328 w 6964328"/>
              <a:gd name="connsiteY0" fmla="*/ 0 h 2530550"/>
              <a:gd name="connsiteX1" fmla="*/ 0 w 6964328"/>
              <a:gd name="connsiteY1" fmla="*/ 308343 h 2530550"/>
              <a:gd name="connsiteX2" fmla="*/ 350876 w 6964328"/>
              <a:gd name="connsiteY2" fmla="*/ 2275368 h 2530550"/>
              <a:gd name="connsiteX3" fmla="*/ 6368903 w 6964328"/>
              <a:gd name="connsiteY3" fmla="*/ 2530550 h 2530550"/>
              <a:gd name="connsiteX4" fmla="*/ 6964328 w 6964328"/>
              <a:gd name="connsiteY4" fmla="*/ 0 h 2530550"/>
              <a:gd name="connsiteX0" fmla="*/ 6964328 w 6964328"/>
              <a:gd name="connsiteY0" fmla="*/ 0 h 2445490"/>
              <a:gd name="connsiteX1" fmla="*/ 0 w 6964328"/>
              <a:gd name="connsiteY1" fmla="*/ 308343 h 2445490"/>
              <a:gd name="connsiteX2" fmla="*/ 350876 w 6964328"/>
              <a:gd name="connsiteY2" fmla="*/ 2275368 h 2445490"/>
              <a:gd name="connsiteX3" fmla="*/ 6368903 w 6964328"/>
              <a:gd name="connsiteY3" fmla="*/ 2445490 h 2445490"/>
              <a:gd name="connsiteX4" fmla="*/ 6964328 w 6964328"/>
              <a:gd name="connsiteY4" fmla="*/ 0 h 2445490"/>
              <a:gd name="connsiteX0" fmla="*/ 6794207 w 6794207"/>
              <a:gd name="connsiteY0" fmla="*/ 0 h 2434857"/>
              <a:gd name="connsiteX1" fmla="*/ 0 w 6794207"/>
              <a:gd name="connsiteY1" fmla="*/ 297710 h 2434857"/>
              <a:gd name="connsiteX2" fmla="*/ 350876 w 6794207"/>
              <a:gd name="connsiteY2" fmla="*/ 2264735 h 2434857"/>
              <a:gd name="connsiteX3" fmla="*/ 6368903 w 6794207"/>
              <a:gd name="connsiteY3" fmla="*/ 2434857 h 2434857"/>
              <a:gd name="connsiteX4" fmla="*/ 6794207 w 6794207"/>
              <a:gd name="connsiteY4" fmla="*/ 0 h 2434857"/>
              <a:gd name="connsiteX0" fmla="*/ 6794207 w 6794207"/>
              <a:gd name="connsiteY0" fmla="*/ 0 h 2477387"/>
              <a:gd name="connsiteX1" fmla="*/ 0 w 6794207"/>
              <a:gd name="connsiteY1" fmla="*/ 297710 h 2477387"/>
              <a:gd name="connsiteX2" fmla="*/ 350876 w 6794207"/>
              <a:gd name="connsiteY2" fmla="*/ 2264735 h 2477387"/>
              <a:gd name="connsiteX3" fmla="*/ 6496494 w 6794207"/>
              <a:gd name="connsiteY3" fmla="*/ 2477387 h 2477387"/>
              <a:gd name="connsiteX4" fmla="*/ 6794207 w 6794207"/>
              <a:gd name="connsiteY4" fmla="*/ 0 h 2477387"/>
              <a:gd name="connsiteX0" fmla="*/ 6804840 w 6804840"/>
              <a:gd name="connsiteY0" fmla="*/ 0 h 2477387"/>
              <a:gd name="connsiteX1" fmla="*/ 0 w 6804840"/>
              <a:gd name="connsiteY1" fmla="*/ 223282 h 2477387"/>
              <a:gd name="connsiteX2" fmla="*/ 361509 w 6804840"/>
              <a:gd name="connsiteY2" fmla="*/ 2264735 h 2477387"/>
              <a:gd name="connsiteX3" fmla="*/ 6507127 w 6804840"/>
              <a:gd name="connsiteY3" fmla="*/ 2477387 h 2477387"/>
              <a:gd name="connsiteX4" fmla="*/ 6804840 w 6804840"/>
              <a:gd name="connsiteY4" fmla="*/ 0 h 2477387"/>
              <a:gd name="connsiteX0" fmla="*/ 6815473 w 6815473"/>
              <a:gd name="connsiteY0" fmla="*/ 0 h 2339163"/>
              <a:gd name="connsiteX1" fmla="*/ 0 w 6815473"/>
              <a:gd name="connsiteY1" fmla="*/ 85058 h 2339163"/>
              <a:gd name="connsiteX2" fmla="*/ 361509 w 6815473"/>
              <a:gd name="connsiteY2" fmla="*/ 2126511 h 2339163"/>
              <a:gd name="connsiteX3" fmla="*/ 6507127 w 6815473"/>
              <a:gd name="connsiteY3" fmla="*/ 2339163 h 2339163"/>
              <a:gd name="connsiteX4" fmla="*/ 6815473 w 6815473"/>
              <a:gd name="connsiteY4" fmla="*/ 0 h 2339163"/>
              <a:gd name="connsiteX0" fmla="*/ 6858003 w 6858003"/>
              <a:gd name="connsiteY0" fmla="*/ 0 h 2339163"/>
              <a:gd name="connsiteX1" fmla="*/ 0 w 6858003"/>
              <a:gd name="connsiteY1" fmla="*/ 10631 h 2339163"/>
              <a:gd name="connsiteX2" fmla="*/ 404039 w 6858003"/>
              <a:gd name="connsiteY2" fmla="*/ 2126511 h 2339163"/>
              <a:gd name="connsiteX3" fmla="*/ 6549657 w 6858003"/>
              <a:gd name="connsiteY3" fmla="*/ 2339163 h 2339163"/>
              <a:gd name="connsiteX4" fmla="*/ 6858003 w 6858003"/>
              <a:gd name="connsiteY4" fmla="*/ 0 h 2339163"/>
              <a:gd name="connsiteX0" fmla="*/ 6889900 w 6889900"/>
              <a:gd name="connsiteY0" fmla="*/ 0 h 2413591"/>
              <a:gd name="connsiteX1" fmla="*/ 0 w 6889900"/>
              <a:gd name="connsiteY1" fmla="*/ 85059 h 2413591"/>
              <a:gd name="connsiteX2" fmla="*/ 404039 w 6889900"/>
              <a:gd name="connsiteY2" fmla="*/ 2200939 h 2413591"/>
              <a:gd name="connsiteX3" fmla="*/ 6549657 w 6889900"/>
              <a:gd name="connsiteY3" fmla="*/ 2413591 h 2413591"/>
              <a:gd name="connsiteX4" fmla="*/ 6889900 w 6889900"/>
              <a:gd name="connsiteY4" fmla="*/ 0 h 2413591"/>
              <a:gd name="connsiteX0" fmla="*/ 6889900 w 6889900"/>
              <a:gd name="connsiteY0" fmla="*/ 0 h 2413591"/>
              <a:gd name="connsiteX1" fmla="*/ 0 w 6889900"/>
              <a:gd name="connsiteY1" fmla="*/ 85059 h 2413591"/>
              <a:gd name="connsiteX2" fmla="*/ 223286 w 6889900"/>
              <a:gd name="connsiteY2" fmla="*/ 2137144 h 2413591"/>
              <a:gd name="connsiteX3" fmla="*/ 6549657 w 6889900"/>
              <a:gd name="connsiteY3" fmla="*/ 2413591 h 2413591"/>
              <a:gd name="connsiteX4" fmla="*/ 6889900 w 6889900"/>
              <a:gd name="connsiteY4" fmla="*/ 0 h 2413591"/>
              <a:gd name="connsiteX0" fmla="*/ 6666614 w 6666614"/>
              <a:gd name="connsiteY0" fmla="*/ 0 h 2413591"/>
              <a:gd name="connsiteX1" fmla="*/ 0 w 6666614"/>
              <a:gd name="connsiteY1" fmla="*/ 85059 h 2413591"/>
              <a:gd name="connsiteX2" fmla="*/ 0 w 6666614"/>
              <a:gd name="connsiteY2" fmla="*/ 2137144 h 2413591"/>
              <a:gd name="connsiteX3" fmla="*/ 6326371 w 6666614"/>
              <a:gd name="connsiteY3" fmla="*/ 2413591 h 2413591"/>
              <a:gd name="connsiteX4" fmla="*/ 6666614 w 6666614"/>
              <a:gd name="connsiteY4" fmla="*/ 0 h 2413591"/>
              <a:gd name="connsiteX0" fmla="*/ 6666614 w 6666614"/>
              <a:gd name="connsiteY0" fmla="*/ 0 h 2413591"/>
              <a:gd name="connsiteX1" fmla="*/ 0 w 6666614"/>
              <a:gd name="connsiteY1" fmla="*/ 159487 h 2413591"/>
              <a:gd name="connsiteX2" fmla="*/ 0 w 6666614"/>
              <a:gd name="connsiteY2" fmla="*/ 2137144 h 2413591"/>
              <a:gd name="connsiteX3" fmla="*/ 6326371 w 6666614"/>
              <a:gd name="connsiteY3" fmla="*/ 2413591 h 2413591"/>
              <a:gd name="connsiteX4" fmla="*/ 6666614 w 6666614"/>
              <a:gd name="connsiteY4" fmla="*/ 0 h 2413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614" h="2413591">
                <a:moveTo>
                  <a:pt x="6666614" y="0"/>
                </a:moveTo>
                <a:lnTo>
                  <a:pt x="0" y="159487"/>
                </a:lnTo>
                <a:lnTo>
                  <a:pt x="0" y="2137144"/>
                </a:lnTo>
                <a:lnTo>
                  <a:pt x="6326371" y="2413591"/>
                </a:lnTo>
                <a:lnTo>
                  <a:pt x="6666614"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Freeform 11"/>
          <p:cNvSpPr/>
          <p:nvPr>
            <p:custDataLst>
              <p:tags r:id="rId2"/>
            </p:custDataLst>
          </p:nvPr>
        </p:nvSpPr>
        <p:spPr>
          <a:xfrm>
            <a:off x="838200" y="762000"/>
            <a:ext cx="7010400" cy="3733800"/>
          </a:xfrm>
          <a:custGeom>
            <a:avLst/>
            <a:gdLst>
              <a:gd name="connsiteX0" fmla="*/ 0 w 4954772"/>
              <a:gd name="connsiteY0" fmla="*/ 159488 h 3147237"/>
              <a:gd name="connsiteX1" fmla="*/ 0 w 4954772"/>
              <a:gd name="connsiteY1" fmla="*/ 159488 h 3147237"/>
              <a:gd name="connsiteX2" fmla="*/ 0 w 4954772"/>
              <a:gd name="connsiteY2" fmla="*/ 287079 h 3147237"/>
              <a:gd name="connsiteX3" fmla="*/ 31898 w 4954772"/>
              <a:gd name="connsiteY3" fmla="*/ 2860158 h 3147237"/>
              <a:gd name="connsiteX4" fmla="*/ 148856 w 4954772"/>
              <a:gd name="connsiteY4" fmla="*/ 2881423 h 3147237"/>
              <a:gd name="connsiteX5" fmla="*/ 4954772 w 4954772"/>
              <a:gd name="connsiteY5" fmla="*/ 3147237 h 3147237"/>
              <a:gd name="connsiteX6" fmla="*/ 4869712 w 4954772"/>
              <a:gd name="connsiteY6" fmla="*/ 0 h 3147237"/>
              <a:gd name="connsiteX7" fmla="*/ 0 w 4954772"/>
              <a:gd name="connsiteY7" fmla="*/ 159488 h 3147237"/>
              <a:gd name="connsiteX0" fmla="*/ 0 w 6879266"/>
              <a:gd name="connsiteY0" fmla="*/ 170121 h 3157870"/>
              <a:gd name="connsiteX1" fmla="*/ 0 w 6879266"/>
              <a:gd name="connsiteY1" fmla="*/ 170121 h 3157870"/>
              <a:gd name="connsiteX2" fmla="*/ 0 w 6879266"/>
              <a:gd name="connsiteY2" fmla="*/ 297712 h 3157870"/>
              <a:gd name="connsiteX3" fmla="*/ 31898 w 6879266"/>
              <a:gd name="connsiteY3" fmla="*/ 2870791 h 3157870"/>
              <a:gd name="connsiteX4" fmla="*/ 148856 w 6879266"/>
              <a:gd name="connsiteY4" fmla="*/ 2892056 h 3157870"/>
              <a:gd name="connsiteX5" fmla="*/ 4954772 w 6879266"/>
              <a:gd name="connsiteY5" fmla="*/ 3157870 h 3157870"/>
              <a:gd name="connsiteX6" fmla="*/ 6879266 w 6879266"/>
              <a:gd name="connsiteY6" fmla="*/ 0 h 3157870"/>
              <a:gd name="connsiteX7" fmla="*/ 0 w 6879266"/>
              <a:gd name="connsiteY7" fmla="*/ 170121 h 3157870"/>
              <a:gd name="connsiteX0" fmla="*/ 0 w 6879266"/>
              <a:gd name="connsiteY0" fmla="*/ 170121 h 3604437"/>
              <a:gd name="connsiteX1" fmla="*/ 0 w 6879266"/>
              <a:gd name="connsiteY1" fmla="*/ 170121 h 3604437"/>
              <a:gd name="connsiteX2" fmla="*/ 0 w 6879266"/>
              <a:gd name="connsiteY2" fmla="*/ 297712 h 3604437"/>
              <a:gd name="connsiteX3" fmla="*/ 31898 w 6879266"/>
              <a:gd name="connsiteY3" fmla="*/ 2870791 h 3604437"/>
              <a:gd name="connsiteX4" fmla="*/ 148856 w 6879266"/>
              <a:gd name="connsiteY4" fmla="*/ 2892056 h 3604437"/>
              <a:gd name="connsiteX5" fmla="*/ 5443870 w 6879266"/>
              <a:gd name="connsiteY5" fmla="*/ 3604437 h 3604437"/>
              <a:gd name="connsiteX6" fmla="*/ 6879266 w 6879266"/>
              <a:gd name="connsiteY6" fmla="*/ 0 h 3604437"/>
              <a:gd name="connsiteX7" fmla="*/ 0 w 6879266"/>
              <a:gd name="connsiteY7" fmla="*/ 170121 h 3604437"/>
              <a:gd name="connsiteX0" fmla="*/ 0 w 6879266"/>
              <a:gd name="connsiteY0" fmla="*/ 170121 h 3604437"/>
              <a:gd name="connsiteX1" fmla="*/ 0 w 6879266"/>
              <a:gd name="connsiteY1" fmla="*/ 170121 h 3604437"/>
              <a:gd name="connsiteX2" fmla="*/ 31898 w 6879266"/>
              <a:gd name="connsiteY2" fmla="*/ 2870791 h 3604437"/>
              <a:gd name="connsiteX3" fmla="*/ 148856 w 6879266"/>
              <a:gd name="connsiteY3" fmla="*/ 2892056 h 3604437"/>
              <a:gd name="connsiteX4" fmla="*/ 5443870 w 6879266"/>
              <a:gd name="connsiteY4" fmla="*/ 3604437 h 3604437"/>
              <a:gd name="connsiteX5" fmla="*/ 6879266 w 6879266"/>
              <a:gd name="connsiteY5" fmla="*/ 0 h 3604437"/>
              <a:gd name="connsiteX6" fmla="*/ 0 w 6879266"/>
              <a:gd name="connsiteY6" fmla="*/ 170121 h 3604437"/>
              <a:gd name="connsiteX0" fmla="*/ 0 w 6879266"/>
              <a:gd name="connsiteY0" fmla="*/ 170121 h 3604437"/>
              <a:gd name="connsiteX1" fmla="*/ 0 w 6879266"/>
              <a:gd name="connsiteY1" fmla="*/ 170121 h 3604437"/>
              <a:gd name="connsiteX2" fmla="*/ 31898 w 6879266"/>
              <a:gd name="connsiteY2" fmla="*/ 2870791 h 3604437"/>
              <a:gd name="connsiteX3" fmla="*/ 5443870 w 6879266"/>
              <a:gd name="connsiteY3" fmla="*/ 3604437 h 3604437"/>
              <a:gd name="connsiteX4" fmla="*/ 6879266 w 6879266"/>
              <a:gd name="connsiteY4" fmla="*/ 0 h 3604437"/>
              <a:gd name="connsiteX5" fmla="*/ 0 w 6879266"/>
              <a:gd name="connsiteY5" fmla="*/ 170121 h 3604437"/>
              <a:gd name="connsiteX0" fmla="*/ 0 w 6517759"/>
              <a:gd name="connsiteY0" fmla="*/ 53163 h 3487479"/>
              <a:gd name="connsiteX1" fmla="*/ 0 w 6517759"/>
              <a:gd name="connsiteY1" fmla="*/ 53163 h 3487479"/>
              <a:gd name="connsiteX2" fmla="*/ 31898 w 6517759"/>
              <a:gd name="connsiteY2" fmla="*/ 2753833 h 3487479"/>
              <a:gd name="connsiteX3" fmla="*/ 5443870 w 6517759"/>
              <a:gd name="connsiteY3" fmla="*/ 3487479 h 3487479"/>
              <a:gd name="connsiteX4" fmla="*/ 6517759 w 6517759"/>
              <a:gd name="connsiteY4" fmla="*/ 0 h 3487479"/>
              <a:gd name="connsiteX5" fmla="*/ 0 w 6517759"/>
              <a:gd name="connsiteY5" fmla="*/ 53163 h 3487479"/>
              <a:gd name="connsiteX0" fmla="*/ 0 w 6517759"/>
              <a:gd name="connsiteY0" fmla="*/ 170121 h 3487479"/>
              <a:gd name="connsiteX1" fmla="*/ 0 w 6517759"/>
              <a:gd name="connsiteY1" fmla="*/ 53163 h 3487479"/>
              <a:gd name="connsiteX2" fmla="*/ 31898 w 6517759"/>
              <a:gd name="connsiteY2" fmla="*/ 2753833 h 3487479"/>
              <a:gd name="connsiteX3" fmla="*/ 5443870 w 6517759"/>
              <a:gd name="connsiteY3" fmla="*/ 3487479 h 3487479"/>
              <a:gd name="connsiteX4" fmla="*/ 6517759 w 6517759"/>
              <a:gd name="connsiteY4" fmla="*/ 0 h 3487479"/>
              <a:gd name="connsiteX5" fmla="*/ 0 w 6517759"/>
              <a:gd name="connsiteY5" fmla="*/ 170121 h 3487479"/>
              <a:gd name="connsiteX0" fmla="*/ 659218 w 6517759"/>
              <a:gd name="connsiteY0" fmla="*/ 148856 h 3487479"/>
              <a:gd name="connsiteX1" fmla="*/ 0 w 6517759"/>
              <a:gd name="connsiteY1" fmla="*/ 53163 h 3487479"/>
              <a:gd name="connsiteX2" fmla="*/ 31898 w 6517759"/>
              <a:gd name="connsiteY2" fmla="*/ 2753833 h 3487479"/>
              <a:gd name="connsiteX3" fmla="*/ 5443870 w 6517759"/>
              <a:gd name="connsiteY3" fmla="*/ 3487479 h 3487479"/>
              <a:gd name="connsiteX4" fmla="*/ 6517759 w 6517759"/>
              <a:gd name="connsiteY4" fmla="*/ 0 h 3487479"/>
              <a:gd name="connsiteX5" fmla="*/ 659218 w 6517759"/>
              <a:gd name="connsiteY5" fmla="*/ 148856 h 3487479"/>
              <a:gd name="connsiteX0" fmla="*/ 6517759 w 6517759"/>
              <a:gd name="connsiteY0" fmla="*/ 0 h 3487479"/>
              <a:gd name="connsiteX1" fmla="*/ 0 w 6517759"/>
              <a:gd name="connsiteY1" fmla="*/ 53163 h 3487479"/>
              <a:gd name="connsiteX2" fmla="*/ 31898 w 6517759"/>
              <a:gd name="connsiteY2" fmla="*/ 2753833 h 3487479"/>
              <a:gd name="connsiteX3" fmla="*/ 5443870 w 6517759"/>
              <a:gd name="connsiteY3" fmla="*/ 3487479 h 3487479"/>
              <a:gd name="connsiteX4" fmla="*/ 6517759 w 6517759"/>
              <a:gd name="connsiteY4" fmla="*/ 0 h 3487479"/>
              <a:gd name="connsiteX0" fmla="*/ 6517759 w 6517759"/>
              <a:gd name="connsiteY0" fmla="*/ 0 h 3487479"/>
              <a:gd name="connsiteX1" fmla="*/ 0 w 6517759"/>
              <a:gd name="connsiteY1" fmla="*/ 170121 h 3487479"/>
              <a:gd name="connsiteX2" fmla="*/ 31898 w 6517759"/>
              <a:gd name="connsiteY2" fmla="*/ 2753833 h 3487479"/>
              <a:gd name="connsiteX3" fmla="*/ 5443870 w 6517759"/>
              <a:gd name="connsiteY3" fmla="*/ 3487479 h 3487479"/>
              <a:gd name="connsiteX4" fmla="*/ 6517759 w 6517759"/>
              <a:gd name="connsiteY4" fmla="*/ 0 h 3487479"/>
              <a:gd name="connsiteX0" fmla="*/ 6517759 w 6517759"/>
              <a:gd name="connsiteY0" fmla="*/ 0 h 3487479"/>
              <a:gd name="connsiteX1" fmla="*/ 0 w 6517759"/>
              <a:gd name="connsiteY1" fmla="*/ 170121 h 3487479"/>
              <a:gd name="connsiteX2" fmla="*/ 350875 w 6517759"/>
              <a:gd name="connsiteY2" fmla="*/ 3072810 h 3487479"/>
              <a:gd name="connsiteX3" fmla="*/ 5443870 w 6517759"/>
              <a:gd name="connsiteY3" fmla="*/ 3487479 h 3487479"/>
              <a:gd name="connsiteX4" fmla="*/ 6517759 w 6517759"/>
              <a:gd name="connsiteY4" fmla="*/ 0 h 3487479"/>
              <a:gd name="connsiteX0" fmla="*/ 6517759 w 6517759"/>
              <a:gd name="connsiteY0" fmla="*/ 0 h 3317358"/>
              <a:gd name="connsiteX1" fmla="*/ 0 w 6517759"/>
              <a:gd name="connsiteY1" fmla="*/ 170121 h 3317358"/>
              <a:gd name="connsiteX2" fmla="*/ 350875 w 6517759"/>
              <a:gd name="connsiteY2" fmla="*/ 3072810 h 3317358"/>
              <a:gd name="connsiteX3" fmla="*/ 6241312 w 6517759"/>
              <a:gd name="connsiteY3" fmla="*/ 3317358 h 3317358"/>
              <a:gd name="connsiteX4" fmla="*/ 6517759 w 6517759"/>
              <a:gd name="connsiteY4" fmla="*/ 0 h 3317358"/>
              <a:gd name="connsiteX0" fmla="*/ 6517759 w 6517759"/>
              <a:gd name="connsiteY0" fmla="*/ 0 h 3211033"/>
              <a:gd name="connsiteX1" fmla="*/ 0 w 6517759"/>
              <a:gd name="connsiteY1" fmla="*/ 170121 h 3211033"/>
              <a:gd name="connsiteX2" fmla="*/ 350875 w 6517759"/>
              <a:gd name="connsiteY2" fmla="*/ 3072810 h 3211033"/>
              <a:gd name="connsiteX3" fmla="*/ 6358270 w 6517759"/>
              <a:gd name="connsiteY3" fmla="*/ 3211033 h 3211033"/>
              <a:gd name="connsiteX4" fmla="*/ 6517759 w 6517759"/>
              <a:gd name="connsiteY4" fmla="*/ 0 h 3211033"/>
              <a:gd name="connsiteX0" fmla="*/ 6517759 w 6517759"/>
              <a:gd name="connsiteY0" fmla="*/ 0 h 3211033"/>
              <a:gd name="connsiteX1" fmla="*/ 0 w 6517759"/>
              <a:gd name="connsiteY1" fmla="*/ 170121 h 3211033"/>
              <a:gd name="connsiteX2" fmla="*/ 361508 w 6517759"/>
              <a:gd name="connsiteY2" fmla="*/ 2870792 h 3211033"/>
              <a:gd name="connsiteX3" fmla="*/ 6358270 w 6517759"/>
              <a:gd name="connsiteY3" fmla="*/ 3211033 h 3211033"/>
              <a:gd name="connsiteX4" fmla="*/ 6517759 w 6517759"/>
              <a:gd name="connsiteY4" fmla="*/ 0 h 3211033"/>
              <a:gd name="connsiteX0" fmla="*/ 6581554 w 6581554"/>
              <a:gd name="connsiteY0" fmla="*/ 0 h 3211033"/>
              <a:gd name="connsiteX1" fmla="*/ 0 w 6581554"/>
              <a:gd name="connsiteY1" fmla="*/ 340242 h 3211033"/>
              <a:gd name="connsiteX2" fmla="*/ 425303 w 6581554"/>
              <a:gd name="connsiteY2" fmla="*/ 2870792 h 3211033"/>
              <a:gd name="connsiteX3" fmla="*/ 6422065 w 6581554"/>
              <a:gd name="connsiteY3" fmla="*/ 3211033 h 3211033"/>
              <a:gd name="connsiteX4" fmla="*/ 6581554 w 6581554"/>
              <a:gd name="connsiteY4" fmla="*/ 0 h 3211033"/>
              <a:gd name="connsiteX0" fmla="*/ 6719778 w 6719778"/>
              <a:gd name="connsiteY0" fmla="*/ 85060 h 2870791"/>
              <a:gd name="connsiteX1" fmla="*/ 0 w 6719778"/>
              <a:gd name="connsiteY1" fmla="*/ 0 h 2870791"/>
              <a:gd name="connsiteX2" fmla="*/ 425303 w 6719778"/>
              <a:gd name="connsiteY2" fmla="*/ 2530550 h 2870791"/>
              <a:gd name="connsiteX3" fmla="*/ 6422065 w 6719778"/>
              <a:gd name="connsiteY3" fmla="*/ 2870791 h 2870791"/>
              <a:gd name="connsiteX4" fmla="*/ 6719778 w 6719778"/>
              <a:gd name="connsiteY4" fmla="*/ 85060 h 2870791"/>
              <a:gd name="connsiteX0" fmla="*/ 6730410 w 6730410"/>
              <a:gd name="connsiteY0" fmla="*/ 0 h 2785731"/>
              <a:gd name="connsiteX1" fmla="*/ 0 w 6730410"/>
              <a:gd name="connsiteY1" fmla="*/ 202019 h 2785731"/>
              <a:gd name="connsiteX2" fmla="*/ 435935 w 6730410"/>
              <a:gd name="connsiteY2" fmla="*/ 2445490 h 2785731"/>
              <a:gd name="connsiteX3" fmla="*/ 6432697 w 6730410"/>
              <a:gd name="connsiteY3" fmla="*/ 2785731 h 2785731"/>
              <a:gd name="connsiteX4" fmla="*/ 6730410 w 6730410"/>
              <a:gd name="connsiteY4" fmla="*/ 0 h 2785731"/>
              <a:gd name="connsiteX0" fmla="*/ 6879266 w 6879266"/>
              <a:gd name="connsiteY0" fmla="*/ 0 h 2945220"/>
              <a:gd name="connsiteX1" fmla="*/ 0 w 6879266"/>
              <a:gd name="connsiteY1" fmla="*/ 361508 h 2945220"/>
              <a:gd name="connsiteX2" fmla="*/ 435935 w 6879266"/>
              <a:gd name="connsiteY2" fmla="*/ 2604979 h 2945220"/>
              <a:gd name="connsiteX3" fmla="*/ 6432697 w 6879266"/>
              <a:gd name="connsiteY3" fmla="*/ 2945220 h 2945220"/>
              <a:gd name="connsiteX4" fmla="*/ 6879266 w 6879266"/>
              <a:gd name="connsiteY4" fmla="*/ 0 h 2945220"/>
              <a:gd name="connsiteX0" fmla="*/ 6953694 w 6953694"/>
              <a:gd name="connsiteY0" fmla="*/ 0 h 2806996"/>
              <a:gd name="connsiteX1" fmla="*/ 0 w 6953694"/>
              <a:gd name="connsiteY1" fmla="*/ 223284 h 2806996"/>
              <a:gd name="connsiteX2" fmla="*/ 435935 w 6953694"/>
              <a:gd name="connsiteY2" fmla="*/ 2466755 h 2806996"/>
              <a:gd name="connsiteX3" fmla="*/ 6432697 w 6953694"/>
              <a:gd name="connsiteY3" fmla="*/ 2806996 h 2806996"/>
              <a:gd name="connsiteX4" fmla="*/ 6953694 w 6953694"/>
              <a:gd name="connsiteY4" fmla="*/ 0 h 2806996"/>
              <a:gd name="connsiteX0" fmla="*/ 6953694 w 6953694"/>
              <a:gd name="connsiteY0" fmla="*/ 0 h 2806996"/>
              <a:gd name="connsiteX1" fmla="*/ 0 w 6953694"/>
              <a:gd name="connsiteY1" fmla="*/ 223284 h 2806996"/>
              <a:gd name="connsiteX2" fmla="*/ 372140 w 6953694"/>
              <a:gd name="connsiteY2" fmla="*/ 2498652 h 2806996"/>
              <a:gd name="connsiteX3" fmla="*/ 6432697 w 6953694"/>
              <a:gd name="connsiteY3" fmla="*/ 2806996 h 2806996"/>
              <a:gd name="connsiteX4" fmla="*/ 6953694 w 6953694"/>
              <a:gd name="connsiteY4" fmla="*/ 0 h 2806996"/>
              <a:gd name="connsiteX0" fmla="*/ 6953694 w 6953694"/>
              <a:gd name="connsiteY0" fmla="*/ 0 h 2764466"/>
              <a:gd name="connsiteX1" fmla="*/ 0 w 6953694"/>
              <a:gd name="connsiteY1" fmla="*/ 223284 h 2764466"/>
              <a:gd name="connsiteX2" fmla="*/ 372140 w 6953694"/>
              <a:gd name="connsiteY2" fmla="*/ 2498652 h 2764466"/>
              <a:gd name="connsiteX3" fmla="*/ 6432697 w 6953694"/>
              <a:gd name="connsiteY3" fmla="*/ 2764466 h 2764466"/>
              <a:gd name="connsiteX4" fmla="*/ 6953694 w 6953694"/>
              <a:gd name="connsiteY4" fmla="*/ 0 h 2764466"/>
              <a:gd name="connsiteX0" fmla="*/ 6953694 w 6953694"/>
              <a:gd name="connsiteY0" fmla="*/ 0 h 2764466"/>
              <a:gd name="connsiteX1" fmla="*/ 0 w 6953694"/>
              <a:gd name="connsiteY1" fmla="*/ 223284 h 2764466"/>
              <a:gd name="connsiteX2" fmla="*/ 457200 w 6953694"/>
              <a:gd name="connsiteY2" fmla="*/ 2424224 h 2764466"/>
              <a:gd name="connsiteX3" fmla="*/ 6432697 w 6953694"/>
              <a:gd name="connsiteY3" fmla="*/ 2764466 h 2764466"/>
              <a:gd name="connsiteX4" fmla="*/ 6953694 w 6953694"/>
              <a:gd name="connsiteY4" fmla="*/ 0 h 2764466"/>
              <a:gd name="connsiteX0" fmla="*/ 6847369 w 6847369"/>
              <a:gd name="connsiteY0" fmla="*/ 0 h 2764466"/>
              <a:gd name="connsiteX1" fmla="*/ 0 w 6847369"/>
              <a:gd name="connsiteY1" fmla="*/ 223284 h 2764466"/>
              <a:gd name="connsiteX2" fmla="*/ 350875 w 6847369"/>
              <a:gd name="connsiteY2" fmla="*/ 2424224 h 2764466"/>
              <a:gd name="connsiteX3" fmla="*/ 6326372 w 6847369"/>
              <a:gd name="connsiteY3" fmla="*/ 2764466 h 2764466"/>
              <a:gd name="connsiteX4" fmla="*/ 6847369 w 6847369"/>
              <a:gd name="connsiteY4" fmla="*/ 0 h 2764466"/>
              <a:gd name="connsiteX0" fmla="*/ 6847369 w 6847369"/>
              <a:gd name="connsiteY0" fmla="*/ 0 h 2764466"/>
              <a:gd name="connsiteX1" fmla="*/ 0 w 6847369"/>
              <a:gd name="connsiteY1" fmla="*/ 223284 h 2764466"/>
              <a:gd name="connsiteX2" fmla="*/ 265814 w 6847369"/>
              <a:gd name="connsiteY2" fmla="*/ 2445489 h 2764466"/>
              <a:gd name="connsiteX3" fmla="*/ 6326372 w 6847369"/>
              <a:gd name="connsiteY3" fmla="*/ 2764466 h 2764466"/>
              <a:gd name="connsiteX4" fmla="*/ 6847369 w 6847369"/>
              <a:gd name="connsiteY4" fmla="*/ 0 h 2764466"/>
              <a:gd name="connsiteX0" fmla="*/ 6921797 w 6921797"/>
              <a:gd name="connsiteY0" fmla="*/ 0 h 3168503"/>
              <a:gd name="connsiteX1" fmla="*/ 0 w 6921797"/>
              <a:gd name="connsiteY1" fmla="*/ 627321 h 3168503"/>
              <a:gd name="connsiteX2" fmla="*/ 265814 w 6921797"/>
              <a:gd name="connsiteY2" fmla="*/ 2849526 h 3168503"/>
              <a:gd name="connsiteX3" fmla="*/ 6326372 w 6921797"/>
              <a:gd name="connsiteY3" fmla="*/ 3168503 h 3168503"/>
              <a:gd name="connsiteX4" fmla="*/ 6921797 w 6921797"/>
              <a:gd name="connsiteY4" fmla="*/ 0 h 3168503"/>
              <a:gd name="connsiteX0" fmla="*/ 6964328 w 6964328"/>
              <a:gd name="connsiteY0" fmla="*/ 10633 h 3179136"/>
              <a:gd name="connsiteX1" fmla="*/ 0 w 6964328"/>
              <a:gd name="connsiteY1" fmla="*/ 0 h 3179136"/>
              <a:gd name="connsiteX2" fmla="*/ 308345 w 6964328"/>
              <a:gd name="connsiteY2" fmla="*/ 2860159 h 3179136"/>
              <a:gd name="connsiteX3" fmla="*/ 6368903 w 6964328"/>
              <a:gd name="connsiteY3" fmla="*/ 3179136 h 3179136"/>
              <a:gd name="connsiteX4" fmla="*/ 6964328 w 6964328"/>
              <a:gd name="connsiteY4" fmla="*/ 10633 h 3179136"/>
              <a:gd name="connsiteX0" fmla="*/ 6964328 w 6964328"/>
              <a:gd name="connsiteY0" fmla="*/ 0 h 3168503"/>
              <a:gd name="connsiteX1" fmla="*/ 0 w 6964328"/>
              <a:gd name="connsiteY1" fmla="*/ 308343 h 3168503"/>
              <a:gd name="connsiteX2" fmla="*/ 308345 w 6964328"/>
              <a:gd name="connsiteY2" fmla="*/ 2849526 h 3168503"/>
              <a:gd name="connsiteX3" fmla="*/ 6368903 w 6964328"/>
              <a:gd name="connsiteY3" fmla="*/ 3168503 h 3168503"/>
              <a:gd name="connsiteX4" fmla="*/ 6964328 w 6964328"/>
              <a:gd name="connsiteY4" fmla="*/ 0 h 3168503"/>
              <a:gd name="connsiteX0" fmla="*/ 6964328 w 6964328"/>
              <a:gd name="connsiteY0" fmla="*/ 0 h 3168503"/>
              <a:gd name="connsiteX1" fmla="*/ 0 w 6964328"/>
              <a:gd name="connsiteY1" fmla="*/ 308343 h 3168503"/>
              <a:gd name="connsiteX2" fmla="*/ 350876 w 6964328"/>
              <a:gd name="connsiteY2" fmla="*/ 2275368 h 3168503"/>
              <a:gd name="connsiteX3" fmla="*/ 6368903 w 6964328"/>
              <a:gd name="connsiteY3" fmla="*/ 3168503 h 3168503"/>
              <a:gd name="connsiteX4" fmla="*/ 6964328 w 6964328"/>
              <a:gd name="connsiteY4" fmla="*/ 0 h 3168503"/>
              <a:gd name="connsiteX0" fmla="*/ 6964328 w 6964328"/>
              <a:gd name="connsiteY0" fmla="*/ 0 h 2530550"/>
              <a:gd name="connsiteX1" fmla="*/ 0 w 6964328"/>
              <a:gd name="connsiteY1" fmla="*/ 308343 h 2530550"/>
              <a:gd name="connsiteX2" fmla="*/ 350876 w 6964328"/>
              <a:gd name="connsiteY2" fmla="*/ 2275368 h 2530550"/>
              <a:gd name="connsiteX3" fmla="*/ 6368903 w 6964328"/>
              <a:gd name="connsiteY3" fmla="*/ 2530550 h 2530550"/>
              <a:gd name="connsiteX4" fmla="*/ 6964328 w 6964328"/>
              <a:gd name="connsiteY4" fmla="*/ 0 h 2530550"/>
              <a:gd name="connsiteX0" fmla="*/ 6964328 w 6964328"/>
              <a:gd name="connsiteY0" fmla="*/ 0 h 2445490"/>
              <a:gd name="connsiteX1" fmla="*/ 0 w 6964328"/>
              <a:gd name="connsiteY1" fmla="*/ 308343 h 2445490"/>
              <a:gd name="connsiteX2" fmla="*/ 350876 w 6964328"/>
              <a:gd name="connsiteY2" fmla="*/ 2275368 h 2445490"/>
              <a:gd name="connsiteX3" fmla="*/ 6368903 w 6964328"/>
              <a:gd name="connsiteY3" fmla="*/ 2445490 h 2445490"/>
              <a:gd name="connsiteX4" fmla="*/ 6964328 w 6964328"/>
              <a:gd name="connsiteY4" fmla="*/ 0 h 2445490"/>
              <a:gd name="connsiteX0" fmla="*/ 6794207 w 6794207"/>
              <a:gd name="connsiteY0" fmla="*/ 0 h 2434857"/>
              <a:gd name="connsiteX1" fmla="*/ 0 w 6794207"/>
              <a:gd name="connsiteY1" fmla="*/ 297710 h 2434857"/>
              <a:gd name="connsiteX2" fmla="*/ 350876 w 6794207"/>
              <a:gd name="connsiteY2" fmla="*/ 2264735 h 2434857"/>
              <a:gd name="connsiteX3" fmla="*/ 6368903 w 6794207"/>
              <a:gd name="connsiteY3" fmla="*/ 2434857 h 2434857"/>
              <a:gd name="connsiteX4" fmla="*/ 6794207 w 6794207"/>
              <a:gd name="connsiteY4" fmla="*/ 0 h 2434857"/>
              <a:gd name="connsiteX0" fmla="*/ 6794207 w 6794207"/>
              <a:gd name="connsiteY0" fmla="*/ 0 h 2477387"/>
              <a:gd name="connsiteX1" fmla="*/ 0 w 6794207"/>
              <a:gd name="connsiteY1" fmla="*/ 297710 h 2477387"/>
              <a:gd name="connsiteX2" fmla="*/ 350876 w 6794207"/>
              <a:gd name="connsiteY2" fmla="*/ 2264735 h 2477387"/>
              <a:gd name="connsiteX3" fmla="*/ 6496494 w 6794207"/>
              <a:gd name="connsiteY3" fmla="*/ 2477387 h 2477387"/>
              <a:gd name="connsiteX4" fmla="*/ 6794207 w 6794207"/>
              <a:gd name="connsiteY4" fmla="*/ 0 h 2477387"/>
              <a:gd name="connsiteX0" fmla="*/ 6804840 w 6804840"/>
              <a:gd name="connsiteY0" fmla="*/ 0 h 2477387"/>
              <a:gd name="connsiteX1" fmla="*/ 0 w 6804840"/>
              <a:gd name="connsiteY1" fmla="*/ 223282 h 2477387"/>
              <a:gd name="connsiteX2" fmla="*/ 361509 w 6804840"/>
              <a:gd name="connsiteY2" fmla="*/ 2264735 h 2477387"/>
              <a:gd name="connsiteX3" fmla="*/ 6507127 w 6804840"/>
              <a:gd name="connsiteY3" fmla="*/ 2477387 h 2477387"/>
              <a:gd name="connsiteX4" fmla="*/ 6804840 w 6804840"/>
              <a:gd name="connsiteY4" fmla="*/ 0 h 2477387"/>
              <a:gd name="connsiteX0" fmla="*/ 6815473 w 6815473"/>
              <a:gd name="connsiteY0" fmla="*/ 0 h 2339163"/>
              <a:gd name="connsiteX1" fmla="*/ 0 w 6815473"/>
              <a:gd name="connsiteY1" fmla="*/ 85058 h 2339163"/>
              <a:gd name="connsiteX2" fmla="*/ 361509 w 6815473"/>
              <a:gd name="connsiteY2" fmla="*/ 2126511 h 2339163"/>
              <a:gd name="connsiteX3" fmla="*/ 6507127 w 6815473"/>
              <a:gd name="connsiteY3" fmla="*/ 2339163 h 2339163"/>
              <a:gd name="connsiteX4" fmla="*/ 6815473 w 6815473"/>
              <a:gd name="connsiteY4" fmla="*/ 0 h 2339163"/>
              <a:gd name="connsiteX0" fmla="*/ 6858003 w 6858003"/>
              <a:gd name="connsiteY0" fmla="*/ 0 h 2339163"/>
              <a:gd name="connsiteX1" fmla="*/ 0 w 6858003"/>
              <a:gd name="connsiteY1" fmla="*/ 10631 h 2339163"/>
              <a:gd name="connsiteX2" fmla="*/ 404039 w 6858003"/>
              <a:gd name="connsiteY2" fmla="*/ 2126511 h 2339163"/>
              <a:gd name="connsiteX3" fmla="*/ 6549657 w 6858003"/>
              <a:gd name="connsiteY3" fmla="*/ 2339163 h 2339163"/>
              <a:gd name="connsiteX4" fmla="*/ 6858003 w 6858003"/>
              <a:gd name="connsiteY4" fmla="*/ 0 h 2339163"/>
              <a:gd name="connsiteX0" fmla="*/ 6889900 w 6889900"/>
              <a:gd name="connsiteY0" fmla="*/ 0 h 2413591"/>
              <a:gd name="connsiteX1" fmla="*/ 0 w 6889900"/>
              <a:gd name="connsiteY1" fmla="*/ 85059 h 2413591"/>
              <a:gd name="connsiteX2" fmla="*/ 404039 w 6889900"/>
              <a:gd name="connsiteY2" fmla="*/ 2200939 h 2413591"/>
              <a:gd name="connsiteX3" fmla="*/ 6549657 w 6889900"/>
              <a:gd name="connsiteY3" fmla="*/ 2413591 h 2413591"/>
              <a:gd name="connsiteX4" fmla="*/ 6889900 w 6889900"/>
              <a:gd name="connsiteY4" fmla="*/ 0 h 2413591"/>
              <a:gd name="connsiteX0" fmla="*/ 6889900 w 6889900"/>
              <a:gd name="connsiteY0" fmla="*/ 0 h 2413591"/>
              <a:gd name="connsiteX1" fmla="*/ 0 w 6889900"/>
              <a:gd name="connsiteY1" fmla="*/ 85059 h 2413591"/>
              <a:gd name="connsiteX2" fmla="*/ 223286 w 6889900"/>
              <a:gd name="connsiteY2" fmla="*/ 2137144 h 2413591"/>
              <a:gd name="connsiteX3" fmla="*/ 6549657 w 6889900"/>
              <a:gd name="connsiteY3" fmla="*/ 2413591 h 2413591"/>
              <a:gd name="connsiteX4" fmla="*/ 6889900 w 6889900"/>
              <a:gd name="connsiteY4" fmla="*/ 0 h 2413591"/>
              <a:gd name="connsiteX0" fmla="*/ 6666614 w 6666614"/>
              <a:gd name="connsiteY0" fmla="*/ 0 h 2413591"/>
              <a:gd name="connsiteX1" fmla="*/ 0 w 6666614"/>
              <a:gd name="connsiteY1" fmla="*/ 85059 h 2413591"/>
              <a:gd name="connsiteX2" fmla="*/ 0 w 6666614"/>
              <a:gd name="connsiteY2" fmla="*/ 2137144 h 2413591"/>
              <a:gd name="connsiteX3" fmla="*/ 6326371 w 6666614"/>
              <a:gd name="connsiteY3" fmla="*/ 2413591 h 2413591"/>
              <a:gd name="connsiteX4" fmla="*/ 6666614 w 6666614"/>
              <a:gd name="connsiteY4" fmla="*/ 0 h 2413591"/>
              <a:gd name="connsiteX0" fmla="*/ 6666614 w 6666614"/>
              <a:gd name="connsiteY0" fmla="*/ 0 h 2413591"/>
              <a:gd name="connsiteX1" fmla="*/ 0 w 6666614"/>
              <a:gd name="connsiteY1" fmla="*/ 159487 h 2413591"/>
              <a:gd name="connsiteX2" fmla="*/ 0 w 6666614"/>
              <a:gd name="connsiteY2" fmla="*/ 2137144 h 2413591"/>
              <a:gd name="connsiteX3" fmla="*/ 6326371 w 6666614"/>
              <a:gd name="connsiteY3" fmla="*/ 2413591 h 2413591"/>
              <a:gd name="connsiteX4" fmla="*/ 6666614 w 6666614"/>
              <a:gd name="connsiteY4" fmla="*/ 0 h 2413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614" h="2413591">
                <a:moveTo>
                  <a:pt x="6666614" y="0"/>
                </a:moveTo>
                <a:lnTo>
                  <a:pt x="0" y="159487"/>
                </a:lnTo>
                <a:lnTo>
                  <a:pt x="0" y="2137144"/>
                </a:lnTo>
                <a:lnTo>
                  <a:pt x="6326371" y="2413591"/>
                </a:lnTo>
                <a:lnTo>
                  <a:pt x="6666614"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Title 1"/>
          <p:cNvSpPr>
            <a:spLocks noGrp="1"/>
          </p:cNvSpPr>
          <p:nvPr>
            <p:ph type="ctrTitle"/>
          </p:nvPr>
        </p:nvSpPr>
        <p:spPr>
          <a:xfrm>
            <a:off x="1101025" y="1055669"/>
            <a:ext cx="6484750" cy="2782668"/>
          </a:xfrm>
        </p:spPr>
        <p:txBody>
          <a:bodyPr>
            <a:noAutofit/>
          </a:bodyPr>
          <a:lstStyle/>
          <a:p>
            <a:pPr algn="l"/>
            <a:r>
              <a:rPr lang="en-US" sz="4800" dirty="0" smtClean="0">
                <a:solidFill>
                  <a:schemeClr val="tx2">
                    <a:lumMod val="75000"/>
                  </a:schemeClr>
                </a:solidFill>
                <a:effectLst>
                  <a:outerShdw blurRad="38100" dist="38100" dir="2700000" algn="tl">
                    <a:srgbClr val="000000">
                      <a:alpha val="43137"/>
                    </a:srgbClr>
                  </a:outerShdw>
                </a:effectLst>
                <a:latin typeface="Impact" pitchFamily="34" charset="0"/>
                <a:cs typeface="Arial" pitchFamily="34" charset="0"/>
              </a:rPr>
              <a:t>Real Estate Marketing 101 Boot </a:t>
            </a:r>
            <a:r>
              <a:rPr lang="en-US" sz="4800" dirty="0" smtClean="0">
                <a:solidFill>
                  <a:schemeClr val="tx2">
                    <a:lumMod val="75000"/>
                  </a:schemeClr>
                </a:solidFill>
                <a:effectLst>
                  <a:outerShdw blurRad="38100" dist="38100" dir="2700000" algn="tl">
                    <a:srgbClr val="000000">
                      <a:alpha val="43137"/>
                    </a:srgbClr>
                  </a:outerShdw>
                </a:effectLst>
                <a:latin typeface="Impact" pitchFamily="34" charset="0"/>
                <a:cs typeface="Arial" pitchFamily="34" charset="0"/>
              </a:rPr>
              <a:t>Camp</a:t>
            </a:r>
            <a:endParaRPr lang="en-US" sz="4800" baseline="30000" dirty="0">
              <a:solidFill>
                <a:schemeClr val="tx2">
                  <a:lumMod val="75000"/>
                </a:schemeClr>
              </a:solidFill>
              <a:effectLst>
                <a:outerShdw blurRad="38100" dist="38100" dir="2700000" algn="tl">
                  <a:srgbClr val="000000">
                    <a:alpha val="43137"/>
                  </a:srgbClr>
                </a:outerShdw>
              </a:effectLst>
              <a:latin typeface="Impact" pitchFamily="34" charset="0"/>
              <a:cs typeface="Arial" pitchFamily="34" charset="0"/>
            </a:endParaRPr>
          </a:p>
        </p:txBody>
      </p:sp>
      <p:sp>
        <p:nvSpPr>
          <p:cNvPr id="2" name="TextBox 1"/>
          <p:cNvSpPr txBox="1"/>
          <p:nvPr/>
        </p:nvSpPr>
        <p:spPr>
          <a:xfrm>
            <a:off x="990600" y="5181600"/>
            <a:ext cx="3159006" cy="523220"/>
          </a:xfrm>
          <a:prstGeom prst="rect">
            <a:avLst/>
          </a:prstGeom>
          <a:noFill/>
        </p:spPr>
        <p:txBody>
          <a:bodyPr wrap="none" rtlCol="0">
            <a:spAutoFit/>
          </a:bodyPr>
          <a:lstStyle/>
          <a:p>
            <a:r>
              <a:rPr lang="en-US" sz="2800" dirty="0"/>
              <a:t>w</a:t>
            </a:r>
            <a:r>
              <a:rPr lang="en-US" sz="2800" dirty="0" smtClean="0"/>
              <a:t>ith Laura Al-Amery</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0" kern="1200">
                <a:solidFill>
                  <a:schemeClr val="bg1"/>
                </a:solidFill>
                <a:latin typeface="Impact" pitchFamily="34" charset="0"/>
                <a:ea typeface="+mj-ea"/>
                <a:cs typeface="+mj-cs"/>
              </a:defRPr>
            </a:lvl1pPr>
          </a:lstStyle>
          <a:p>
            <a:r>
              <a:rPr lang="en-US" dirty="0" smtClean="0">
                <a:effectLst>
                  <a:outerShdw blurRad="38100" dist="38100" dir="2700000" algn="tl">
                    <a:srgbClr val="000000">
                      <a:alpha val="43137"/>
                    </a:srgbClr>
                  </a:outerShdw>
                </a:effectLst>
              </a:rPr>
              <a:t>#2 Rule on Facebook</a:t>
            </a:r>
            <a:endParaRPr lang="en-US" dirty="0">
              <a:effectLst>
                <a:outerShdw blurRad="38100" dist="38100" dir="2700000" algn="tl">
                  <a:srgbClr val="000000">
                    <a:alpha val="43137"/>
                  </a:srgbClr>
                </a:outerShdw>
              </a:effectLst>
            </a:endParaRPr>
          </a:p>
        </p:txBody>
      </p:sp>
      <p:sp>
        <p:nvSpPr>
          <p:cNvPr id="6" name="TextBox 3"/>
          <p:cNvSpPr txBox="1">
            <a:spLocks noGrp="1"/>
          </p:cNvSpPr>
          <p:nvPr>
            <p:ph idx="1"/>
          </p:nvPr>
        </p:nvSpPr>
        <p:spPr>
          <a:xfrm>
            <a:off x="471488" y="1600200"/>
            <a:ext cx="8229600" cy="2585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0" dirty="0" smtClean="0">
                <a:solidFill>
                  <a:schemeClr val="accent1">
                    <a:lumMod val="75000"/>
                  </a:schemeClr>
                </a:solidFill>
              </a:rPr>
              <a:t>Keep it separate. You must have a business page and a personal page.</a:t>
            </a:r>
          </a:p>
          <a:p>
            <a:endParaRPr lang="en-US" dirty="0"/>
          </a:p>
        </p:txBody>
      </p:sp>
    </p:spTree>
    <p:extLst>
      <p:ext uri="{BB962C8B-B14F-4D97-AF65-F5344CB8AC3E}">
        <p14:creationId xmlns:p14="http://schemas.microsoft.com/office/powerpoint/2010/main" val="110713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nvSpPr>
        <p:spPr>
          <a:xfrm>
            <a:off x="457200" y="304800"/>
            <a:ext cx="7543800" cy="9445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0" kern="1200">
                <a:solidFill>
                  <a:schemeClr val="bg1"/>
                </a:solidFill>
                <a:latin typeface="Impact" pitchFamily="34" charset="0"/>
                <a:ea typeface="+mj-ea"/>
                <a:cs typeface="+mj-cs"/>
              </a:defRPr>
            </a:lvl1pPr>
          </a:lstStyle>
          <a:p>
            <a:r>
              <a:rPr lang="en-US" dirty="0" smtClean="0">
                <a:effectLst>
                  <a:outerShdw blurRad="38100" dist="38100" dir="2700000" algn="tl">
                    <a:srgbClr val="000000">
                      <a:alpha val="43137"/>
                    </a:srgbClr>
                  </a:outerShdw>
                </a:effectLst>
              </a:rPr>
              <a:t>Personal Page</a:t>
            </a:r>
            <a:endParaRPr lang="en-US" dirty="0">
              <a:effectLst>
                <a:outerShdw blurRad="38100" dist="38100" dir="2700000" algn="tl">
                  <a:srgbClr val="000000">
                    <a:alpha val="43137"/>
                  </a:srgbClr>
                </a:outerShdw>
              </a:effectLst>
            </a:endParaRPr>
          </a:p>
        </p:txBody>
      </p:sp>
      <p:sp>
        <p:nvSpPr>
          <p:cNvPr id="6" name="Subtitle 6"/>
          <p:cNvSpPr>
            <a:spLocks noGrp="1"/>
          </p:cNvSpPr>
          <p:nvPr/>
        </p:nvSpPr>
        <p:spPr>
          <a:xfrm>
            <a:off x="457200" y="1524000"/>
            <a:ext cx="8229600" cy="4191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b="1" kern="1200">
                <a:solidFill>
                  <a:srgbClr val="C00000"/>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b="0" dirty="0" smtClean="0">
                <a:solidFill>
                  <a:schemeClr val="accent1">
                    <a:lumMod val="75000"/>
                  </a:schemeClr>
                </a:solidFill>
              </a:rPr>
              <a:t>Don’t sell. You could mention what you did at work, people you met or interesting places you went in the course of work but from a personal point of view.</a:t>
            </a:r>
          </a:p>
          <a:p>
            <a:pPr marL="457200" indent="-457200" algn="l">
              <a:buFont typeface="Arial" pitchFamily="34" charset="0"/>
              <a:buChar char="•"/>
            </a:pPr>
            <a:r>
              <a:rPr lang="en-US" b="0" dirty="0" smtClean="0">
                <a:solidFill>
                  <a:schemeClr val="accent1">
                    <a:lumMod val="75000"/>
                  </a:schemeClr>
                </a:solidFill>
              </a:rPr>
              <a:t>Show that you have other aspects of your life, makes you more real to your clients.</a:t>
            </a:r>
          </a:p>
          <a:p>
            <a:pPr marL="457200" indent="-457200" algn="l">
              <a:buFont typeface="Arial" pitchFamily="34" charset="0"/>
              <a:buChar char="•"/>
            </a:pPr>
            <a:r>
              <a:rPr lang="en-US" b="0" dirty="0" smtClean="0">
                <a:solidFill>
                  <a:schemeClr val="accent1">
                    <a:lumMod val="75000"/>
                  </a:schemeClr>
                </a:solidFill>
              </a:rPr>
              <a:t>Maintain good manners – the Internet is forever!</a:t>
            </a:r>
          </a:p>
          <a:p>
            <a:pPr marL="457200" indent="-457200" algn="l">
              <a:buFont typeface="Arial" pitchFamily="34" charset="0"/>
              <a:buChar char="•"/>
            </a:pPr>
            <a:endParaRPr lang="en-US" b="0" dirty="0">
              <a:solidFill>
                <a:schemeClr val="tx1"/>
              </a:solidFill>
            </a:endParaRPr>
          </a:p>
          <a:p>
            <a:pPr algn="l"/>
            <a:endParaRPr lang="en-US" dirty="0">
              <a:solidFill>
                <a:schemeClr val="accent1">
                  <a:lumMod val="75000"/>
                </a:schemeClr>
              </a:solidFill>
            </a:endParaRPr>
          </a:p>
        </p:txBody>
      </p:sp>
    </p:spTree>
    <p:extLst>
      <p:ext uri="{BB962C8B-B14F-4D97-AF65-F5344CB8AC3E}">
        <p14:creationId xmlns:p14="http://schemas.microsoft.com/office/powerpoint/2010/main" val="597778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Create a Personal Profile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2035629"/>
            <a:ext cx="8229600" cy="1523999"/>
          </a:xfrm>
        </p:spPr>
        <p:txBody>
          <a:bodyPr/>
          <a:lstStyle/>
          <a:p>
            <a:r>
              <a:rPr lang="en-US" dirty="0" smtClean="0"/>
              <a:t>Orientation to Personal Profile.</a:t>
            </a:r>
            <a:endParaRPr lang="en-US" dirty="0"/>
          </a:p>
        </p:txBody>
      </p:sp>
      <p:sp>
        <p:nvSpPr>
          <p:cNvPr id="4" name="Subtitle 3"/>
          <p:cNvSpPr>
            <a:spLocks noGrp="1"/>
          </p:cNvSpPr>
          <p:nvPr>
            <p:ph type="subTitle" idx="10"/>
          </p:nvPr>
        </p:nvSpPr>
        <p:spPr>
          <a:xfrm>
            <a:off x="304800" y="4419600"/>
            <a:ext cx="8229600" cy="990600"/>
          </a:xfrm>
        </p:spPr>
        <p:txBody>
          <a:bodyPr>
            <a:normAutofit fontScale="92500" lnSpcReduction="20000"/>
          </a:bodyPr>
          <a:lstStyle/>
          <a:p>
            <a:pPr algn="l"/>
            <a:r>
              <a:rPr lang="en-US" dirty="0" smtClean="0"/>
              <a:t>Exercise:</a:t>
            </a:r>
          </a:p>
          <a:p>
            <a:pPr marL="457200" indent="-457200" algn="l">
              <a:buFont typeface="Arial" panose="020B0604020202020204" pitchFamily="34" charset="0"/>
              <a:buChar char="•"/>
            </a:pPr>
            <a:r>
              <a:rPr lang="en-US" dirty="0" smtClean="0"/>
              <a:t>Create a Personal Profile.</a:t>
            </a:r>
            <a:endParaRPr lang="en-US" dirty="0"/>
          </a:p>
        </p:txBody>
      </p:sp>
    </p:spTree>
    <p:extLst>
      <p:ext uri="{BB962C8B-B14F-4D97-AF65-F5344CB8AC3E}">
        <p14:creationId xmlns:p14="http://schemas.microsoft.com/office/powerpoint/2010/main" val="2756866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0" kern="1200">
                <a:solidFill>
                  <a:schemeClr val="bg1"/>
                </a:solidFill>
                <a:latin typeface="Impact" pitchFamily="34" charset="0"/>
                <a:ea typeface="+mj-ea"/>
                <a:cs typeface="+mj-cs"/>
              </a:defRPr>
            </a:lvl1pPr>
          </a:lstStyle>
          <a:p>
            <a:r>
              <a:rPr lang="en-US" dirty="0" smtClean="0">
                <a:effectLst>
                  <a:outerShdw blurRad="38100" dist="38100" dir="2700000" algn="tl">
                    <a:srgbClr val="000000">
                      <a:alpha val="43137"/>
                    </a:srgbClr>
                  </a:outerShdw>
                </a:effectLst>
              </a:rPr>
              <a:t>Business Page</a:t>
            </a:r>
            <a:endParaRPr lang="en-US" dirty="0">
              <a:effectLst>
                <a:outerShdw blurRad="38100" dist="38100" dir="2700000" algn="tl">
                  <a:srgbClr val="000000">
                    <a:alpha val="43137"/>
                  </a:srgbClr>
                </a:outerShdw>
              </a:effectLst>
            </a:endParaRPr>
          </a:p>
        </p:txBody>
      </p:sp>
      <p:sp>
        <p:nvSpPr>
          <p:cNvPr id="6" name="Subtitle 6"/>
          <p:cNvSpPr txBox="1">
            <a:spLocks/>
          </p:cNvSpPr>
          <p:nvPr/>
        </p:nvSpPr>
        <p:spPr>
          <a:xfrm>
            <a:off x="460829" y="1828800"/>
            <a:ext cx="7387771" cy="33909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gn="l">
              <a:buFont typeface="Arial" pitchFamily="34" charset="0"/>
              <a:buChar char="•"/>
            </a:pPr>
            <a:r>
              <a:rPr lang="en-US" sz="2800" b="0" dirty="0" smtClean="0">
                <a:solidFill>
                  <a:schemeClr val="accent1">
                    <a:lumMod val="75000"/>
                  </a:schemeClr>
                </a:solidFill>
              </a:rPr>
              <a:t>Stick with your brand.</a:t>
            </a:r>
          </a:p>
          <a:p>
            <a:pPr marL="457200" indent="-457200" algn="l">
              <a:buFont typeface="Arial" pitchFamily="34" charset="0"/>
              <a:buChar char="•"/>
            </a:pPr>
            <a:r>
              <a:rPr lang="en-US" sz="2800" b="0" dirty="0" smtClean="0">
                <a:solidFill>
                  <a:schemeClr val="accent1">
                    <a:lumMod val="75000"/>
                  </a:schemeClr>
                </a:solidFill>
              </a:rPr>
              <a:t>Decide what company culture you want to present – fun, uplifting, conservative?</a:t>
            </a:r>
          </a:p>
          <a:p>
            <a:pPr marL="457200" indent="-457200" algn="l">
              <a:buFont typeface="Arial" pitchFamily="34" charset="0"/>
              <a:buChar char="•"/>
            </a:pPr>
            <a:r>
              <a:rPr lang="en-US" sz="2800" b="0" dirty="0" smtClean="0">
                <a:solidFill>
                  <a:schemeClr val="accent1">
                    <a:lumMod val="75000"/>
                  </a:schemeClr>
                </a:solidFill>
              </a:rPr>
              <a:t>Stay neutral – the internet is forever! </a:t>
            </a:r>
          </a:p>
          <a:p>
            <a:pPr marL="457200" indent="-457200" algn="l">
              <a:buFont typeface="Arial" pitchFamily="34" charset="0"/>
              <a:buChar char="•"/>
            </a:pPr>
            <a:r>
              <a:rPr lang="en-US" sz="2800" b="0" dirty="0" smtClean="0">
                <a:solidFill>
                  <a:schemeClr val="accent1">
                    <a:lumMod val="75000"/>
                  </a:schemeClr>
                </a:solidFill>
              </a:rPr>
              <a:t>Keep it interesting. View it from the viewpoint of prospective customers.</a:t>
            </a:r>
          </a:p>
          <a:p>
            <a:pPr marL="457200" indent="-457200" algn="l">
              <a:buFont typeface="Arial" pitchFamily="34" charset="0"/>
              <a:buChar char="•"/>
            </a:pPr>
            <a:endParaRPr lang="en-US" b="0" dirty="0" smtClean="0">
              <a:solidFill>
                <a:schemeClr val="tx1"/>
              </a:solidFill>
            </a:endParaRPr>
          </a:p>
          <a:p>
            <a:pPr algn="l"/>
            <a:endParaRPr lang="en-US" dirty="0">
              <a:solidFill>
                <a:schemeClr val="accent1">
                  <a:lumMod val="75000"/>
                </a:schemeClr>
              </a:solidFill>
            </a:endParaRPr>
          </a:p>
        </p:txBody>
      </p:sp>
    </p:spTree>
    <p:extLst>
      <p:ext uri="{BB962C8B-B14F-4D97-AF65-F5344CB8AC3E}">
        <p14:creationId xmlns:p14="http://schemas.microsoft.com/office/powerpoint/2010/main" val="3217521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Create a Business Page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2035629"/>
            <a:ext cx="8229600" cy="1523999"/>
          </a:xfrm>
        </p:spPr>
        <p:txBody>
          <a:bodyPr/>
          <a:lstStyle/>
          <a:p>
            <a:r>
              <a:rPr lang="en-US" dirty="0" smtClean="0"/>
              <a:t>Orientation to Business Pages.</a:t>
            </a:r>
            <a:endParaRPr lang="en-US" dirty="0"/>
          </a:p>
        </p:txBody>
      </p:sp>
      <p:sp>
        <p:nvSpPr>
          <p:cNvPr id="4" name="Subtitle 3"/>
          <p:cNvSpPr>
            <a:spLocks noGrp="1"/>
          </p:cNvSpPr>
          <p:nvPr>
            <p:ph type="subTitle" idx="10"/>
          </p:nvPr>
        </p:nvSpPr>
        <p:spPr>
          <a:xfrm>
            <a:off x="304800" y="4419600"/>
            <a:ext cx="8229600" cy="990600"/>
          </a:xfrm>
        </p:spPr>
        <p:txBody>
          <a:bodyPr>
            <a:normAutofit fontScale="92500" lnSpcReduction="20000"/>
          </a:bodyPr>
          <a:lstStyle/>
          <a:p>
            <a:pPr algn="l"/>
            <a:r>
              <a:rPr lang="en-US" dirty="0" smtClean="0"/>
              <a:t>Exercise:</a:t>
            </a:r>
          </a:p>
          <a:p>
            <a:pPr marL="457200" indent="-457200" algn="l">
              <a:buFont typeface="Arial" panose="020B0604020202020204" pitchFamily="34" charset="0"/>
              <a:buChar char="•"/>
            </a:pPr>
            <a:r>
              <a:rPr lang="en-US" dirty="0" smtClean="0"/>
              <a:t>Create a Business Page.</a:t>
            </a:r>
            <a:endParaRPr lang="en-US" dirty="0"/>
          </a:p>
        </p:txBody>
      </p:sp>
    </p:spTree>
    <p:extLst>
      <p:ext uri="{BB962C8B-B14F-4D97-AF65-F5344CB8AC3E}">
        <p14:creationId xmlns:p14="http://schemas.microsoft.com/office/powerpoint/2010/main" val="3769722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nvSpPr>
        <p:spPr>
          <a:xfrm>
            <a:off x="609600" y="152400"/>
            <a:ext cx="7543800" cy="9445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0" kern="1200">
                <a:solidFill>
                  <a:schemeClr val="bg1"/>
                </a:solidFill>
                <a:latin typeface="Impact" pitchFamily="34" charset="0"/>
                <a:ea typeface="+mj-ea"/>
                <a:cs typeface="+mj-cs"/>
              </a:defRPr>
            </a:lvl1pPr>
          </a:lstStyle>
          <a:p>
            <a:r>
              <a:rPr lang="en-US" dirty="0" smtClean="0">
                <a:effectLst>
                  <a:outerShdw blurRad="38100" dist="38100" dir="2700000" algn="tl">
                    <a:srgbClr val="000000">
                      <a:alpha val="43137"/>
                    </a:srgbClr>
                  </a:outerShdw>
                </a:effectLst>
              </a:rPr>
              <a:t>Company History: Timeline</a:t>
            </a:r>
            <a:endParaRPr lang="en-US" dirty="0">
              <a:effectLst>
                <a:outerShdw blurRad="38100" dist="38100" dir="2700000" algn="tl">
                  <a:srgbClr val="000000">
                    <a:alpha val="43137"/>
                  </a:srgbClr>
                </a:outerShdw>
              </a:effectLst>
            </a:endParaRPr>
          </a:p>
        </p:txBody>
      </p:sp>
      <p:sp>
        <p:nvSpPr>
          <p:cNvPr id="6" name="Content Placeholder 2"/>
          <p:cNvSpPr>
            <a:spLocks noGrp="1"/>
          </p:cNvSpPr>
          <p:nvPr/>
        </p:nvSpPr>
        <p:spPr>
          <a:xfrm>
            <a:off x="457200" y="1752600"/>
            <a:ext cx="8229600" cy="3352800"/>
          </a:xfrm>
          <a:prstGeom prst="rect">
            <a:avLst/>
          </a:prstGeom>
        </p:spPr>
        <p:txBody>
          <a:bodyPr vert="horz" lIns="91440" tIns="45720" rIns="91440" bIns="45720" rtlCol="0">
            <a:normAutofit/>
          </a:bodyPr>
          <a:lstStyle>
            <a:lvl1pPr marL="0" indent="0" algn="l" defTabSz="914400" rtl="0" eaLnBrk="1" latinLnBrk="0" hangingPunct="1">
              <a:spcBef>
                <a:spcPts val="0"/>
              </a:spcBef>
              <a:buFont typeface="Arial" pitchFamily="34" charset="0"/>
              <a:buNone/>
              <a:defRPr sz="3600" b="1"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0" dirty="0" smtClean="0"/>
              <a:t> Introduction to Milestones:</a:t>
            </a:r>
          </a:p>
          <a:p>
            <a:pPr marL="742950" indent="-742950">
              <a:buFont typeface="+mj-lt"/>
              <a:buAutoNum type="arabicPeriod"/>
            </a:pPr>
            <a:r>
              <a:rPr lang="en-US" b="0" dirty="0" smtClean="0"/>
              <a:t>How to add a Milestone.</a:t>
            </a:r>
          </a:p>
          <a:p>
            <a:pPr marL="742950" indent="-742950">
              <a:buFont typeface="+mj-lt"/>
              <a:buAutoNum type="arabicPeriod"/>
            </a:pPr>
            <a:r>
              <a:rPr lang="en-US" b="0" dirty="0" smtClean="0"/>
              <a:t>What to put in a Milestone.</a:t>
            </a:r>
          </a:p>
          <a:p>
            <a:pPr marL="742950" indent="-742950">
              <a:buFont typeface="+mj-lt"/>
              <a:buAutoNum type="arabicPeriod"/>
            </a:pPr>
            <a:r>
              <a:rPr lang="en-US" b="0" dirty="0" smtClean="0"/>
              <a:t>Why are they important?</a:t>
            </a:r>
          </a:p>
        </p:txBody>
      </p:sp>
      <p:pic>
        <p:nvPicPr>
          <p:cNvPr id="7"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2043"/>
          <a:stretch/>
        </p:blipFill>
        <p:spPr bwMode="auto">
          <a:xfrm>
            <a:off x="5473860" y="4114800"/>
            <a:ext cx="3212940" cy="224774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3960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subTitle" idx="10"/>
          </p:nvPr>
        </p:nvSpPr>
        <p:spPr>
          <a:xfrm>
            <a:off x="457200" y="2133600"/>
            <a:ext cx="8229600" cy="3124200"/>
          </a:xfrm>
          <a:prstGeom prst="rect">
            <a:avLst/>
          </a:prstGeom>
        </p:spPr>
        <p:txBody>
          <a:bodyPr vert="horz" lIns="91440" tIns="45720" rIns="91440" bIns="45720" rtlCol="0">
            <a:normAutofit/>
          </a:bodyPr>
          <a:lstStyle>
            <a:lvl1pPr marL="0" indent="0" algn="l" defTabSz="914400" rtl="0" eaLnBrk="1" latinLnBrk="0" hangingPunct="1">
              <a:spcBef>
                <a:spcPts val="0"/>
              </a:spcBef>
              <a:buFont typeface="Arial" pitchFamily="34" charset="0"/>
              <a:buNone/>
              <a:defRPr sz="3600" b="1"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solidFill>
                  <a:srgbClr val="C00000"/>
                </a:solidFill>
              </a:rPr>
              <a:t>Exercise:</a:t>
            </a:r>
          </a:p>
          <a:p>
            <a:pPr marL="571500" indent="-571500">
              <a:buFont typeface="Arial" panose="020B0604020202020204" pitchFamily="34" charset="0"/>
              <a:buChar char="•"/>
            </a:pPr>
            <a:r>
              <a:rPr lang="en-US" sz="3200" b="0" dirty="0" smtClean="0">
                <a:solidFill>
                  <a:srgbClr val="C00000"/>
                </a:solidFill>
              </a:rPr>
              <a:t>Add a company milestone to your company page.</a:t>
            </a:r>
            <a:endParaRPr lang="en-US" sz="3200" b="0" dirty="0">
              <a:solidFill>
                <a:srgbClr val="C00000"/>
              </a:solidFill>
            </a:endParaRPr>
          </a:p>
        </p:txBody>
      </p:sp>
    </p:spTree>
    <p:extLst>
      <p:ext uri="{BB962C8B-B14F-4D97-AF65-F5344CB8AC3E}">
        <p14:creationId xmlns:p14="http://schemas.microsoft.com/office/powerpoint/2010/main" val="3329597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nvSpPr>
        <p:spPr>
          <a:xfrm>
            <a:off x="304800" y="1447800"/>
            <a:ext cx="3657600" cy="4800600"/>
          </a:xfrm>
          <a:prstGeom prst="rect">
            <a:avLst/>
          </a:prstGeom>
        </p:spPr>
        <p:txBody>
          <a:bodyPr vert="horz" lIns="91440" tIns="45720" rIns="91440" bIns="45720" rtlCol="0">
            <a:normAutofit/>
          </a:bodyPr>
          <a:lstStyle>
            <a:lvl1pPr marL="0" indent="0" algn="l" defTabSz="914400" rtl="0" eaLnBrk="1" latinLnBrk="0" hangingPunct="1">
              <a:spcBef>
                <a:spcPts val="0"/>
              </a:spcBef>
              <a:buFont typeface="Arial" pitchFamily="34" charset="0"/>
              <a:buNone/>
              <a:defRPr sz="3600" b="1"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0" dirty="0" smtClean="0"/>
              <a:t>We have found that uploading images and then adding comments and tags has brought the most traffic – </a:t>
            </a:r>
            <a:r>
              <a:rPr lang="en-US" dirty="0" smtClean="0"/>
              <a:t>a 2000% increase!</a:t>
            </a:r>
            <a:endParaRPr lang="en-US" dirty="0"/>
          </a:p>
        </p:txBody>
      </p:sp>
      <p:pic>
        <p:nvPicPr>
          <p:cNvPr id="7" name="Picture 6" descr="Facebook_Stats_April2012.png"/>
          <p:cNvPicPr>
            <a:picLocks noChangeAspect="1"/>
          </p:cNvPicPr>
          <p:nvPr/>
        </p:nvPicPr>
        <p:blipFill>
          <a:blip r:embed="rId2" cstate="print"/>
          <a:srcRect l="615" r="62498" b="53703"/>
          <a:stretch>
            <a:fillRect/>
          </a:stretch>
        </p:blipFill>
        <p:spPr>
          <a:xfrm>
            <a:off x="4343400" y="1981200"/>
            <a:ext cx="4572000" cy="3227803"/>
          </a:xfrm>
          <a:prstGeom prst="rect">
            <a:avLst/>
          </a:prstGeom>
        </p:spPr>
      </p:pic>
      <p:cxnSp>
        <p:nvCxnSpPr>
          <p:cNvPr id="6" name="Straight Arrow Connector 5"/>
          <p:cNvCxnSpPr/>
          <p:nvPr/>
        </p:nvCxnSpPr>
        <p:spPr>
          <a:xfrm flipV="1">
            <a:off x="3657600" y="3620501"/>
            <a:ext cx="4191000" cy="5486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nvSpPr>
        <p:spPr>
          <a:xfrm>
            <a:off x="838200" y="155869"/>
            <a:ext cx="7543800" cy="9445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0" kern="1200">
                <a:solidFill>
                  <a:schemeClr val="bg1"/>
                </a:solidFill>
                <a:latin typeface="Impact" pitchFamily="34" charset="0"/>
                <a:ea typeface="+mj-ea"/>
                <a:cs typeface="+mj-cs"/>
              </a:defRPr>
            </a:lvl1pPr>
          </a:lstStyle>
          <a:p>
            <a:r>
              <a:rPr lang="en-US" dirty="0" smtClean="0">
                <a:effectLst>
                  <a:outerShdw blurRad="38100" dist="38100" dir="2700000" algn="tl">
                    <a:srgbClr val="000000">
                      <a:alpha val="43137"/>
                    </a:srgbClr>
                  </a:outerShdw>
                </a:effectLst>
              </a:rPr>
              <a:t>FACEBOOK TRAFFIC TIP</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9889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nvSpPr>
        <p:spPr>
          <a:xfrm>
            <a:off x="457200" y="152400"/>
            <a:ext cx="7543800" cy="9445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0" kern="1200">
                <a:solidFill>
                  <a:schemeClr val="bg1"/>
                </a:solidFill>
                <a:latin typeface="Impact" pitchFamily="34" charset="0"/>
                <a:ea typeface="+mj-ea"/>
                <a:cs typeface="+mj-cs"/>
              </a:defRPr>
            </a:lvl1pPr>
          </a:lstStyle>
          <a:p>
            <a:r>
              <a:rPr lang="en-US" dirty="0" smtClean="0">
                <a:effectLst>
                  <a:outerShdw blurRad="38100" dist="38100" dir="2700000" algn="tl">
                    <a:srgbClr val="000000">
                      <a:alpha val="43137"/>
                    </a:srgbClr>
                  </a:outerShdw>
                </a:effectLst>
              </a:rPr>
              <a:t>Invite People: Your Friends</a:t>
            </a:r>
            <a:endParaRPr lang="en-US" dirty="0">
              <a:effectLst>
                <a:outerShdw blurRad="38100" dist="38100" dir="2700000" algn="tl">
                  <a:srgbClr val="000000">
                    <a:alpha val="43137"/>
                  </a:srgbClr>
                </a:outerShdw>
              </a:effectLst>
            </a:endParaRPr>
          </a:p>
        </p:txBody>
      </p:sp>
      <p:sp>
        <p:nvSpPr>
          <p:cNvPr id="6" name="Content Placeholder 5"/>
          <p:cNvSpPr txBox="1">
            <a:spLocks/>
          </p:cNvSpPr>
          <p:nvPr/>
        </p:nvSpPr>
        <p:spPr>
          <a:xfrm>
            <a:off x="457200" y="1676400"/>
            <a:ext cx="7543800" cy="10668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0" dirty="0" smtClean="0">
                <a:solidFill>
                  <a:schemeClr val="accent1">
                    <a:lumMod val="75000"/>
                  </a:schemeClr>
                </a:solidFill>
              </a:rPr>
              <a:t>Invite all of your personal friends, have your other admins do the same.</a:t>
            </a:r>
            <a:endParaRPr lang="en-US" sz="3200" b="0" dirty="0">
              <a:solidFill>
                <a:schemeClr val="accent1">
                  <a:lumMod val="75000"/>
                </a:scheme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595" y="2743200"/>
            <a:ext cx="6927010" cy="2847975"/>
          </a:xfrm>
          <a:prstGeom prst="rect">
            <a:avLst/>
          </a:prstGeom>
        </p:spPr>
      </p:pic>
    </p:spTree>
    <p:extLst>
      <p:ext uri="{BB962C8B-B14F-4D97-AF65-F5344CB8AC3E}">
        <p14:creationId xmlns:p14="http://schemas.microsoft.com/office/powerpoint/2010/main" val="1548207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a:xfrm>
            <a:off x="381000" y="1676400"/>
            <a:ext cx="7162800" cy="1355158"/>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0" dirty="0" smtClean="0">
                <a:solidFill>
                  <a:schemeClr val="accent1">
                    <a:lumMod val="75000"/>
                  </a:schemeClr>
                </a:solidFill>
              </a:rPr>
              <a:t>Invite people by uploading an email list of customers or linking with Gmail, etc. Have your other admins do the same.</a:t>
            </a:r>
            <a:endParaRPr lang="en-US" sz="2800" b="0" dirty="0">
              <a:solidFill>
                <a:schemeClr val="accent1">
                  <a:lumMod val="75000"/>
                </a:schemeClr>
              </a:solidFill>
            </a:endParaRPr>
          </a:p>
        </p:txBody>
      </p:sp>
      <p:sp>
        <p:nvSpPr>
          <p:cNvPr id="6" name="Title 4"/>
          <p:cNvSpPr>
            <a:spLocks noGrp="1"/>
          </p:cNvSpPr>
          <p:nvPr/>
        </p:nvSpPr>
        <p:spPr>
          <a:xfrm>
            <a:off x="533400" y="152400"/>
            <a:ext cx="7543800" cy="9445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0" kern="1200">
                <a:solidFill>
                  <a:schemeClr val="bg1"/>
                </a:solidFill>
                <a:latin typeface="Impact" pitchFamily="34" charset="0"/>
                <a:ea typeface="+mj-ea"/>
                <a:cs typeface="+mj-cs"/>
              </a:defRPr>
            </a:lvl1pPr>
          </a:lstStyle>
          <a:p>
            <a:r>
              <a:rPr lang="en-US" dirty="0" smtClean="0">
                <a:effectLst>
                  <a:outerShdw blurRad="38100" dist="38100" dir="2700000" algn="tl">
                    <a:srgbClr val="000000">
                      <a:alpha val="43137"/>
                    </a:srgbClr>
                  </a:outerShdw>
                </a:effectLst>
              </a:rPr>
              <a:t>Invite People: Email lists</a:t>
            </a:r>
            <a:endParaRPr lang="en-US"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906" y="3058659"/>
            <a:ext cx="6322787" cy="2833688"/>
          </a:xfrm>
          <a:prstGeom prst="rect">
            <a:avLst/>
          </a:prstGeom>
        </p:spPr>
      </p:pic>
    </p:spTree>
    <p:extLst>
      <p:ext uri="{BB962C8B-B14F-4D97-AF65-F5344CB8AC3E}">
        <p14:creationId xmlns:p14="http://schemas.microsoft.com/office/powerpoint/2010/main" val="308478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Our</a:t>
            </a:r>
            <a:r>
              <a:rPr lang="en-US" dirty="0" smtClean="0"/>
              <a:t> </a:t>
            </a:r>
            <a:r>
              <a:rPr lang="en-US" dirty="0" smtClean="0">
                <a:effectLst>
                  <a:outerShdw blurRad="38100" dist="38100" dir="2700000" algn="tl">
                    <a:srgbClr val="000000">
                      <a:alpha val="43137"/>
                    </a:srgbClr>
                  </a:outerShdw>
                </a:effectLst>
              </a:rPr>
              <a:t>Agenda</a:t>
            </a:r>
            <a:endParaRPr lang="en-US" dirty="0">
              <a:effectLst>
                <a:outerShdw blurRad="38100" dist="38100" dir="2700000" algn="tl">
                  <a:srgbClr val="000000">
                    <a:alpha val="43137"/>
                  </a:srgbClr>
                </a:outerShdw>
              </a:effectLst>
            </a:endParaRPr>
          </a:p>
        </p:txBody>
      </p:sp>
      <p:pic>
        <p:nvPicPr>
          <p:cNvPr id="12" name="Picture 11" descr="Scrabble tiles 1.ai"/>
          <p:cNvPicPr>
            <a:picLocks noChangeAspect="1"/>
          </p:cNvPicPr>
          <p:nvPr>
            <p:custDataLst>
              <p:tags r:id="rId1"/>
            </p:custDataLst>
          </p:nvPr>
        </p:nvPicPr>
        <p:blipFill>
          <a:blip r:embed="rId4" cstate="print"/>
          <a:stretch>
            <a:fillRect/>
          </a:stretch>
        </p:blipFill>
        <p:spPr>
          <a:xfrm>
            <a:off x="681025" y="1524000"/>
            <a:ext cx="2443176" cy="690162"/>
          </a:xfrm>
          <a:prstGeom prst="rect">
            <a:avLst/>
          </a:prstGeom>
        </p:spPr>
      </p:pic>
      <p:pic>
        <p:nvPicPr>
          <p:cNvPr id="1028" name="Picture 4" descr="http://upload.wikimedia.org/wikipedia/commons/3/32/Facebook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024" y="2438400"/>
            <a:ext cx="2443177" cy="9186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impliolabs.com/wp-content/uploads/2014/03/twitter-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1024" y="3657600"/>
            <a:ext cx="2443177" cy="9189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cassidyventures.com/wp-content/uploads/2013/01/google-plus-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024" y="4877136"/>
            <a:ext cx="2443177" cy="879544"/>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2" descr="data:image/jpeg;base64,/9j/4AAQSkZJRgABAQAAAQABAAD/2wCEAAkGBxQQEBQPERAQEhQQFxUUEBUVEBQVFRYVFRgWFhcXGBgYHCggGBolGxUUITEhJSkrLi4uFx8zODMsNygtLisBCgoKDg0OGxAQGiwkHiQvLCwsLCwsLCwsLCwsLCwsLSwsLCwsLS4sLCwsLCwsLCwsLCwsLCwsLCwsLCwsLCwsLP/AABEIAJEBXAMBEQACEQEDEQH/xAAcAAACAwEBAQEAAAAAAAAAAAAABwUGCAQCAwH/xABUEAABAwIABwoGDQkIAQUAAAABAAIDBBEFBgcSITFzEyVBUWFxcoGRsiIkobGzwRQjMjM0NVJUYoKSotEVF0JEg5PCw9IWQ1NVY2SU8NMIdKPh4v/EABoBAQACAwEAAAAAAAAAAAAAAAABBAMFBgL/xAA4EQEAAQIDBAcGBQMFAAAAAAAAAQIDBBEyBRIxcRMhMzRRgbEUQVJhkcEVIkKh0WLh8CMkQ3Lx/9oADAMBAAIRAxEAPwB4oBAIBAIBAIBAIBAIBAIBAIBAIBAIOHC+F4aRm6TyBg4OFzjxNaNJK81VxTGcs1nD3L1W7RGahYTyoOuRTU7QOB0pJv8AUaR3lVqxXww3VrYsf8lX0/mf4Q8uUWtdqdC3oxf1ErH7RWtRsjDR4/VxS461zv1p45mRjzNuvM3rnizRs7Cx+j95/lyvxmqzrq6jqkI8yjpK/FkjB4eP0R9HwfhmoOupqP30n4rzv1eMvcYezH6I+kPi7CEp1zTHnlefWo3p8XuLVuOFMfSHzNS863vP1imcp3afB5Mh4z2lQnKHm6JF0BdB+5yAzkAHnjPag9Cdw1Od9oqetG7Hg+ja2QapZRzSOHrTOfF5m3RP6Y+kPq3C041VNR++k/FTvVeMvM2LU/oj6Q+7MYqpuqrqB+1d+KnpK/GXicJYnjRH0dEeOFa3VVy9YY7vNK9dNc8WOcBhp40R+/8ALthygVzdcrHdKJv8Nl6jEXGKrZWGn3THmkaLKdUNPtsMEg+hnxu7SXDyL1GJq98MFzYtmY/JVMc8p/hdsXccKet8BjjHL/hv0E9E6ndWnkVm3epr6ve1GJ2fesdcxnHjH+dSwLKohAIBAIBAIBAIBAIBAIBAIBAIBAIBBHYwYYZR076iTSG6GtGtzjoa0f8AdAuV4rriiM5Z8NYqv3Iop/yCMwxhaWrlM0zs5x1D9Fo4GtHAFrqqpqnOXX2LNFmjcojq9XDdeWYXQF0BdAXQF0BdAXQF0BdAXQF0BdAXQF0BdAXQF0BdAXQF0H615BBBII0gg2II1EEaiiJ6+qTfye41msYYJj7fEL53+IzVndIaAeoq9Yu70ZTxcxtLBRZq36NM/tP+cFyVhq0QcaqEaDX0Qtr8ah/qQe4MZKORzY2VtI97yAxramJznE6gAHXJQSiAQRlXjDSQvMctZSxvbbOY+oja4XAIu0uuNBB60Hy/tXQ/5hRf8uH+pBMIBAIBAIBAIBAIBAIBApcrWFC+pZTA+DA0OcP9R9/M232iqWJqzqydHsezFNqbnvnq8o/uooVdt83rMPEewpkb0DMPEewpkb0DMPEewpkb0DMPEewpkb0DMPEewpkb0PJRIugLoC6AugLoP0NPEewpkjOAWkcB7EM4fl0SLoC6AugLoC6AugLoC6DuwHhI0tTFUNPvbgXcrTocOtpK9UVbtUSw4i1F23VRPv8AX3NCtcCARpB0hbNxUxkzBlJwN7DwnURAWbI7do+jLd3ezx1IlXqSpdDIyeP3cLmyM6TCHDyhBruiqWyxslYbtka17eZwBHnRD6koMl4x4S9l1k9VwTyPe3oXsz7oaiXfiDgj2XhKmhtdueJJOhH4Z8wHWg1MiAgEAgEAgEAgEAgEAgz/AI3Ve619TJxyuaOZngDyNWtuTnXMuxwdG5Yop+Xr1pDJt8ZRc0ncK92NcMG0+7VeXqdmaOIdgV9y2cjNHEOwIZyM0cQ7AhnIzRxDsCGcjNHEOwIZyz/jQfHqrbzd9y1tzVLscL2FHKPRGXXhnF0BdAXQF0D5xLA/J1LoHvLODkWxtaIchjZ/3FfOUflOA/Jsmge6i4PptXm/oln2XP8AuafP0klrqg6gXQF0BdAXQF0BdAXQF0BdA/8AE+qMtBTSE3JiYHHjc0ZpPaCtlbnOiHH4yiKL9cR4yXuXzA2dFBXNGmM7jKfov0s+9cfWXtXglrING5HcKeyMExNv4VMXQO5AyxZ9xzEQlMoOE/YuDKqYGztzLIz9OTwG+VwPUgy6Gok28gOCLy1FaR7hogjPK6z326ms7UJOlEBAIBAIBAIBAIBAIPMj80Fx1AEnqRMRnOTNL5S4lx0lxLjzk3K1btojLqSuKmF20dWype17msDgQy2d4TSNFyBwrJbqimrOVbGWqr1maKePUYH51qb5vV/Zj/rVnp6Wk/Cr/wAk3itjjFhB8jIopmGJrXHdA0AhxI0ZrjxL3RcivgrYjB3LERNfvWO6yKqp4wY/Q0VQ6mkhqHuaGklgZm+ELjW4HhWKq7TTOUrtjAXb1G/TlkjfzrU3zer+zH/WvPT0s34Vf+RaYYrBPUTTtBDZpHyNBtcB7i4A24dKqVTnVMugsUTRappnjERDjuvLKLoC6AugLoH3iWd7qXYs8y2FrRDkcb3ivnKOynne2TpxekavN/RLNsvvNPn6SSt1RdQLoC6AugLoC6AugLoC6AugdWSqfOwawf4ckrfvZ38SvWNDmNq05YiZ8Yj0TGN+CBW0M9MRpkYczke3wmH7QCzNcyu5hBIIsRoI4iNBCJNfIFhLNmqaQnRI1szBysOY/wAjo+xBK5fcJZtNT0gOmaR0jhxtiFtP1pGn6qBJINKZK8E+xcFQNIs6YGZ/HeU5zexuaOpELagh8NY0UlEbVNVFE46ml13248xt3W6kEPFlOwY429l25XRSgduags2DsIxVDBLBLHKw6nMeHDtCDqQeZHhoLibAAkniA1lBXv7d4N/zGk/fN/FBJYIw9TVmd7GqIZ9ztn7m8Ozc69r21XsexB21E7Y2Oke4NYwFz3E2AaBcknisggf7d4N/zGk/fN/FBJ4Iw1T1bXOpp4pww2cY3hwBIvY24bIP3DsuZSzv+RFI7sYSvNU5RLJZjeuUx84ZwbqWudnMv26AugYOR0+3VOzj7zlYw/GWm2xoo5z9jSurbQktlOO+UnRi7gVG/rdPszu8c5VW6xNg+0NJK8ZzIZXjVdkT3C/FcBTlM+54quUU9UzEc5h7dg6cC5p6gAaSTBIABymybs+COmt/FH1hy3UMjoiopXjOZDM9p1FsT3DtAspynweJuUROU1RHnD9koJmgudBO0DSS6GQADjJIsE3Z8ERdomcoqj6w57qGQ+cSzvdS7FnmV+3ohyON7xXzlH5TzvbJ04vSNXm/oln2Z3mnz9JJqmgfK4MjY97jqa1pcewKlEZ8HS1V00xnVOUJCpxdq42576SdrRrO5k257al6m3VHuYacXZqnKK4RQcvKw/boC6DqocHTT+8wyy8eYwkdo0KYpmeEMdy9Rb11RDsmxZrGDOdR1AA/0yfMvXR1eDFGMsTOUVwiXXBIIII0EEWIPKOBeFjMXRIugZ+S+tLaN7QdUzu5GVasT+Votp0Z3Yn5feTNVlpWasp2B/YmE52gWZMd2j0aLSaXffzkS+GTzCXsXClLKTZrpBE/oy+16eQFzT1IJfLNhLdsKOjB8GmYyIdIjdHd8D6qCqYAwaaqqgph/fSMYeiT4R6mhx6kGroow1oaBYNAAHEBoCILvKzjy6haKOmdaolbnPfwxRm4BH0zY24gL8SBESOLnFziXOcSXOJJJJ1kk6SeVEvNkEjgDDc9BMKimkzH6M4a2PA/Re39Iebgsg0tinjBHhGlZVR6M7wZGXuWSD3TT5Dygg8KId2FfeJdm/ulBkiMaBzBEnB/6ftdb+w/mogyccfi6r/9vN3HIMsAIk6sgHweq2rO4EQvmObrYOrD/t5vKxwXi5onks4OM8RR/wBo9WebrXusF0BdAwcjp9uqdnH3nKxh+MtRtjRRzn7GldWmhJbKcd8pOjF3Aqd7W6bZnd45yqt1hXzeySnxF+2d3Wq5Y0ud2t20coWrDDvFptlJ3HLLVwlQtdpTzj1Z2adC1zspOzJm7e2LpSd9yvWdEOX2l3iry9Hdjs7e6q2T1NzRLFgu8Uc4Ia6oOsPnEs73UuxZ5lft6Icnje8V85fuNuCXVtKaZrg3PfGS46bNa4OcbcJsNSXKd6nIwl+LN3fn3Z+jpwHgaGjjEUDA35TtGe88bjwlTTTFMZQ8X79d6rern+yQuvTCU2VPATYJWVUTQ1s5cJQNAEg05wH0hnX5W8qqX6Iic4dBsvEzXTNuqeuOHL+yi3WBtV6yfYnNqh7KqReEG0bP8QjWXfQB0W4dPXntWs+uWq2hjptf6dvj758P7mvEwMaGNaGtboa1oAAHIBqVtoJmZnOXq6IQeM+LMNcwh7Q2UD2uUAZwPEflN5CvFduKlrDYu5Ynq4e+CRwjRPp5XwSiz4yWu4uQjjBFiOdUZpynKXUW7lNymK6eEua6h7W/E2v3OB7eOQn7jB6lmtzlDXY2jerjl95PBXXNlTl5wTnQwVgGmJxiefovF23+s231kCZaSCCDYggg8RGkFEvvhGsfPNJPIbvme57zyuN9HJwdSC/ZD8FbrXPqSNFLH4PTlu0fdD+1A90Qy7jtXmpwjVTEk3le1vI2M7m0Dks0Il0YgYujCNc2ncSGNa6SW2vMaWi1xquXNCBwYbyY0ctO5kMQjkDTubhYHOGq9tYRDPz4y0lpFi0kEco0FEmvkDryJKqlPuXNZM0fSBzHHrG5/ZQNrCvvEuzf3SiGSoxoHMESb+QDXW/sP5qIMjHH4vq9hN3HIMtAIk6cgXweq2rO4EQu2PZ3sq9jJ5l4uaJWsF3ijnDPd1QdULoC6Bg5HT7dU7OPvOVjD8Zaja+ijnP2NK6stES2U075SdGLuBU72t0uzO7xzlVbrEvm7klPiL9s7utVuxpc9tXto5QteGD4tNspO45ZZ4KFrXTzhnZp0LXuxk68mZ3ti6UnfcrtnRDmNpd4q8vR3Y7He6q2T1NzRLFgu8Uc4Ie6ourPnEs73UuxZ5let6IcpjO8V85e8bMNGipH1LWB7m5oa0mwu5waCTxC91NdW7GbzhrPTXIozKiLH+vbKJTUB4BuYtyjbGR8kWbnDnvfnVbpqs28nZlmaco4+J0UdUJY2St9zI1r28zhf1q3E5ueqpmmZifcqmVVl8H53yJYz23b/EsV/Sv7LnK/l4xJPNBJsNZ0DnKpujzyaIwXSCCCOBugRMawfVAF+dbCIyjJx12ublc1z75zV/KDjK+hgbuObuszi1hIuGNAu51jrOoAcvIvFyvdhawOGi/XlPCFHxcx9q2VDBUTGeKRwbIHMjaWhxtnNLGjVe9jo0LDRenPrbLEbNt7kzR1TBxXVpoCqyv0YbUQTge/Mc1x5Yi23XaTyKrfjriW+2TcmbdVPhPr/wCKDdYG2TGBpLMPSPmavdPBVvxnU0Ur7lUHjvgv2Xg+ogAu50bizps8JvlAQZgGnTxol+2QP3IxgrcMGiUjwqp7pfqizGeRpP1kQvqDI8zruc46yST1m6JMjIQ3x6c/6HnkZ+CIPBBlHDTfGqjbTekciV1yHuthJw44JL9To0Qd+FfeJdm/ulBk2MaBzBEm7kB11v7D+aiDHxw+L6vYTdxyDLgCJOjIH8HqtqzuBELpj98WVexf5l4uaJWsF3ijnDPV1RdQLoC6BgZHj7dU7OPvOWexxlqdr6KOc/Y0rqy0ZLZTTvlJ0Yu4FUva3SbN7vHOVWusS8bmSU+Iv2zu61WrGlz+1O2jktWGD4tNspO45ZZ4KFrXTzhnhp0Kg7CTqyaHe2LpSd9yuWtEOa2j3iry9Hdjsd7qrZPU3NMsWD7xRzgiLqk6k+MSjvdS7FnmV23phy2M7xXzlHZTjvbJ04vSNUXtDNs3vEefoTF1TdGfOJrt7qTYRd0K7b0w5bGdvXzn1RuVD4sl6cPpGrze0M2zO8Ryn0koMGaZ4RxyxDte0KrHGHQXJ/JVyn0aKJV9yBYZY3e2Uo+jN541Xv8AGG72Rpr8vuXMrvBPMVXbiOLSjToC2DjC/wAsI9opzxSPHay/qCwX+ENtsmfz1cvuV11WbxJYMd4B6XqC9UsF3i0kr7lAgyxjJQex6yogGqKV7W9HOOb5CES4YIDI9sbfdSOaxvScQ0eUoNWYNo2wQxwMFmxMaxvM0AepEOlBkhw0nnKJMnIT8Nn2H8xqIO5BlTDY8aqNvN6RyJXLIkN83bCTvRog78K+8S7N/dKDJ7BoHMESbmQPXWfsP5qIMbHD4vq9hN3HIMvAIk58gvweq2rO4iFzx/8Aiur2L/MvFzRKzgu8Uc4Z3uqLqBdAXQMDI8fb6nZx95yz2OMtVtbRRzn7GldWWjJbKad8pOjF3Aql7U6PZvd45yq11iXjcyTHxJ+2d3Wq3Z0tBtTtvJasLnxebZSdxyyTwULWuOcM8NOhUHXydWTQ72xdKTvuVy1pc1tHvFXl6O7HY73VWyf5lNzTLHg+8Uc4Ii6pOoPfEo73UuxZ5ldt6YcvjO8V85R+U472ydOL0jVF7Qy7N7xHn6ExdU3Rnziad7qTYR90K7b0w5bGdvXzn1RuU872S9KH0rFF7QzbN7xHn6SUWCj4xBtofSNVSnjDoLvZ1cp9GiCVfci4MJ4HgqS0zwxyllw3OF7Xte3YOxRNMTxhlt37lvRVMOL+yND8zg+yvPR0eDL7biPjlN3XtVUDLCfF6fau7jlgv8IbXZOurl94K26rN4lMFDwD0vUF7pYLs9bSavOVCDNGPw30rNs71IlHYBHjdNt4fSNQaoRAQZKcNJ5yiTIyFfDZ9h/MaiDtQZWw2PGqjbzekciVxyJ/GbthJ3o0Qd2FPeJdm/ulBlFg0DmCJNzIJrrP2H81EGLjf8X1ewm7jkGYAEScuQb4PVbVncRC54+jeys2EnmXi5plZwfb0c4ZzuqTpxdAXQMDI8fb6nZx95yz2OMtVtXRRzn7GjdWGkJfKYd8pOjF3Aqt3U6LZ3YRzlVrrEvG5kmPiT9s7utVqzpaDafbeS1YXPi82yk7jlkngo2tcc4Z4adCoutk6smh3ti6UnfcrdrS5zaHeJ8vR247He6q2T/MpuaZY8H29HOCJuqbpz3xLO91LsWeZXLemHMYzt6+co/Kcd7ZOnF6Rqi7pZdnd4jz9CYuqjoj5xNO99LsY+6Fdt6Ycvi+3r5z6o3Kcd7JelD6Ri83tDNs7vEefpJRYKPjEG2i9I1VY4w393s6uU+jRBKvOSVPHbG92DnRNbA2Xdg8m8pZbMLRwNN/deRY6691cwuE6eJnPLLJWvzrS/MY/wDku/8AGvHTfJb/AAr+r9h+daX5jH/yXf8AjTpvkfhX9X7IPGvHF+EWRxup2xbk4vBEpfe7S21i0W1rxcr3oW8JhOgqmc884yVq6xLycwFHnRuP0j5mrJTHUq36sqmjlccyEGacfRvpV7Z3qRKPwCPG6fbw+kag1MiAgyY4aTzlEmRkL+Gz7D+NqIOtBljDY8aqNtN6RyJXHIoN83bCTvRog7MKe8S7N/dKDKjBoHMiTayDa6z9h/NRBiY3/F9XsJu45BmIBEnJkI+D1W1Z3EQu2Orb4NrB/t5/JG4rzXplnwvbUc49WbLqk6d+3QF0F/yPH2+p2cfecs1njLV7V0Uc5+xo3VhpSYymHfKToxdwKrd1Oh2d2Ec5Va6xrpt5Jz4k/bO7rVZs6Wi2n23ktWFz4vNspO45ZJ4KNvXHOGeWnQFSdZJ05NDvbF0pO+5WrWlzu0O3ny9Hbjqd7qrZP8ym5pljwnb0c4Iq6qOlPbEs73UuxZ5lbt6Yczi+3r5yjspx3tk6cXpGqLulm2d3iPP0kmrqq6A+MTjvfS7GPuhXKNMOZxfb185RuU072y9KH0jF5u6WbZ3eI8/SSiwUfGINtF32qtHGG9u9nVyn0aHJV1yhY5Yj7ZS9Gbzxqve4w3OytNfl9y+YLkDjIHboWFtZnKMzG/Nb/u//AIf/ANLP0Pzan8V/p/dAY4Yo/k+OOTd903V5ZbMzbWaXX1niXiu3urWFxnT1TGWWSr3WNcXfEPB+608juKUj7kZ9azW4zhrsbc3a45feT1VloggzXj6N86vbO9SCPwCPG6fbw+kag1IgEGWcM0u41M0RHvcsjeoOIHkQW7I3XthwlmPIAqInRtuf085j2jrDXDsQPKsqWwxvlkcGsjaXPJNgABcoMs1k26SPktbdHvf9pxd60DByHU16yeW2iOHN63vFvIwoHDhT3iXZv7pQZWYNA5kDXyEPGdWN4SITbkBkHrCC25S8YoqSilhcQ6WpY6OKMHwrOBaXniaLnTwnQgz5ZA48hPweq2rO4gYGH4c+kqGfLhlb2scFE8Hu3OVcT84ZdY64BVF1c8Xq6lAugv8AkfPt9Ts4+85ZbPGWr2pop5z9jRurDTExlMO+UnRi7gVa7qdBs/sI5yq11jXTbyTnxJ+1d3Wqxa0tFtLtvJa8KAmCUDSTHIBzlpWSeClb6q45s9U0bnlrGNc5z7BrWi5JPAAqbqqpiM5nge2KGC3UlHHBIQXtznPtqBcS63La9rq1RGUZOaxV2Lt2ao4PzHU73VWyf5kr0yYTt6OcETdVXSntiYd7qXYs8ytUaYc1i+3r5y4spETn4OlDGucQ6NxDQSbNe0k2HABpUXNLJgKoi/Gfz9CVBvq031Aabk6gFWdC0FgGlMNLBC7XHGxp5w0Aq3TGURDl71e/cqq8ZlA5UZLYOePlSRD74PqXm7pWdndvHKfQn4Jcx7X/ACHNd9kg+pVob6qM4mPFotkgcA4anAEcx0q65Mv8r1G50cFQASI3OY8/Jz80gnku23WFhvRwltdl1xFVVHj1/Qu8EU7pqiKJgJc+RgAHFnC55gLnqWGIzltbtUU0VTPhLQ11ccqXmWGUbnTM4S+R3U1rR/EFhvcIbXZcfmqn5QWV1gbg3ckVCX0Mjra53+RkQ9SsWo/K0u0a/wDViPl/JpLM1gQZtx8G+dXtnepBH4CHjdPt4fSNQaiQCBI5X8XHQ1RrWNvFUWzyP0ZBoN+Q2HWgXw0aRoI0gjWEEhXYdqZ2CKaqnkYLeC6VxGjVcX09aCOAQPvJVi66ioy+QWlqSHuHC1oFmN85+sguNRHnscz5TS3tFkGVHRlpLSLFugjiI0FB04OwhLTv3SCV8T7WzmOLTY8B4xoCDppaGeudLKS+QxsdJNI9xdYMaXaSeHRoCCMsgcWQr4PVbVncQMyRmc0tOpwIPXoQZRkjLHFh1sJaedpsfMqOTq4q3oz8Xm6JF0F/yPn26p2cfecs1njLV7U0085+xo3WdpyYymHfKToRdwKtc1N/s/sI5yq11jXTSyQ1INPPHfSyQOtyPaAPKxysWuDS7Tp/PTPyX66ytaj4MG01OXzshgiNi6SQMa3RrJLuALzERDLVduVxFMzMvWBsKsq4t3iuWFzmtJFrhri29uI20KYnPg83Lc253auLix0O91VsnrzXpllwnb0c4Iq6qukPbEw730uxZ5lao0w5vFdtXzlI19eyBm6SuDWlzWZx1AvOaL8QuRpXrPJhppmqcofBmBaYSbuKaASXuHiNudfjvbXyqN2M88nub9yad3enLwzSF16YlAyuV4EMNPfwpHmQjiawEX7X+Q8Sw3Z6smy2ZRnXNXhHqV11gbo4MnGMLaimbTOd7dTNDSDrdGNDHDj0AA8o5QrNurOGgx1ibdyao4StsrA9pa5oc12ggi4I5QV7U4mYnOHHQ4Hp4HF0NPDG46CWRgG3OFEUxHB7rvXK4yqqmXc54AJJAA0kk6AFLGSOPWHhW1Rcw3iiG5xH5Wm7n8xOrkAVe5VnLoMFZm1b6+M9avXWNcP3I/T5mCoyf7x8r/vlo8jQrVqPytBj6s78+XouqyKQQLHGDJe6qqpqkVAaJnl9s3VfgQc+D8kz4po5fZLTub2Ptm68xwdbyIGsgEHPX0TJ43RSsD2PFiCLoFhhvJJdxdSy5oP6Dhe3INIt2lBEMyTVRNjJGBx2v5LoLlipk1hpHCaY7tI3S248EHjA/wC86C+IBAscccmJnndUUr2s3Q5z2EaM46yNIsgisF5I5S8eyJmtbwho0nrv6kDGjxYiiopaOBojEsb2F1tN3NIuePWgX35nn/OW/ZQXTEHFQ4MjlYZBJurw7QLWsLILUgzPjzSbhhKqjtYbq5w5pLSDvKpXGVUujwte9Zpn5enUgrryzi6CcxUxmdg98j2wtl3VrWkF5ZbNJN9AN9a90VbqtisP00RGeWSyfnUl+ZR/8h39C99Kpfhs/EqOMWGDW1Dql0YjLg0ZocXAZotrICx1TnObYYe10VG5mjbryzJTF3D0tDNu0VnXGbIxxOa9uu2jURwHg08a9U1bssGIsRepyleTlUjzb+w5s/i3Vmbfpa7fVWXpYa38Orz4wqGMuN1RXeA8iOK9xEwmx6bv0/IORY6q5lew+DotdfGUhi9j6+ip20zaZkgYXHOMxaTnEu1Bp41NNzKMmLEYLpbk15vthfKLJUwSU5pY2CZpYXCZxIvw2zBdTNzOMnm1gNyuKs+Cl3WJsl1wRlGkpoI6cUsbxC0MDjM4E20XtmaFli5lGTW3cBv1zVvcXPjHj2+tp3UzqZkYeWkuEpcfBcHai0cSiqvOMnvD4LorkV5vGLePk9G0RPaKiJuhrXPLXsHE19jcchHWEpuTHEv4Gmud6nqlYanKozN9rpJC76cjGtHW25PYvfSwq07Orz65hQMLYTkqpnTzOznu4hZrQNTWjgAWGqc5zbWzaptU7tLjuoZH1pql8T2yRvcx7DdrmmxB/Dk1FTE5PNdFNcbtXBecGZUJWANqKdsttb435juthBBPWFli74tZc2b1/klITZVIreBSTE8AdJG0dov5lPSwxRs6575hVMY8dKitaYzmwxHXGwnwuR7jpcOSwC8VXJldsYKi3Oc9cq5dY10FyJacxMotwwfSxHQWwx53SLQ53lJVumMoiHM369+5VV85TK9MQQCAQCAQCAQCAQCAQCAQCAQCAQJTLhgYsqY61o8CZojkPE9l7drSB1LBdp68232dd/LNueZZ3WJshdAXQF0BdAXQF0BdAXQF0BdAXQF0BdAXQF0BdAXQF0BdAXQF0BdBL4p4IdW1kNOBcOcDIeJjdLj2aOteqac5YcRd6O3NX05tPtbYWGoaArTnH6gEAgEAgEAgEAgEAgEAgEAgEAgEEZjFgaOtp300ouHjQeJw1EcqiYzjJ7ormiqKqeMM44z4uzYPmMUrTm3sx9tDuLmNuBVqqZpb6xiKb0Zxx98Ia68s4ugLoC6AugLoC6AugLoC6AugLoC6AugLoC6AugLoC6AugLoPtSUz5niONhe92oAeU8Q5VMRm81VxTGdU5QfuTPE0YPiMsljPKPCNvct4Gj/v4CxRTuw0eKxE3qvlHBd17VQgEAgEAgEAgEAgEAgEAgEAgEAgEAg4cLYJiqmGOZgcCLaQPXrRNNU0znBb4YyPRuJdBI5n0b3HY78Vjm1C7RtC5GrKVfnyQ1Q9zI087B/C8+ZeeinxZ42jHvp/dHTZMK5uprHfvB/Co6KWSNoW/fEuKXECub/dNPM+3eAUdHU9RjrPz+jkfidWj9WPVJF/Uo3KvB79ss/F+0/w+TsVqwfqr+1h8zk3KvBPtdn4ng4tVfzWXsH4puVeCfarPxQ/Di7V/NZfsj8U3J8D2mz8UPP5Aqvms32U3ZT7Ta+KB+QKr5rN9hN2T2i18UD8gVXzWb7CbsntFr4oH5Aqvms32E3ZPaLXxQPyBVfNZvsJuye0Wvih+jF6q+azfZ/+03J8Ee02vih6GLdX81l7B+KblXge1Wfih6GLFYf1WTtb+KblXgj2qz8T6txRrT+rO/eRDzuTcq8Ee2Wfi9f4dEWItc7+4A55Gnu3U9HU8zjrMe/9nbDk1rnfoMHW8/wqejl4naFr5pCnyS1bvdPY3mYT3i1T0U+LxO0afdTKXwfkccSN2mdbhAzW+bOU9FDFVtGr9NMGHi3ifTUI9qjGdou467jh06T1lZIpiOClcu13JzqlYVLGEAgEAgEAgEAgEAgEAgEAgEAgEAgEAgEAgEAgEHzmQcMqDmeg+LkHlB+IBAIBB6ag+rUHRGg7IUHSgEAgEAgEAg//2Q=="/>
          <p:cNvSpPr>
            <a:spLocks noChangeAspect="1" noChangeArrowheads="1"/>
          </p:cNvSpPr>
          <p:nvPr/>
        </p:nvSpPr>
        <p:spPr bwMode="auto">
          <a:xfrm>
            <a:off x="155574" y="-144463"/>
            <a:ext cx="7083425" cy="70834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http://upload.wikimedia.org/wikipedia/commons/thumb/9/98/YouTube_Logo.svg/587px-YouTube_Logo.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86350" y="1524001"/>
            <a:ext cx="2190827"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developer.linkedin.com/sites/default/files/wordpress-logo-hoz-rgb.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5273" y="3767162"/>
            <a:ext cx="2664417" cy="6045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www.woothemes.com/wp-content/uploads/2012/09/usp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5720" y="4836059"/>
            <a:ext cx="2664417" cy="5941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1"/>
          <a:stretch>
            <a:fillRect/>
          </a:stretch>
        </p:blipFill>
        <p:spPr>
          <a:xfrm>
            <a:off x="3682912" y="1520988"/>
            <a:ext cx="1018120" cy="1018120"/>
          </a:xfrm>
          <a:prstGeom prst="rect">
            <a:avLst/>
          </a:prstGeom>
        </p:spPr>
      </p:pic>
      <p:pic>
        <p:nvPicPr>
          <p:cNvPr id="5" name="Picture 4"/>
          <p:cNvPicPr>
            <a:picLocks noChangeAspect="1"/>
          </p:cNvPicPr>
          <p:nvPr/>
        </p:nvPicPr>
        <p:blipFill>
          <a:blip r:embed="rId12"/>
          <a:stretch>
            <a:fillRect/>
          </a:stretch>
        </p:blipFill>
        <p:spPr>
          <a:xfrm>
            <a:off x="3419455" y="4157009"/>
            <a:ext cx="1619290" cy="720127"/>
          </a:xfrm>
          <a:prstGeom prst="rect">
            <a:avLst/>
          </a:prstGeom>
        </p:spPr>
      </p:pic>
      <p:pic>
        <p:nvPicPr>
          <p:cNvPr id="6" name="Picture 5"/>
          <p:cNvPicPr>
            <a:picLocks noChangeAspect="1"/>
          </p:cNvPicPr>
          <p:nvPr/>
        </p:nvPicPr>
        <p:blipFill>
          <a:blip r:embed="rId13"/>
          <a:stretch>
            <a:fillRect/>
          </a:stretch>
        </p:blipFill>
        <p:spPr>
          <a:xfrm>
            <a:off x="3456234" y="4988863"/>
            <a:ext cx="1471474" cy="957129"/>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307495" y="2875851"/>
            <a:ext cx="2839975" cy="600652"/>
          </a:xfrm>
          <a:prstGeom prst="rect">
            <a:avLst/>
          </a:prstGeom>
        </p:spPr>
      </p:pic>
    </p:spTree>
    <p:extLst>
      <p:ext uri="{BB962C8B-B14F-4D97-AF65-F5344CB8AC3E}">
        <p14:creationId xmlns:p14="http://schemas.microsoft.com/office/powerpoint/2010/main" val="41238095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nvSpPr>
        <p:spPr>
          <a:xfrm>
            <a:off x="381000" y="152400"/>
            <a:ext cx="7543800" cy="9445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0" kern="1200">
                <a:solidFill>
                  <a:schemeClr val="bg1"/>
                </a:solidFill>
                <a:latin typeface="Impact" pitchFamily="34" charset="0"/>
                <a:ea typeface="+mj-ea"/>
                <a:cs typeface="+mj-cs"/>
              </a:defRPr>
            </a:lvl1pPr>
          </a:lstStyle>
          <a:p>
            <a:r>
              <a:rPr lang="en-US" dirty="0" smtClean="0"/>
              <a:t>Pay Attention: Monitor Insights</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5912" t="42467" r="6513"/>
          <a:stretch/>
        </p:blipFill>
        <p:spPr>
          <a:xfrm>
            <a:off x="0" y="1295400"/>
            <a:ext cx="6879771" cy="2895429"/>
          </a:xfrm>
          <a:prstGeom prst="rect">
            <a:avLst/>
          </a:prstGeom>
          <a:ln>
            <a:solidFill>
              <a:schemeClr val="tx1"/>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4038600"/>
            <a:ext cx="7611538" cy="4534533"/>
          </a:xfrm>
          <a:prstGeom prst="rect">
            <a:avLst/>
          </a:prstGeom>
          <a:ln>
            <a:solidFill>
              <a:schemeClr val="tx1"/>
            </a:solidFill>
          </a:ln>
        </p:spPr>
      </p:pic>
    </p:spTree>
    <p:extLst>
      <p:ext uri="{BB962C8B-B14F-4D97-AF65-F5344CB8AC3E}">
        <p14:creationId xmlns:p14="http://schemas.microsoft.com/office/powerpoint/2010/main" val="3336071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Don’t Forget to Schedule Posts!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3611563"/>
          </a:xfrm>
        </p:spPr>
        <p:txBody>
          <a:bodyPr/>
          <a:lstStyle/>
          <a:p>
            <a:r>
              <a:rPr lang="en-US" sz="3200" dirty="0" smtClean="0"/>
              <a:t>Facebook can be distracting, to get the most done do the following:</a:t>
            </a:r>
          </a:p>
          <a:p>
            <a:pPr marL="571500" indent="-571500">
              <a:buFont typeface="Arial" panose="020B0604020202020204" pitchFamily="34" charset="0"/>
              <a:buChar char="•"/>
            </a:pPr>
            <a:r>
              <a:rPr lang="en-US" sz="2800" b="0" dirty="0" smtClean="0"/>
              <a:t>Have a plan before you log in.</a:t>
            </a:r>
          </a:p>
          <a:p>
            <a:pPr marL="571500" indent="-571500">
              <a:buFont typeface="Arial" panose="020B0604020202020204" pitchFamily="34" charset="0"/>
              <a:buChar char="•"/>
            </a:pPr>
            <a:r>
              <a:rPr lang="en-US" sz="2800" b="0" dirty="0" smtClean="0"/>
              <a:t>Schedule several posts at a time.</a:t>
            </a:r>
          </a:p>
          <a:p>
            <a:pPr marL="571500" indent="-571500">
              <a:buFont typeface="Arial" panose="020B0604020202020204" pitchFamily="34" charset="0"/>
              <a:buChar char="•"/>
            </a:pPr>
            <a:r>
              <a:rPr lang="en-US" sz="2800" b="0" dirty="0" smtClean="0"/>
              <a:t>Pay attention to insights and adjust your posts based on what you find.</a:t>
            </a:r>
            <a:endParaRPr lang="en-US" sz="2800" b="0" dirty="0"/>
          </a:p>
        </p:txBody>
      </p:sp>
    </p:spTree>
    <p:extLst>
      <p:ext uri="{BB962C8B-B14F-4D97-AF65-F5344CB8AC3E}">
        <p14:creationId xmlns:p14="http://schemas.microsoft.com/office/powerpoint/2010/main" val="1498707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0"/>
          </p:nvPr>
        </p:nvSpPr>
        <p:spPr>
          <a:xfrm>
            <a:off x="457200" y="2514600"/>
            <a:ext cx="8229600" cy="2971800"/>
          </a:xfrm>
        </p:spPr>
        <p:txBody>
          <a:bodyPr>
            <a:normAutofit/>
          </a:bodyPr>
          <a:lstStyle/>
          <a:p>
            <a:pPr algn="l"/>
            <a:r>
              <a:rPr lang="en-US" dirty="0" smtClean="0"/>
              <a:t>Exercise:</a:t>
            </a:r>
          </a:p>
          <a:p>
            <a:pPr marL="457200" indent="-457200" algn="l">
              <a:buFont typeface="Arial" panose="020B0604020202020204" pitchFamily="34" charset="0"/>
              <a:buChar char="•"/>
            </a:pPr>
            <a:r>
              <a:rPr lang="en-US" dirty="0" smtClean="0"/>
              <a:t>Schedule 3 posts using the tools I just showed you.</a:t>
            </a:r>
            <a:endParaRPr lang="en-US" dirty="0"/>
          </a:p>
        </p:txBody>
      </p:sp>
    </p:spTree>
    <p:extLst>
      <p:ext uri="{BB962C8B-B14F-4D97-AF65-F5344CB8AC3E}">
        <p14:creationId xmlns:p14="http://schemas.microsoft.com/office/powerpoint/2010/main" val="58715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Agenda</a:t>
            </a:r>
            <a:endParaRPr lang="en-US" dirty="0"/>
          </a:p>
        </p:txBody>
      </p:sp>
      <p:pic>
        <p:nvPicPr>
          <p:cNvPr id="1030" name="Picture 6" descr="http://www.simpliolabs.com/wp-content/uploads/2014/03/twitter-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2136148"/>
            <a:ext cx="6705600" cy="2522226"/>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2" descr="data:image/jpeg;base64,/9j/4AAQSkZJRgABAQAAAQABAAD/2wCEAAkGBxQQEBQPERAQEhQQFxUUEBUVEBQVFRYVFRgWFhcXGBgYHCggGBolGxUUITEhJSkrLi4uFx8zODMsNygtLisBCgoKDg0OGxAQGiwkHiQvLCwsLCwsLCwsLCwsLCwsLSwsLCwsLS4sLCwsLCwsLCwsLCwsLCwsLCwsLCwsLCwsLP/AABEIAJEBXAMBEQACEQEDEQH/xAAcAAACAwEBAQEAAAAAAAAAAAAABwUGCAQCAwH/xABUEAABAwIABwoGDQkIAQUAAAABAAIDBBEFBgcSITFzEyVBUWFxcoGRsiIkobGzwRQjMjM0NVJUYoKSotEVF0JEg5PCw9IWQ1NVY2SU8NMIdKPh4v/EABoBAQACAwEAAAAAAAAAAAAAAAABBAMFBgL/xAA4EQEAAQIDBAcGBQMFAAAAAAAAAQIDBBEyBRIxcRMhMzRRgbEUQVJhkcEVIkKh0WLh8CMkQ3Lx/9oADAMBAAIRAxEAPwB4oBAIBAIBAIBAIBAIBAIBAIBAIBAIOHC+F4aRm6TyBg4OFzjxNaNJK81VxTGcs1nD3L1W7RGahYTyoOuRTU7QOB0pJv8AUaR3lVqxXww3VrYsf8lX0/mf4Q8uUWtdqdC3oxf1ErH7RWtRsjDR4/VxS461zv1p45mRjzNuvM3rnizRs7Cx+j95/lyvxmqzrq6jqkI8yjpK/FkjB4eP0R9HwfhmoOupqP30n4rzv1eMvcYezH6I+kPi7CEp1zTHnlefWo3p8XuLVuOFMfSHzNS863vP1imcp3afB5Mh4z2lQnKHm6JF0BdB+5yAzkAHnjPag9Cdw1Od9oqetG7Hg+ja2QapZRzSOHrTOfF5m3RP6Y+kPq3C041VNR++k/FTvVeMvM2LU/oj6Q+7MYqpuqrqB+1d+KnpK/GXicJYnjRH0dEeOFa3VVy9YY7vNK9dNc8WOcBhp40R+/8ALthygVzdcrHdKJv8Nl6jEXGKrZWGn3THmkaLKdUNPtsMEg+hnxu7SXDyL1GJq98MFzYtmY/JVMc8p/hdsXccKet8BjjHL/hv0E9E6ndWnkVm3epr6ve1GJ2fesdcxnHjH+dSwLKohAIBAIBAIBAIBAIBAIBAIBAIBAIBBHYwYYZR076iTSG6GtGtzjoa0f8AdAuV4rriiM5Z8NYqv3Iop/yCMwxhaWrlM0zs5x1D9Fo4GtHAFrqqpqnOXX2LNFmjcojq9XDdeWYXQF0BdAXQF0BdAXQF0BdAXQF0BdAXQF0BdAXQF0BdAXQF0H615BBBII0gg2II1EEaiiJ6+qTfye41msYYJj7fEL53+IzVndIaAeoq9Yu70ZTxcxtLBRZq36NM/tP+cFyVhq0QcaqEaDX0Qtr8ah/qQe4MZKORzY2VtI97yAxramJznE6gAHXJQSiAQRlXjDSQvMctZSxvbbOY+oja4XAIu0uuNBB60Hy/tXQ/5hRf8uH+pBMIBAIBAIBAIBAIBAIBApcrWFC+pZTA+DA0OcP9R9/M232iqWJqzqydHsezFNqbnvnq8o/uooVdt83rMPEewpkb0DMPEewpkb0DMPEewpkb0DMPEewpkb0DMPEewpkb0PJRIugLoC6AugLoP0NPEewpkjOAWkcB7EM4fl0SLoC6AugLoC6AugLoC6DuwHhI0tTFUNPvbgXcrTocOtpK9UVbtUSw4i1F23VRPv8AX3NCtcCARpB0hbNxUxkzBlJwN7DwnURAWbI7do+jLd3ezx1IlXqSpdDIyeP3cLmyM6TCHDyhBruiqWyxslYbtka17eZwBHnRD6koMl4x4S9l1k9VwTyPe3oXsz7oaiXfiDgj2XhKmhtdueJJOhH4Z8wHWg1MiAgEAgEAgEAgEAgEAgz/AI3Ve619TJxyuaOZngDyNWtuTnXMuxwdG5Yop+Xr1pDJt8ZRc0ncK92NcMG0+7VeXqdmaOIdgV9y2cjNHEOwIZyM0cQ7AhnIzRxDsCGcjNHEOwIZyz/jQfHqrbzd9y1tzVLscL2FHKPRGXXhnF0BdAXQF0D5xLA/J1LoHvLODkWxtaIchjZ/3FfOUflOA/Jsmge6i4PptXm/oln2XP8AuafP0klrqg6gXQF0BdAXQF0BdAXQF0BdA/8AE+qMtBTSE3JiYHHjc0ZpPaCtlbnOiHH4yiKL9cR4yXuXzA2dFBXNGmM7jKfov0s+9cfWXtXglrING5HcKeyMExNv4VMXQO5AyxZ9xzEQlMoOE/YuDKqYGztzLIz9OTwG+VwPUgy6Gok28gOCLy1FaR7hogjPK6z326ms7UJOlEBAIBAIBAIBAIBAIPMj80Fx1AEnqRMRnOTNL5S4lx0lxLjzk3K1btojLqSuKmF20dWype17msDgQy2d4TSNFyBwrJbqimrOVbGWqr1maKePUYH51qb5vV/Zj/rVnp6Wk/Cr/wAk3itjjFhB8jIopmGJrXHdA0AhxI0ZrjxL3RcivgrYjB3LERNfvWO6yKqp4wY/Q0VQ6mkhqHuaGklgZm+ELjW4HhWKq7TTOUrtjAXb1G/TlkjfzrU3zer+zH/WvPT0s34Vf+RaYYrBPUTTtBDZpHyNBtcB7i4A24dKqVTnVMugsUTRappnjERDjuvLKLoC6AugLoH3iWd7qXYs8y2FrRDkcb3ivnKOynne2TpxekavN/RLNsvvNPn6SSt1RdQLoC6AugLoC6AugLoC6AugdWSqfOwawf4ckrfvZ38SvWNDmNq05YiZ8Yj0TGN+CBW0M9MRpkYczke3wmH7QCzNcyu5hBIIsRoI4iNBCJNfIFhLNmqaQnRI1szBysOY/wAjo+xBK5fcJZtNT0gOmaR0jhxtiFtP1pGn6qBJINKZK8E+xcFQNIs6YGZ/HeU5zexuaOpELagh8NY0UlEbVNVFE46ml13248xt3W6kEPFlOwY429l25XRSgduags2DsIxVDBLBLHKw6nMeHDtCDqQeZHhoLibAAkniA1lBXv7d4N/zGk/fN/FBJYIw9TVmd7GqIZ9ztn7m8Ozc69r21XsexB21E7Y2Oke4NYwFz3E2AaBcknisggf7d4N/zGk/fN/FBJ4Iw1T1bXOpp4pww2cY3hwBIvY24bIP3DsuZSzv+RFI7sYSvNU5RLJZjeuUx84ZwbqWudnMv26AugYOR0+3VOzj7zlYw/GWm2xoo5z9jSurbQktlOO+UnRi7gVG/rdPszu8c5VW6xNg+0NJK8ZzIZXjVdkT3C/FcBTlM+54quUU9UzEc5h7dg6cC5p6gAaSTBIABymybs+COmt/FH1hy3UMjoiopXjOZDM9p1FsT3DtAspynweJuUROU1RHnD9koJmgudBO0DSS6GQADjJIsE3Z8ERdomcoqj6w57qGQ+cSzvdS7FnmV+3ohyON7xXzlH5TzvbJ04vSNXm/oln2Z3mnz9JJqmgfK4MjY97jqa1pcewKlEZ8HS1V00xnVOUJCpxdq42576SdrRrO5k257al6m3VHuYacXZqnKK4RQcvKw/boC6DqocHTT+8wyy8eYwkdo0KYpmeEMdy9Rb11RDsmxZrGDOdR1AA/0yfMvXR1eDFGMsTOUVwiXXBIIII0EEWIPKOBeFjMXRIugZ+S+tLaN7QdUzu5GVasT+Votp0Z3Yn5feTNVlpWasp2B/YmE52gWZMd2j0aLSaXffzkS+GTzCXsXClLKTZrpBE/oy+16eQFzT1IJfLNhLdsKOjB8GmYyIdIjdHd8D6qCqYAwaaqqgph/fSMYeiT4R6mhx6kGroow1oaBYNAAHEBoCILvKzjy6haKOmdaolbnPfwxRm4BH0zY24gL8SBESOLnFziXOcSXOJJJJ1kk6SeVEvNkEjgDDc9BMKimkzH6M4a2PA/Re39Iebgsg0tinjBHhGlZVR6M7wZGXuWSD3TT5Dygg8KId2FfeJdm/ulBkiMaBzBEnB/6ftdb+w/mogyccfi6r/9vN3HIMsAIk6sgHweq2rO4EQvmObrYOrD/t5vKxwXi5onks4OM8RR/wBo9WebrXusF0BdAwcjp9uqdnH3nKxh+MtRtjRRzn7GldWmhJbKcd8pOjF3Aqd7W6bZnd45yqt1hXzeySnxF+2d3Wq5Y0ud2t20coWrDDvFptlJ3HLLVwlQtdpTzj1Z2adC1zspOzJm7e2LpSd9yvWdEOX2l3iry9Hdjs7e6q2T1NzRLFgu8Uc4Ia6oOsPnEs73UuxZ5lft6Icnje8V85fuNuCXVtKaZrg3PfGS46bNa4OcbcJsNSXKd6nIwl+LN3fn3Z+jpwHgaGjjEUDA35TtGe88bjwlTTTFMZQ8X79d6rern+yQuvTCU2VPATYJWVUTQ1s5cJQNAEg05wH0hnX5W8qqX6Iic4dBsvEzXTNuqeuOHL+yi3WBtV6yfYnNqh7KqReEG0bP8QjWXfQB0W4dPXntWs+uWq2hjptf6dvj758P7mvEwMaGNaGtboa1oAAHIBqVtoJmZnOXq6IQeM+LMNcwh7Q2UD2uUAZwPEflN5CvFduKlrDYu5Ynq4e+CRwjRPp5XwSiz4yWu4uQjjBFiOdUZpynKXUW7lNymK6eEua6h7W/E2v3OB7eOQn7jB6lmtzlDXY2jerjl95PBXXNlTl5wTnQwVgGmJxiefovF23+s231kCZaSCCDYggg8RGkFEvvhGsfPNJPIbvme57zyuN9HJwdSC/ZD8FbrXPqSNFLH4PTlu0fdD+1A90Qy7jtXmpwjVTEk3le1vI2M7m0Dks0Il0YgYujCNc2ncSGNa6SW2vMaWi1xquXNCBwYbyY0ctO5kMQjkDTubhYHOGq9tYRDPz4y0lpFi0kEco0FEmvkDryJKqlPuXNZM0fSBzHHrG5/ZQNrCvvEuzf3SiGSoxoHMESb+QDXW/sP5qIMjHH4vq9hN3HIMtAIk6cgXweq2rO4EQu2PZ3sq9jJ5l4uaJWsF3ijnDPd1QdULoC6Bg5HT7dU7OPvOVjD8Zaja+ijnP2NK6stES2U075SdGLuBU72t0uzO7xzlVbrEvm7klPiL9s7utVuxpc9tXto5QteGD4tNspO45ZZ4KFrXTzhnZp0LXuxk68mZ3ti6UnfcrtnRDmNpd4q8vR3Y7He6q2T1NzRLFgu8Uc4Ie6ourPnEs73UuxZ5let6IcpjO8V85e8bMNGipH1LWB7m5oa0mwu5waCTxC91NdW7GbzhrPTXIozKiLH+vbKJTUB4BuYtyjbGR8kWbnDnvfnVbpqs28nZlmaco4+J0UdUJY2St9zI1r28zhf1q3E5ueqpmmZifcqmVVl8H53yJYz23b/EsV/Sv7LnK/l4xJPNBJsNZ0DnKpujzyaIwXSCCCOBugRMawfVAF+dbCIyjJx12ublc1z75zV/KDjK+hgbuObuszi1hIuGNAu51jrOoAcvIvFyvdhawOGi/XlPCFHxcx9q2VDBUTGeKRwbIHMjaWhxtnNLGjVe9jo0LDRenPrbLEbNt7kzR1TBxXVpoCqyv0YbUQTge/Mc1x5Yi23XaTyKrfjriW+2TcmbdVPhPr/wCKDdYG2TGBpLMPSPmavdPBVvxnU0Ur7lUHjvgv2Xg+ogAu50bizps8JvlAQZgGnTxol+2QP3IxgrcMGiUjwqp7pfqizGeRpP1kQvqDI8zruc46yST1m6JMjIQ3x6c/6HnkZ+CIPBBlHDTfGqjbTekciV1yHuthJw44JL9To0Qd+FfeJdm/ulBk2MaBzBEm7kB11v7D+aiDHxw+L6vYTdxyDLgCJOjIH8HqtqzuBELpj98WVexf5l4uaJWsF3ijnDPV1RdQLoC6BgZHj7dU7OPvOWexxlqdr6KOc/Y0rqy0ZLZTTvlJ0Yu4FUva3SbN7vHOVWusS8bmSU+Iv2zu61WrGlz+1O2jktWGD4tNspO45ZZ4KFrXTzhnhp0Kg7CTqyaHe2LpSd9yuWtEOa2j3iry9Hdjsd7qrZPU3NMsWD7xRzgiLqk6k+MSjvdS7FnmV23phy2M7xXzlHZTjvbJ04vSNUXtDNs3vEefoTF1TdGfOJrt7qTYRd0K7b0w5bGdvXzn1RuVD4sl6cPpGrze0M2zO8Ryn0koMGaZ4RxyxDte0KrHGHQXJ/JVyn0aKJV9yBYZY3e2Uo+jN541Xv8AGG72Rpr8vuXMrvBPMVXbiOLSjToC2DjC/wAsI9opzxSPHay/qCwX+ENtsmfz1cvuV11WbxJYMd4B6XqC9UsF3i0kr7lAgyxjJQex6yogGqKV7W9HOOb5CES4YIDI9sbfdSOaxvScQ0eUoNWYNo2wQxwMFmxMaxvM0AepEOlBkhw0nnKJMnIT8Nn2H8xqIO5BlTDY8aqNvN6RyJXLIkN83bCTvRog78K+8S7N/dKDJ7BoHMESbmQPXWfsP5qIMbHD4vq9hN3HIMvAIk58gvweq2rO4iFzx/8Aiur2L/MvFzRKzgu8Uc4Z3uqLqBdAXQMDI8fb6nZx95yz2OMtVtbRRzn7GldWWjJbKad8pOjF3Aql7U6PZvd45yq11iXjcyTHxJ+2d3Wq3Z0tBtTtvJasLnxebZSdxyyTwULWuOcM8NOhUHXydWTQ72xdKTvuVy1pc1tHvFXl6O7HY73VWyf5lNzTLHg+8Uc4Ii6pOoPfEo73UuxZ5ldt6YcvjO8V85R+U472ydOL0jVF7Qy7N7xHn6ExdU3Rnziad7qTYR90K7b0w5bGdvXzn1RuU872S9KH0rFF7QzbN7xHn6SUWCj4xBtofSNVSnjDoLvZ1cp9GiCVfci4MJ4HgqS0zwxyllw3OF7Xte3YOxRNMTxhlt37lvRVMOL+yND8zg+yvPR0eDL7biPjlN3XtVUDLCfF6fau7jlgv8IbXZOurl94K26rN4lMFDwD0vUF7pYLs9bSavOVCDNGPw30rNs71IlHYBHjdNt4fSNQaoRAQZKcNJ5yiTIyFfDZ9h/MaiDtQZWw2PGqjbzekciVxyJ/GbthJ3o0Qd2FPeJdm/ulBlFg0DmCJNzIJrrP2H81EGLjf8X1ewm7jkGYAEScuQb4PVbVncRC54+jeys2EnmXi5plZwfb0c4ZzuqTpxdAXQMDI8fb6nZx95yz2OMtVtXRRzn7GjdWGkJfKYd8pOjF3Aqt3U6LZ3YRzlVrrEvG5kmPiT9s7utVqzpaDafbeS1YXPi82yk7jlkngo2tcc4Z4adCoutk6smh3ti6UnfcrdrS5zaHeJ8vR247He6q2T/MpuaZY8H29HOCJuqbpz3xLO91LsWeZXLemHMYzt6+co/Kcd7ZOnF6Rqi7pZdnd4jz9CYuqjoj5xNO99LsY+6Fdt6Ycvi+3r5z6o3Kcd7JelD6Ri83tDNs7vEefpJRYKPjEG2i9I1VY4w393s6uU+jRBKvOSVPHbG92DnRNbA2Xdg8m8pZbMLRwNN/deRY6691cwuE6eJnPLLJWvzrS/MY/wDku/8AGvHTfJb/AAr+r9h+daX5jH/yXf8AjTpvkfhX9X7IPGvHF+EWRxup2xbk4vBEpfe7S21i0W1rxcr3oW8JhOgqmc884yVq6xLycwFHnRuP0j5mrJTHUq36sqmjlccyEGacfRvpV7Z3qRKPwCPG6fbw+kag1MiAgyY4aTzlEmRkL+Gz7D+NqIOtBljDY8aqNtN6RyJXHIoN83bCTvRog7MKe8S7N/dKDKjBoHMiTayDa6z9h/NRBiY3/F9XsJu45BmIBEnJkI+D1W1Z3EQu2Orb4NrB/t5/JG4rzXplnwvbUc49WbLqk6d+3QF0F/yPH2+p2cfecs1njLV7V0Uc5+xo3VhpSYymHfKToxdwKrd1Oh2d2Ec5Va6xrpt5Jz4k/bO7rVZs6Wi2n23ktWFz4vNspO45ZJ4KNvXHOGeWnQFSdZJ05NDvbF0pO+5WrWlzu0O3ny9Hbjqd7qrZP8ym5pljwnb0c4Iq6qOlPbEs73UuxZ5lbt6Yczi+3r5yjspx3tk6cXpGqLulm2d3iPP0kmrqq6A+MTjvfS7GPuhXKNMOZxfb185RuU072y9KH0jF5u6WbZ3eI8/SSiwUfGINtF32qtHGG9u9nVyn0aHJV1yhY5Yj7ZS9Gbzxqve4w3OytNfl9y+YLkDjIHboWFtZnKMzG/Nb/u//AIf/ANLP0Pzan8V/p/dAY4Yo/k+OOTd903V5ZbMzbWaXX1niXiu3urWFxnT1TGWWSr3WNcXfEPB+608juKUj7kZ9azW4zhrsbc3a45feT1VloggzXj6N86vbO9SCPwCPG6fbw+kag1IgEGWcM0u41M0RHvcsjeoOIHkQW7I3XthwlmPIAqInRtuf085j2jrDXDsQPKsqWwxvlkcGsjaXPJNgABcoMs1k26SPktbdHvf9pxd60DByHU16yeW2iOHN63vFvIwoHDhT3iXZv7pQZWYNA5kDXyEPGdWN4SITbkBkHrCC25S8YoqSilhcQ6WpY6OKMHwrOBaXniaLnTwnQgz5ZA48hPweq2rO4gYGH4c+kqGfLhlb2scFE8Hu3OVcT84ZdY64BVF1c8Xq6lAugv8AkfPt9Ts4+85ZbPGWr2pop5z9jRurDTExlMO+UnRi7gVa7qdBs/sI5yq11jXTbyTnxJ+1d3Wqxa0tFtLtvJa8KAmCUDSTHIBzlpWSeClb6q45s9U0bnlrGNc5z7BrWi5JPAAqbqqpiM5nge2KGC3UlHHBIQXtznPtqBcS63La9rq1RGUZOaxV2Lt2ao4PzHU73VWyf5kr0yYTt6OcETdVXSntiYd7qXYs8ytUaYc1i+3r5y4spETn4OlDGucQ6NxDQSbNe0k2HABpUXNLJgKoi/Gfz9CVBvq031Aabk6gFWdC0FgGlMNLBC7XHGxp5w0Aq3TGURDl71e/cqq8ZlA5UZLYOePlSRD74PqXm7pWdndvHKfQn4Jcx7X/ACHNd9kg+pVob6qM4mPFotkgcA4anAEcx0q65Mv8r1G50cFQASI3OY8/Jz80gnku23WFhvRwltdl1xFVVHj1/Qu8EU7pqiKJgJc+RgAHFnC55gLnqWGIzltbtUU0VTPhLQ11ccqXmWGUbnTM4S+R3U1rR/EFhvcIbXZcfmqn5QWV1gbg3ckVCX0Mjra53+RkQ9SsWo/K0u0a/wDViPl/JpLM1gQZtx8G+dXtnepBH4CHjdPt4fSNQaiQCBI5X8XHQ1RrWNvFUWzyP0ZBoN+Q2HWgXw0aRoI0gjWEEhXYdqZ2CKaqnkYLeC6VxGjVcX09aCOAQPvJVi66ioy+QWlqSHuHC1oFmN85+sguNRHnscz5TS3tFkGVHRlpLSLFugjiI0FB04OwhLTv3SCV8T7WzmOLTY8B4xoCDppaGeudLKS+QxsdJNI9xdYMaXaSeHRoCCMsgcWQr4PVbVncQMyRmc0tOpwIPXoQZRkjLHFh1sJaedpsfMqOTq4q3oz8Xm6JF0F/yPn26p2cfecs1njLV7U0085+xo3WdpyYymHfKToRdwKtc1N/s/sI5yq11jXTSyQ1INPPHfSyQOtyPaAPKxysWuDS7Tp/PTPyX66ytaj4MG01OXzshgiNi6SQMa3RrJLuALzERDLVduVxFMzMvWBsKsq4t3iuWFzmtJFrhri29uI20KYnPg83Lc253auLix0O91VsnrzXpllwnb0c4Iq6qukPbEw730uxZ5lao0w5vFdtXzlI19eyBm6SuDWlzWZx1AvOaL8QuRpXrPJhppmqcofBmBaYSbuKaASXuHiNudfjvbXyqN2M88nub9yad3enLwzSF16YlAyuV4EMNPfwpHmQjiawEX7X+Q8Sw3Z6smy2ZRnXNXhHqV11gbo4MnGMLaimbTOd7dTNDSDrdGNDHDj0AA8o5QrNurOGgx1ibdyao4StsrA9pa5oc12ggi4I5QV7U4mYnOHHQ4Hp4HF0NPDG46CWRgG3OFEUxHB7rvXK4yqqmXc54AJJAA0kk6AFLGSOPWHhW1Rcw3iiG5xH5Wm7n8xOrkAVe5VnLoMFZm1b6+M9avXWNcP3I/T5mCoyf7x8r/vlo8jQrVqPytBj6s78+XouqyKQQLHGDJe6qqpqkVAaJnl9s3VfgQc+D8kz4po5fZLTub2Ptm68xwdbyIGsgEHPX0TJ43RSsD2PFiCLoFhhvJJdxdSy5oP6Dhe3INIt2lBEMyTVRNjJGBx2v5LoLlipk1hpHCaY7tI3S248EHjA/wC86C+IBAscccmJnndUUr2s3Q5z2EaM46yNIsgisF5I5S8eyJmtbwho0nrv6kDGjxYiiopaOBojEsb2F1tN3NIuePWgX35nn/OW/ZQXTEHFQ4MjlYZBJurw7QLWsLILUgzPjzSbhhKqjtYbq5w5pLSDvKpXGVUujwte9Zpn5enUgrryzi6CcxUxmdg98j2wtl3VrWkF5ZbNJN9AN9a90VbqtisP00RGeWSyfnUl+ZR/8h39C99Kpfhs/EqOMWGDW1Dql0YjLg0ZocXAZotrICx1TnObYYe10VG5mjbryzJTF3D0tDNu0VnXGbIxxOa9uu2jURwHg08a9U1bssGIsRepyleTlUjzb+w5s/i3Vmbfpa7fVWXpYa38Orz4wqGMuN1RXeA8iOK9xEwmx6bv0/IORY6q5lew+DotdfGUhi9j6+ip20zaZkgYXHOMxaTnEu1Bp41NNzKMmLEYLpbk15vthfKLJUwSU5pY2CZpYXCZxIvw2zBdTNzOMnm1gNyuKs+Cl3WJsl1wRlGkpoI6cUsbxC0MDjM4E20XtmaFli5lGTW3cBv1zVvcXPjHj2+tp3UzqZkYeWkuEpcfBcHai0cSiqvOMnvD4LorkV5vGLePk9G0RPaKiJuhrXPLXsHE19jcchHWEpuTHEv4Gmud6nqlYanKozN9rpJC76cjGtHW25PYvfSwq07Orz65hQMLYTkqpnTzOznu4hZrQNTWjgAWGqc5zbWzaptU7tLjuoZH1pql8T2yRvcx7DdrmmxB/Dk1FTE5PNdFNcbtXBecGZUJWANqKdsttb435juthBBPWFli74tZc2b1/klITZVIreBSTE8AdJG0dov5lPSwxRs6575hVMY8dKitaYzmwxHXGwnwuR7jpcOSwC8VXJldsYKi3Oc9cq5dY10FyJacxMotwwfSxHQWwx53SLQ53lJVumMoiHM369+5VV85TK9MQQCAQCAQCAQCAQCAQCAQCAQCAQJTLhgYsqY61o8CZojkPE9l7drSB1LBdp68232dd/LNueZZ3WJshdAXQF0BdAXQF0BdAXQF0BdAXQF0BdAXQF0BdAXQF0BdAXQF0BdBL4p4IdW1kNOBcOcDIeJjdLj2aOteqac5YcRd6O3NX05tPtbYWGoaArTnH6gEAgEAgEAgEAgEAgEAgEAgEAgEEZjFgaOtp300ouHjQeJw1EcqiYzjJ7ormiqKqeMM44z4uzYPmMUrTm3sx9tDuLmNuBVqqZpb6xiKb0Zxx98Ia68s4ugLoC6AugLoC6AugLoC6AugLoC6AugLoC6AugLoC6AugLoPtSUz5niONhe92oAeU8Q5VMRm81VxTGdU5QfuTPE0YPiMsljPKPCNvct4Gj/v4CxRTuw0eKxE3qvlHBd17VQgEAgEAgEAgEAgEAgEAgEAgEAgEAg4cLYJiqmGOZgcCLaQPXrRNNU0znBb4YyPRuJdBI5n0b3HY78Vjm1C7RtC5GrKVfnyQ1Q9zI087B/C8+ZeeinxZ42jHvp/dHTZMK5uprHfvB/Co6KWSNoW/fEuKXECub/dNPM+3eAUdHU9RjrPz+jkfidWj9WPVJF/Uo3KvB79ss/F+0/w+TsVqwfqr+1h8zk3KvBPtdn4ng4tVfzWXsH4puVeCfarPxQ/Di7V/NZfsj8U3J8D2mz8UPP5Aqvms32U3ZT7Ta+KB+QKr5rN9hN2T2i18UD8gVXzWb7CbsntFr4oH5Aqvms32E3ZPaLXxQPyBVfNZvsJuye0Wvih+jF6q+azfZ/+03J8Ee02vih6GLdX81l7B+KblXge1Wfih6GLFYf1WTtb+KblXgj2qz8T6txRrT+rO/eRDzuTcq8Ee2Wfi9f4dEWItc7+4A55Gnu3U9HU8zjrMe/9nbDk1rnfoMHW8/wqejl4naFr5pCnyS1bvdPY3mYT3i1T0U+LxO0afdTKXwfkccSN2mdbhAzW+bOU9FDFVtGr9NMGHi3ifTUI9qjGdou467jh06T1lZIpiOClcu13JzqlYVLGEAgEAgEAgEAgEAgEAgEAgEAgEAgEAgEAgEAgEHzmQcMqDmeg+LkHlB+IBAIBB6ag+rUHRGg7IUHSgEAgEAgEAg//2Q=="/>
          <p:cNvSpPr>
            <a:spLocks noChangeAspect="1" noChangeArrowheads="1"/>
          </p:cNvSpPr>
          <p:nvPr/>
        </p:nvSpPr>
        <p:spPr bwMode="auto">
          <a:xfrm>
            <a:off x="155574" y="-144463"/>
            <a:ext cx="7083425" cy="70834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82022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09600" y="1981200"/>
            <a:ext cx="7732303" cy="3095625"/>
          </a:xfrm>
          <a:prstGeom prst="rect">
            <a:avLst/>
          </a:prstGeom>
        </p:spPr>
      </p:pic>
      <p:sp>
        <p:nvSpPr>
          <p:cNvPr id="7" name="Title 1"/>
          <p:cNvSpPr>
            <a:spLocks noGrp="1"/>
          </p:cNvSpPr>
          <p:nvPr>
            <p:ph type="title"/>
          </p:nvPr>
        </p:nvSpPr>
        <p:spPr>
          <a:xfrm>
            <a:off x="457200" y="274638"/>
            <a:ext cx="7543800" cy="944562"/>
          </a:xfrm>
        </p:spPr>
        <p:txBody>
          <a:bodyPr/>
          <a:lstStyle/>
          <a:p>
            <a:r>
              <a:rPr lang="en-US" dirty="0" smtClean="0">
                <a:effectLst>
                  <a:outerShdw blurRad="38100" dist="38100" dir="2700000" algn="tl">
                    <a:srgbClr val="000000">
                      <a:alpha val="43137"/>
                    </a:srgbClr>
                  </a:outerShdw>
                </a:effectLst>
              </a:rPr>
              <a:t>What is Micro-blogging?</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412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Create a Twitter Profile!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2035629"/>
            <a:ext cx="8229600" cy="1523999"/>
          </a:xfrm>
        </p:spPr>
        <p:txBody>
          <a:bodyPr/>
          <a:lstStyle/>
          <a:p>
            <a:r>
              <a:rPr lang="en-US" dirty="0" smtClean="0"/>
              <a:t>Orientation to Twitter!</a:t>
            </a:r>
            <a:endParaRPr lang="en-US" dirty="0"/>
          </a:p>
        </p:txBody>
      </p:sp>
      <p:sp>
        <p:nvSpPr>
          <p:cNvPr id="4" name="Subtitle 3"/>
          <p:cNvSpPr>
            <a:spLocks noGrp="1"/>
          </p:cNvSpPr>
          <p:nvPr>
            <p:ph type="subTitle" idx="10"/>
          </p:nvPr>
        </p:nvSpPr>
        <p:spPr>
          <a:xfrm>
            <a:off x="304800" y="4419600"/>
            <a:ext cx="8229600" cy="990600"/>
          </a:xfrm>
        </p:spPr>
        <p:txBody>
          <a:bodyPr>
            <a:normAutofit fontScale="92500" lnSpcReduction="20000"/>
          </a:bodyPr>
          <a:lstStyle/>
          <a:p>
            <a:pPr algn="l"/>
            <a:r>
              <a:rPr lang="en-US" dirty="0" smtClean="0"/>
              <a:t>Exercise:</a:t>
            </a:r>
          </a:p>
          <a:p>
            <a:pPr marL="457200" indent="-457200" algn="l">
              <a:buFont typeface="Arial" panose="020B0604020202020204" pitchFamily="34" charset="0"/>
              <a:buChar char="•"/>
            </a:pPr>
            <a:r>
              <a:rPr lang="en-US" dirty="0" smtClean="0"/>
              <a:t>Create a Twitter profile for your business.</a:t>
            </a:r>
            <a:endParaRPr lang="en-US" dirty="0"/>
          </a:p>
        </p:txBody>
      </p:sp>
    </p:spTree>
    <p:extLst>
      <p:ext uri="{BB962C8B-B14F-4D97-AF65-F5344CB8AC3E}">
        <p14:creationId xmlns:p14="http://schemas.microsoft.com/office/powerpoint/2010/main" val="1785992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Best Practices for Tweets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5575" y="1587499"/>
            <a:ext cx="8229600" cy="4343400"/>
          </a:xfrm>
        </p:spPr>
        <p:txBody>
          <a:bodyPr>
            <a:normAutofit/>
          </a:bodyPr>
          <a:lstStyle/>
          <a:p>
            <a:pPr marL="571500" indent="-571500">
              <a:buFont typeface="Wingdings" panose="05000000000000000000" pitchFamily="2" charset="2"/>
              <a:buChar char="§"/>
            </a:pPr>
            <a:r>
              <a:rPr lang="en-US" sz="3200" b="0" dirty="0" smtClean="0"/>
              <a:t>Link to external content to give more information. </a:t>
            </a:r>
          </a:p>
          <a:p>
            <a:pPr marL="571500" indent="-571500">
              <a:buFont typeface="Wingdings" panose="05000000000000000000" pitchFamily="2" charset="2"/>
              <a:buChar char="§"/>
            </a:pPr>
            <a:r>
              <a:rPr lang="en-US" sz="3200" b="0" dirty="0" smtClean="0"/>
              <a:t>The average life of a tweet is about 30 minutes.</a:t>
            </a:r>
          </a:p>
          <a:p>
            <a:pPr marL="571500" indent="-571500">
              <a:buFont typeface="Wingdings" panose="05000000000000000000" pitchFamily="2" charset="2"/>
              <a:buChar char="§"/>
            </a:pPr>
            <a:r>
              <a:rPr lang="en-US" sz="3200" b="0" dirty="0" smtClean="0"/>
              <a:t>Use pictures and video links!</a:t>
            </a:r>
          </a:p>
          <a:p>
            <a:pPr marL="571500" indent="-571500">
              <a:buFont typeface="Wingdings" panose="05000000000000000000" pitchFamily="2" charset="2"/>
              <a:buChar char="§"/>
            </a:pPr>
            <a:r>
              <a:rPr lang="en-US" sz="3200" b="0" dirty="0" smtClean="0"/>
              <a:t>Use </a:t>
            </a:r>
            <a:r>
              <a:rPr lang="en-US" sz="3200" b="0" dirty="0" err="1" smtClean="0"/>
              <a:t>HootSuite</a:t>
            </a:r>
            <a:r>
              <a:rPr lang="en-US" sz="3200" b="0" dirty="0" smtClean="0"/>
              <a:t> to schedule tweets!</a:t>
            </a:r>
          </a:p>
          <a:p>
            <a:pPr marL="571500" indent="-571500">
              <a:buFont typeface="Wingdings" panose="05000000000000000000" pitchFamily="2" charset="2"/>
              <a:buChar char="§"/>
            </a:pPr>
            <a:r>
              <a:rPr lang="en-US" sz="3200" b="0" dirty="0" smtClean="0"/>
              <a:t>Follow people to get followers.</a:t>
            </a:r>
            <a:endParaRPr lang="en-US" sz="3200" b="0" dirty="0"/>
          </a:p>
        </p:txBody>
      </p:sp>
      <p:sp>
        <p:nvSpPr>
          <p:cNvPr id="5" name="AutoShape 2" descr="data:image/jpeg;base64,/9j/4AAQSkZJRgABAQAAAQABAAD/2wCEAAkGBxIHEhUQBxIWFRUVFBgaFRcXFRYWFRYcFBgXFhQcGBgcICgsGholHxwZJTEjJSkrLy4uGB8zOjMsNygtLisBCgoKDg0OGxAQGjQmICYtLCwsNzI3NC04LywvLCwsLC8tLSwtNDE0OCwsLywsLDUvLDQsLC0sLCwvNDQ0LSwsLP/AABEIAMoA+QMBEQACEQEDEQH/xAAbAAEAAwEBAQEAAAAAAAAAAAAABQYHBAMCAf/EAEYQAAIBAgIGBgUJBQYHAAAAAAABAgMEBREGITFBUWESInGBkaETMmKxwQcVMzRCUnKCkhQjU7LRJKLS4eLwF0NUc4OT8f/EABsBAQADAQEBAQAAAAAAAAAAAAAEBQYDAgEH/8QAOxEBAAIBAgIGCgECBAYDAAAAAAECAwQRBSESMUFRodETIjJhcYGRseHwwRRCBjNS8RUjNENichYkU//aAAwDAQACEQMRAD8A3EAAAAAAAAAAAAAAAAAAAAENjOktvhOcasulP7kdbX4t0e/WS8Gjy5ucRtHfKBquJYNPytO890fvJTsQ03uLnVaKNJcl0peL1eCRa4uGYq+1z8Gfz8cz39iIrH1nx8kHXxSvcfT1qj7Zyy8MyZXBir1Vj6K6+rz39q8/VyuTett5nXaEfpTvvu6aOI1qH0FapHsnJfE52w47ddY+jtTVZqezeY+cpqw00urX6dxqrhJZPukvjmRMnDcNvZ5LHBxvUU9v1o/e2FvwbSu3xTKMn6Ob+zLY37Mtj8nyKrPoMuLn1x7l9pOK4NR6vVbun+J/ZTxCWYAAAcGKYxRwpZ3k0nuitc32R+Ow7YdPkyztSEbUavDp43yW8/o97C4d3TjUlFx6azSe1J64588stW48ZKdC01332dcOT0lIvttvzdB4dADwvrqNjTnVrbIRbfduXNnvHSb2isdrnmy1xUm9uqI3VjRLSp4hJ0cRaU226b2J5vPo9q3cVz22Ot0Po46ePq7fNTcM4r6e048vX2eXy7P3e3FWvQAAAAAAAAAAAAABvLaBQtKNMHNujhDyWyVVbXxUOC9rw4u60fD4j18v082Z4jxiZmceCeXbPl5/TvUtvPWy3Z2Z35yH18AAAAAAtejOl0rFqlibc6exS2yh/ij5rdwKzV8Pi/rY+U/de8P4xbFtTNzr39seceP2X6rfUqMVOrUgotJqTkkmnsae8o4xXmejETu09s+OtelNoiPihL/TS1tdVFyqP2Fq/U8tXZmTMfDs1+vl8Vdm4zpsfKJ6U+7zlV8T01uLvVa5Uo+zrn+p/BIssPDcVOduc/vYpdRxvPk5U9WPrP1/Dg0dw2WOXCVbOUc+lVk228lxfF7P/h21WaMGLePhCNoNNbV6iOlzjrn997WUsthmG5foACo/KNe+iowoxf0ks32QyfvcfAtOF498k37v5UXHs3Rwxjj+6fCPzsz2L6OuOprYXrKRMxO8NF0R0oWIJUL95VV6st1T/V7yh1uhnH69PZ+zXcM4pGePR5Pa+/5WsrF0AAAAAAAAAAAABRtO9IHrtLN/91rn9hP3+HEueHaT/u3+Xn5M3xniG3/18c/+3l5/TvUcuWaAAAAAAAAAAAB621vK6kqdvFylJ5JLeeb3rSs2tPJ7x47ZLRSkbzLVtG8FjgtLoLJzlrqS4vguS3d73mY1WpnPffs7G50GjrpcXR7Z659/4SxGTQABnHyjVencxjujSXjKUs/LIv8AhddsUz72S49eZz1r3R/MqqWajfqfR1xPj7EzE7wvmi2l6q5UcXeUtkaj2S5T4Pnv99JrOH7evi6u7yajhvF4vtjzzz7J7/j+/m6FS0AAAAAAAAAAAR2kGJfNNCdX7WWUFxlLVHw29iZI02H02SK/X4Imt1P9Pgtk7ez49jIZzdRuVR5tttt7W3rbZqYiIjaGDtabTMz1vk+vIAAAAAAAAAAdWH2FTEJdG2Xa28oxXGUnsRyy5a443s74NPkz26NI8o+K84KrHRqLdWvCdV6pSi+m17MVHPJe/wAMqbP/AFOqnaKzEdnZ92l0kaLQ13nJE27Z6/lEQ/L7T2lT1WVOU3xllCPxfkj7j4VefbnbxfM3HsVeWOsz4fv0c2DX13pRU/fS9HQj66p5x6XCPS25vfr2dqPefFg0tOUb2nq35/PbqctJn1OvyetPRpHXty392/X8fcuX7JT/AIcP0oqvSW72g9FTuh7Hh7Zl8oCyu3n/AA4/E0XDP8j5yx/HP+q+UK2WCmAAFm0c0tnhmVO8znS2L78Pw8VyfcV2q0FcvrU5W+650HF74NqZOdfGGh2N7Tv4KpZzUovet3Jrc+TKHJjtjt0bRtLV4c1M1enjneHQeHUAAAAAAAAoXykXvSnToR2Ri5y7ZdWPgk/1F3wrH6tr/JmOP5t7VxR8Z+0fz9VLLdnQAAAAAAAAAAAAAEjgeEVMZqejt9SWuct0V8XwW/xZH1Gorgp0rfL3pej0d9Vk6Nertnu/exq+HWMMOpxpWqyjHxb3t8WzM5ctslptbrbnBhphpFKRyh0nN1AM9+Uih0K1OpulT6PfCTb/AJkXvCr747V7p+/+zK8fx7ZaX742+k/lUC1UAAAAdWHYhVw2XTspuL38Hya3o5ZcNMtejeN3fT6nJgt0sc7fvaveCabUrrKGJL0Uvvf8t/4e/VzKXUcNvTnj5x4tNo+NY8nq5fVnw/H7zWqE1UScGmnsa1plbMTE7Su4mJjeH0fH0AAAAADKdM6vpbyrycUu6MfjmabQV209f3tYji9+lq7+7aPBCExWgAAAAAAAAAAAASuAYFVxqWVHqwT602tS5LjLkRdTqqYI59fZCfodBk1VuXKvbLUcLw2nhVNUrRZJbXvk97k97M5mzXy26Vmz0+mx6fHFMccvv75dZydwABW9PbD9rtunBa6Uul+XZL4P8pYcNy9DNtPbyVPGcHpNN0o668/l2+fyZkaJjAAAAAAO/C8Zr4W/7HUaW+L1wf5X71rOGbTY8vtwl6bW59PP/Lty7uxcMM08hUyWJwcH96HWj3ravMqs3C7Rzxzv8f3yX+n49jtyzV2nvjnHn91oscRpX6zs6kZ9j1rtW1d5W5MN8c7XjZc4tRizRvjtEuo5uwAAAZFpQsrutn/EZqNH/kV+DCcT/wCqv8UWSkEAAAAAAAAAAAHraxU5wU9jlFPsbWZ4vMxWZh0w1i2SsT1bw2i3oRtoqFvFRilqSWSRkrWm072nm/Q6UrSsVrG0Q9Dy9AAAB81IKonGos00009jT1M+xMxO8PkxExtLIcfwt4RWlSl6u2D4xezv3PmjU6bPGbHFvr8WD12lnTZpp2dnwRxIQwAAAAAAH7CTg84NprY1qaPkxE8pfYtNZ3hMWWlN3Z6o1XJcJ9fzevzImTQ4L/27fDksMPFdVi/u3j38/wA+KbtflAmvrdCL4uEnHyefvId+Ex/bb6rLH/iC3/cp9J/j8pWhp1a1PpVUh2xTXk37iNbheaOraU2nHNNbr3j5eTupaV2dXZWS7Yzj70cZ0Goj+37JNeK6S3Vf7x94UDS2pCvdTqWk1OM+i04vNeqk/NeZeaKLVwxW0bTDL8UtS2ptak7xO3V8EOS1cAAAAAAAAAAAD3sVnUgvbj70c8nsT8JdsHPLX4x921GRfoYAAAAPxSUs1FrVt5as9fc14n3aXyJiUTpLgkcapdHUqkc3Tlwe9P2X/R7iTpNTOC+/ZPWhcQ0VdVj6P90dU/veyq5t52k3TuYuMovJp7jS0vW9YtWeTD5MdsdppeNph5Ht4AAAAAAAAAAAAAAAAAAAAAAAAAB2YND0lxRXGrT/AJkcdRO2K0+6fsk6ON9RSP8Ayj7tlMm/QAAAAAZrpdc1cNvp1LScoOUYPNPLPKKjrW9at5oNFSmXTRW0b7bsjxTLkwayb47bbxE+G38Pew08rUtV7TjU5p9CXftXkjxk4Vjn2J28XTDx7LXlkrE+D9xrG7LHor9phUp1EurUUYyy5PKXWQ0+m1Gnn1ZiY7v2H3V67RauPXia27J2jz5qjJZPU8+fEtIUExtL8Pr4AAAAAAAAAAAAAAAAAAAAAAAAEzofS9NeUVwk3+mLfwImuttgt+9qx4VXpaunznwlrBmG4AAAABQflJtejOlWX2ouD/K+kv5n4F3wrJ6tqfNmOP4trUye7b+f5Uwt2dAAAAAAAAAAAAAAAAAAAAAAAAAAAAWz5Obf0lxOo9kKeXfJrLyUir4rfbFFe+V7wHHvmtfuj7/stFKFrAAAAAQ+leG/OltOFNZzj1odsd3es13krR5vRZYmerqlA4lpv6jT2rHXHOPjHn1MmNQwoAAAAAAAAAAAAAAAAAAAAAAAAAAADRfk5tPRUJ1WtdSermoLJebkUHFMm+WK90ff9hruBYujgm/fPhH53WwrF2AAAAABmmm+B/N9X01uv3dR5/hk9bXY9q71uNDw/Vekp0LdcfZkOMaH0OT0tY9W3hP5VksVKAAAAAAAAAAAAAAAAAAAAAAAAAAlnsPj7Eb8myYNZ/N9CnS+7BZ9r1y82zJ58npMlr98v0HS4fQ4a4+6PHt8XacncAAAAADxvLWF7CVO5ipRksmn/vU+Z7pe1LRas84c8uKmWk0vG8Sy7SPR6pgss9cqTfVn8JcJe/xS0el1dc8d09seTF6/h19Lbfrr2T/E/vNCkxXAAAAAAAAAAAAAAAAAAAAAAAABN6HWH7fdQUl1YdeX5fV/vZeZD12X0eGe+eX78llwnT+m1Ne6Oc/Lq8WrGZbcAAAAAAAA+K1KNeLjWSlFrJprNPtR9raazvDzasWjo2jeFJxvQbbPB3/45P8Alk/c/EuNPxPsy/XzjyZ3WcD/ALtPPyn+J8/qp15ZVLGXRvISg/aWWfY9/cWuPJTJG9Z3Z/NgyYZ6OSuzwOjkAAAAAAAAAAAAAAAAAAAAAAaToBhv7JQdaoutVea/DHVHx1vvRnuJZunk6EdUfdsOC6b0WD0k9dvt2ea0FcuQAAAAAAACE0rxKthNKNayUZJSympJvVLY9TWWvV+ZEzR4cea80v8AJX8S1OXT44yY4iefPf8A3/d1ajp/V+1Rh+qSLD/hNP8AVKnj/EF/9EfVz3em9a5Tj6Kj0XtUoufveXkdKcMx1nfpT9nLLxzLeNuhG3v5q1cVncScpKKz3RioxXYkWFa9GNvyp8mSb26UxEfCNvs8z05gAAAAAAAAAAAAAAAAAAAd+BYa8WrQpR2N5yfCK9Z/DtaOGpzRhxzf6fFL0WmnUZox9nb8GwU4KklGmskkkktiS1IyszMzvLexEVjaH0fH0AAAAAAAA8L61jfU5Uq/qzi0+/euaPeO80tFo64c8uKuWk0t1Sx7EbKWHVJUrjbF5cmtzXJrWavFlrkpF69rA6jBbBknHbscx0cAAAAAAAAAAAAAAAAAAAAAADTNB8H+b6Ppa6/eVcnzjH7K7XtfdwM7xDUekydGOqPu2XB9H6DF07e1bwjsj+f9llK9bgAAAAAAAAABXtLtH/niHTt0vSwXV3dNbei37ufaTtDq/Q22t7M+HvVXFOH/ANTTpV9uOr3+7yZjODptxqJpp5NNZNNbU1xNHExMbwxkxNZ2nrfJ9fAAAAAAAAAAAAAAAAAAAALFoZgfzrV9JcL91TevPZKW1R+L5dpX6/Veip0a+1Ph71vwnQ/1GTp2j1a+M93n+WnmdbIAAAAAAAAAAAACv6S6MQxjr0coVcvW3Sy2Kf8AXb27CdpNbbD6s86/vUq9fwympjpRyt39/wAWc4jh1XDJdC9g4vdwlzi95f4s1Msb0lktRpsunt0ckbfz8HIdUcAAAAAAAAAAAAAAAAAO3CMNni1VUrfa9be6KW1v/fA4581cNJvZJ0mmvqcsY6/P3R3tbw2xhhtONK2WUYrvb3t82ZfLltlvN7drdYMFMOOMdOqHSc3YAAAAAAAAAAAAAB5XNtC7i4XMVKL3SSaPVL2pO9Z2l4yY6ZK9G8bx71XxDQSjW12M5U3wfXj56/MscXFMlfbjfwU2fgWG/PHM18Y8/FB3Gg11T+idOa3ZSafg18SbXimGeveFbfgWoj2ZiUBf2M8Pn6O7SUltSlGWXb0W8nyZOx5a5K9KvUqs+C+C3Qv1/GJ+zmOjiAAAAAAAAAAAAB72VpO+nGnax6UpPUvi+CPGTJXHWbW6nXDhvmvFKRvMtV0dwWGC0+jDXOWucuL5clu/zMzqtTbPfeersbfQ6Kmlx9GOueue9KkZNAAAAAAAAAAAAAAAAHheXdOyi53c1GK3t+7i+R7pjteejWN5c8uWmKvSvO0KLj+msrjOnhOcI7HN6pv8K+yue3sLnTcNivrZec9zNa3jdr70wco7+35d33+CoN9LXItVBMzM7y/D6+AAAAAAAAAAAA6LCyqYhNU7SPSk/Li29yOeTJXHXpWnk7YMF894pSN5ajo5gEMEhq61SS68/hHhH3+7OarVWz293ZDaaDQU0tOXO09cpgiJ4AAAAAAAAAAAAAABH4hjdvh31urFNfZT6Uv0rWd8Wmy5PZqi59bgw+3aI+/0VXFNPG844XTy9ue3uivi+4ssPCu3JPyjzUmp492Ya/OfL8qhfX1S/l07ybm+b2di2Jdha48VMcbUjZQ5tRkzW6WS28uc6OIAAAAAAAAAAAAElgmCVcZllbLKKfWm/Vj/AFfJf5kbUammCN7dfcm6PQ5dVbascu2e5p2CYNSwaHRtVrfrTfrSfPguRndRqL5rb2+TY6TR49NTo0j4z3pE4JYAAAAAAAAAAQeMYjdYZnKnQjWp8YOSlHtjr8V5EzBhw5eU26M+/wA1dqtRqcHrVp0o93X9OaA/4gv/AKdf+3/STv8AhMf6/D8qv/5DP/5+P4fFT5QKj+joRXbJv4I+xwmvbZ5n/EF+zHH1cNfTe7q+p6OH4YZv+82dq8MwR17z++5GvxzU2jltHy890Td41c3v1mtNrhn0Y/pWSJVNNip7NYQcuu1GX2rz9vs4DuiAAAAAAAAAAAAAAPqnB1Go0023qSSzb7EfJmIjeXqtZtO1Y3lcMB0JlWyqYv1Y7qafWf4n9lclr7Cp1PE4j1cXP3r/AEXBJt62flHd5/u/wXu3oRtYqFvFRitiSySKa1ptO9p3lpqUrSsVrG0PQ8vQAAAAAAAAAAAAEHjOi9vimcnHoTf24as/xLY/fzJmDXZcXLfeO6Vdq+GYNRzmNp74/lScV0RucPzdOPpYcYa33w2+GZcYeIYsnKZ2n3+bOang+ow86x0o93kgGstTJqrmNuUh9fAAAAAAAAAAAAAPulSlWajRi5SexJNt9iR5taKxvMvVKWvPRrG8rNhOhNe6ylfNUo8PWm+7Yu99xXZuJ46cqc58F1puB5snPLPRj6z+/uy7YRgdDCF/ZIdbfN65vv3diyRUZ9TkzT60/JotNosOmj/lxz7+398EkR0sAAAAAAAAAAAAAAAAAODEcGoYl9cpRk/vbJfqWs7YtRlxexZGz6PDn/zKxP3+qtX+gMZa7Cq4+zNdJfqWWXgyxx8VtHt1+inzcApPPFbb480BeaIXdtspqa4wkn5PJ+RNpxDBbt2+Kry8H1VOqu/w/d0PcWtS1+s05Q/FFx95Lrkrf2Z3QMmHJj9usx8Y2eJ7cgAAAAAOu2wyvd/VqM5Z71B5eOw5Xz46e1aISMekz5PYpM/JM2ehV1cfTKNNe1LN+Ec/PIiZOJYa9XP996wxcE1N/a2r8fwsFhoJRo672cqj4LqR8tfmiDk4pkn2I28Vrg4FhrzyTNvCPPxWSysKVgujZ04wXJZN9r395X5Mt8k73ndb4sGPFG2OsQ6Tm6gAAAAAAAAAAAAAAAAAAAAAAA1ntA4LzDKFVN1aNNvi6cW/cdsebJE7RafqjZdNhtG9qRPyhSsZs6dPP0dOC7IpFvgyXnrmVFqsGKOqsfRVaqybyLOvUz9/adWHQU310n2rM5ZZmOpJ0tazPOF0wXDqNXL0lGm+2EX8Coz5skdVp+rR6bTYZ66R9IWihZUrb6vThH8MYx9yK62S9vamZW1MOOns1iPhDoPDoAAAAAAAAAAAAAAAAAAAAA//2Q=="/>
          <p:cNvSpPr>
            <a:spLocks noChangeAspect="1" noChangeArrowheads="1"/>
          </p:cNvSpPr>
          <p:nvPr/>
        </p:nvSpPr>
        <p:spPr bwMode="auto">
          <a:xfrm>
            <a:off x="155575" y="-952500"/>
            <a:ext cx="2447925" cy="1990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siliconangle.com/files/2012/02/twitter-bird.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932" y="3759199"/>
            <a:ext cx="2447925" cy="170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944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0"/>
          </p:nvPr>
        </p:nvSpPr>
        <p:spPr>
          <a:xfrm>
            <a:off x="457200" y="1828800"/>
            <a:ext cx="8229600" cy="3657600"/>
          </a:xfrm>
        </p:spPr>
        <p:txBody>
          <a:bodyPr>
            <a:normAutofit/>
          </a:bodyPr>
          <a:lstStyle/>
          <a:p>
            <a:pPr algn="l"/>
            <a:r>
              <a:rPr lang="en-US" dirty="0" smtClean="0"/>
              <a:t>Exercise:</a:t>
            </a:r>
          </a:p>
          <a:p>
            <a:pPr marL="457200" indent="-457200" algn="l">
              <a:buFont typeface="Arial" panose="020B0604020202020204" pitchFamily="34" charset="0"/>
              <a:buChar char="•"/>
            </a:pPr>
            <a:r>
              <a:rPr lang="en-US" dirty="0" smtClean="0"/>
              <a:t>Open a </a:t>
            </a:r>
            <a:r>
              <a:rPr lang="en-US" dirty="0" err="1" smtClean="0"/>
              <a:t>HootSuite</a:t>
            </a:r>
            <a:r>
              <a:rPr lang="en-US" dirty="0" smtClean="0"/>
              <a:t> account and connect your Twitter.</a:t>
            </a:r>
          </a:p>
          <a:p>
            <a:pPr marL="457200" indent="-457200" algn="l">
              <a:buFont typeface="Arial" panose="020B0604020202020204" pitchFamily="34" charset="0"/>
              <a:buChar char="•"/>
            </a:pPr>
            <a:r>
              <a:rPr lang="en-US" dirty="0" smtClean="0"/>
              <a:t>Schedule three tweets for the future.</a:t>
            </a:r>
          </a:p>
          <a:p>
            <a:pPr marL="457200" indent="-457200" algn="l">
              <a:buFont typeface="Arial" panose="020B0604020202020204" pitchFamily="34" charset="0"/>
              <a:buChar char="•"/>
            </a:pPr>
            <a:r>
              <a:rPr lang="en-US" dirty="0" smtClean="0"/>
              <a:t>Start following two people who you would like to follow you back.</a:t>
            </a:r>
          </a:p>
        </p:txBody>
      </p:sp>
    </p:spTree>
    <p:extLst>
      <p:ext uri="{BB962C8B-B14F-4D97-AF65-F5344CB8AC3E}">
        <p14:creationId xmlns:p14="http://schemas.microsoft.com/office/powerpoint/2010/main" val="2780001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Agenda</a:t>
            </a:r>
            <a:endParaRPr lang="en-US" dirty="0"/>
          </a:p>
        </p:txBody>
      </p:sp>
      <p:pic>
        <p:nvPicPr>
          <p:cNvPr id="1032" name="Picture 8" descr="http://www.cassidyventures.com/wp-content/uploads/2013/01/google-plu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438400"/>
            <a:ext cx="6477000" cy="2331721"/>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2" descr="data:image/jpeg;base64,/9j/4AAQSkZJRgABAQAAAQABAAD/2wCEAAkGBxQQEBQPERAQEhQQFxUUEBUVEBQVFRYVFRgWFhcXGBgYHCggGBolGxUUITEhJSkrLi4uFx8zODMsNygtLisBCgoKDg0OGxAQGiwkHiQvLCwsLCwsLCwsLCwsLCwsLSwsLCwsLS4sLCwsLCwsLCwsLCwsLCwsLCwsLCwsLCwsLP/AABEIAJEBXAMBEQACEQEDEQH/xAAcAAACAwEBAQEAAAAAAAAAAAAABwUGCAQCAwH/xABUEAABAwIABwoGDQkIAQUAAAABAAIDBBEFBgcSITFzEyVBUWFxcoGRsiIkobGzwRQjMjM0NVJUYoKSotEVF0JEg5PCw9IWQ1NVY2SU8NMIdKPh4v/EABoBAQACAwEAAAAAAAAAAAAAAAABBAMFBgL/xAA4EQEAAQIDBAcGBQMFAAAAAAAAAQIDBBEyBRIxcRMhMzRRgbEUQVJhkcEVIkKh0WLh8CMkQ3Lx/9oADAMBAAIRAxEAPwB4oBAIBAIBAIBAIBAIBAIBAIBAIBAIOHC+F4aRm6TyBg4OFzjxNaNJK81VxTGcs1nD3L1W7RGahYTyoOuRTU7QOB0pJv8AUaR3lVqxXww3VrYsf8lX0/mf4Q8uUWtdqdC3oxf1ErH7RWtRsjDR4/VxS461zv1p45mRjzNuvM3rnizRs7Cx+j95/lyvxmqzrq6jqkI8yjpK/FkjB4eP0R9HwfhmoOupqP30n4rzv1eMvcYezH6I+kPi7CEp1zTHnlefWo3p8XuLVuOFMfSHzNS863vP1imcp3afB5Mh4z2lQnKHm6JF0BdB+5yAzkAHnjPag9Cdw1Od9oqetG7Hg+ja2QapZRzSOHrTOfF5m3RP6Y+kPq3C041VNR++k/FTvVeMvM2LU/oj6Q+7MYqpuqrqB+1d+KnpK/GXicJYnjRH0dEeOFa3VVy9YY7vNK9dNc8WOcBhp40R+/8ALthygVzdcrHdKJv8Nl6jEXGKrZWGn3THmkaLKdUNPtsMEg+hnxu7SXDyL1GJq98MFzYtmY/JVMc8p/hdsXccKet8BjjHL/hv0E9E6ndWnkVm3epr6ve1GJ2fesdcxnHjH+dSwLKohAIBAIBAIBAIBAIBAIBAIBAIBAIBBHYwYYZR076iTSG6GtGtzjoa0f8AdAuV4rriiM5Z8NYqv3Iop/yCMwxhaWrlM0zs5x1D9Fo4GtHAFrqqpqnOXX2LNFmjcojq9XDdeWYXQF0BdAXQF0BdAXQF0BdAXQF0BdAXQF0BdAXQF0BdAXQF0H615BBBII0gg2II1EEaiiJ6+qTfye41msYYJj7fEL53+IzVndIaAeoq9Yu70ZTxcxtLBRZq36NM/tP+cFyVhq0QcaqEaDX0Qtr8ah/qQe4MZKORzY2VtI97yAxramJznE6gAHXJQSiAQRlXjDSQvMctZSxvbbOY+oja4XAIu0uuNBB60Hy/tXQ/5hRf8uH+pBMIBAIBAIBAIBAIBAIBApcrWFC+pZTA+DA0OcP9R9/M232iqWJqzqydHsezFNqbnvnq8o/uooVdt83rMPEewpkb0DMPEewpkb0DMPEewpkb0DMPEewpkb0DMPEewpkb0PJRIugLoC6AugLoP0NPEewpkjOAWkcB7EM4fl0SLoC6AugLoC6AugLoC6DuwHhI0tTFUNPvbgXcrTocOtpK9UVbtUSw4i1F23VRPv8AX3NCtcCARpB0hbNxUxkzBlJwN7DwnURAWbI7do+jLd3ezx1IlXqSpdDIyeP3cLmyM6TCHDyhBruiqWyxslYbtka17eZwBHnRD6koMl4x4S9l1k9VwTyPe3oXsz7oaiXfiDgj2XhKmhtdueJJOhH4Z8wHWg1MiAgEAgEAgEAgEAgEAgz/AI3Ve619TJxyuaOZngDyNWtuTnXMuxwdG5Yop+Xr1pDJt8ZRc0ncK92NcMG0+7VeXqdmaOIdgV9y2cjNHEOwIZyM0cQ7AhnIzRxDsCGcjNHEOwIZyz/jQfHqrbzd9y1tzVLscL2FHKPRGXXhnF0BdAXQF0D5xLA/J1LoHvLODkWxtaIchjZ/3FfOUflOA/Jsmge6i4PptXm/oln2XP8AuafP0klrqg6gXQF0BdAXQF0BdAXQF0BdA/8AE+qMtBTSE3JiYHHjc0ZpPaCtlbnOiHH4yiKL9cR4yXuXzA2dFBXNGmM7jKfov0s+9cfWXtXglrING5HcKeyMExNv4VMXQO5AyxZ9xzEQlMoOE/YuDKqYGztzLIz9OTwG+VwPUgy6Gok28gOCLy1FaR7hogjPK6z326ms7UJOlEBAIBAIBAIBAIBAIPMj80Fx1AEnqRMRnOTNL5S4lx0lxLjzk3K1btojLqSuKmF20dWype17msDgQy2d4TSNFyBwrJbqimrOVbGWqr1maKePUYH51qb5vV/Zj/rVnp6Wk/Cr/wAk3itjjFhB8jIopmGJrXHdA0AhxI0ZrjxL3RcivgrYjB3LERNfvWO6yKqp4wY/Q0VQ6mkhqHuaGklgZm+ELjW4HhWKq7TTOUrtjAXb1G/TlkjfzrU3zer+zH/WvPT0s34Vf+RaYYrBPUTTtBDZpHyNBtcB7i4A24dKqVTnVMugsUTRappnjERDjuvLKLoC6AugLoH3iWd7qXYs8y2FrRDkcb3ivnKOynne2TpxekavN/RLNsvvNPn6SSt1RdQLoC6AugLoC6AugLoC6AugdWSqfOwawf4ckrfvZ38SvWNDmNq05YiZ8Yj0TGN+CBW0M9MRpkYczke3wmH7QCzNcyu5hBIIsRoI4iNBCJNfIFhLNmqaQnRI1szBysOY/wAjo+xBK5fcJZtNT0gOmaR0jhxtiFtP1pGn6qBJINKZK8E+xcFQNIs6YGZ/HeU5zexuaOpELagh8NY0UlEbVNVFE46ml13248xt3W6kEPFlOwY429l25XRSgduags2DsIxVDBLBLHKw6nMeHDtCDqQeZHhoLibAAkniA1lBXv7d4N/zGk/fN/FBJYIw9TVmd7GqIZ9ztn7m8Ozc69r21XsexB21E7Y2Oke4NYwFz3E2AaBcknisggf7d4N/zGk/fN/FBJ4Iw1T1bXOpp4pww2cY3hwBIvY24bIP3DsuZSzv+RFI7sYSvNU5RLJZjeuUx84ZwbqWudnMv26AugYOR0+3VOzj7zlYw/GWm2xoo5z9jSurbQktlOO+UnRi7gVG/rdPszu8c5VW6xNg+0NJK8ZzIZXjVdkT3C/FcBTlM+54quUU9UzEc5h7dg6cC5p6gAaSTBIABymybs+COmt/FH1hy3UMjoiopXjOZDM9p1FsT3DtAspynweJuUROU1RHnD9koJmgudBO0DSS6GQADjJIsE3Z8ERdomcoqj6w57qGQ+cSzvdS7FnmV+3ohyON7xXzlH5TzvbJ04vSNXm/oln2Z3mnz9JJqmgfK4MjY97jqa1pcewKlEZ8HS1V00xnVOUJCpxdq42576SdrRrO5k257al6m3VHuYacXZqnKK4RQcvKw/boC6DqocHTT+8wyy8eYwkdo0KYpmeEMdy9Rb11RDsmxZrGDOdR1AA/0yfMvXR1eDFGMsTOUVwiXXBIIII0EEWIPKOBeFjMXRIugZ+S+tLaN7QdUzu5GVasT+Votp0Z3Yn5feTNVlpWasp2B/YmE52gWZMd2j0aLSaXffzkS+GTzCXsXClLKTZrpBE/oy+16eQFzT1IJfLNhLdsKOjB8GmYyIdIjdHd8D6qCqYAwaaqqgph/fSMYeiT4R6mhx6kGroow1oaBYNAAHEBoCILvKzjy6haKOmdaolbnPfwxRm4BH0zY24gL8SBESOLnFziXOcSXOJJJJ1kk6SeVEvNkEjgDDc9BMKimkzH6M4a2PA/Re39Iebgsg0tinjBHhGlZVR6M7wZGXuWSD3TT5Dygg8KId2FfeJdm/ulBkiMaBzBEnB/6ftdb+w/mogyccfi6r/9vN3HIMsAIk6sgHweq2rO4EQvmObrYOrD/t5vKxwXi5onks4OM8RR/wBo9WebrXusF0BdAwcjp9uqdnH3nKxh+MtRtjRRzn7GldWmhJbKcd8pOjF3Aqd7W6bZnd45yqt1hXzeySnxF+2d3Wq5Y0ud2t20coWrDDvFptlJ3HLLVwlQtdpTzj1Z2adC1zspOzJm7e2LpSd9yvWdEOX2l3iry9Hdjs7e6q2T1NzRLFgu8Uc4Ia6oOsPnEs73UuxZ5lft6Icnje8V85fuNuCXVtKaZrg3PfGS46bNa4OcbcJsNSXKd6nIwl+LN3fn3Z+jpwHgaGjjEUDA35TtGe88bjwlTTTFMZQ8X79d6rern+yQuvTCU2VPATYJWVUTQ1s5cJQNAEg05wH0hnX5W8qqX6Iic4dBsvEzXTNuqeuOHL+yi3WBtV6yfYnNqh7KqReEG0bP8QjWXfQB0W4dPXntWs+uWq2hjptf6dvj758P7mvEwMaGNaGtboa1oAAHIBqVtoJmZnOXq6IQeM+LMNcwh7Q2UD2uUAZwPEflN5CvFduKlrDYu5Ynq4e+CRwjRPp5XwSiz4yWu4uQjjBFiOdUZpynKXUW7lNymK6eEua6h7W/E2v3OB7eOQn7jB6lmtzlDXY2jerjl95PBXXNlTl5wTnQwVgGmJxiefovF23+s231kCZaSCCDYggg8RGkFEvvhGsfPNJPIbvme57zyuN9HJwdSC/ZD8FbrXPqSNFLH4PTlu0fdD+1A90Qy7jtXmpwjVTEk3le1vI2M7m0Dks0Il0YgYujCNc2ncSGNa6SW2vMaWi1xquXNCBwYbyY0ctO5kMQjkDTubhYHOGq9tYRDPz4y0lpFi0kEco0FEmvkDryJKqlPuXNZM0fSBzHHrG5/ZQNrCvvEuzf3SiGSoxoHMESb+QDXW/sP5qIMjHH4vq9hN3HIMtAIk6cgXweq2rO4EQu2PZ3sq9jJ5l4uaJWsF3ijnDPd1QdULoC6Bg5HT7dU7OPvOVjD8Zaja+ijnP2NK6stES2U075SdGLuBU72t0uzO7xzlVbrEvm7klPiL9s7utVuxpc9tXto5QteGD4tNspO45ZZ4KFrXTzhnZp0LXuxk68mZ3ti6UnfcrtnRDmNpd4q8vR3Y7He6q2T1NzRLFgu8Uc4Ie6ourPnEs73UuxZ5let6IcpjO8V85e8bMNGipH1LWB7m5oa0mwu5waCTxC91NdW7GbzhrPTXIozKiLH+vbKJTUB4BuYtyjbGR8kWbnDnvfnVbpqs28nZlmaco4+J0UdUJY2St9zI1r28zhf1q3E5ueqpmmZifcqmVVl8H53yJYz23b/EsV/Sv7LnK/l4xJPNBJsNZ0DnKpujzyaIwXSCCCOBugRMawfVAF+dbCIyjJx12ublc1z75zV/KDjK+hgbuObuszi1hIuGNAu51jrOoAcvIvFyvdhawOGi/XlPCFHxcx9q2VDBUTGeKRwbIHMjaWhxtnNLGjVe9jo0LDRenPrbLEbNt7kzR1TBxXVpoCqyv0YbUQTge/Mc1x5Yi23XaTyKrfjriW+2TcmbdVPhPr/wCKDdYG2TGBpLMPSPmavdPBVvxnU0Ur7lUHjvgv2Xg+ogAu50bizps8JvlAQZgGnTxol+2QP3IxgrcMGiUjwqp7pfqizGeRpP1kQvqDI8zruc46yST1m6JMjIQ3x6c/6HnkZ+CIPBBlHDTfGqjbTekciV1yHuthJw44JL9To0Qd+FfeJdm/ulBk2MaBzBEm7kB11v7D+aiDHxw+L6vYTdxyDLgCJOjIH8HqtqzuBELpj98WVexf5l4uaJWsF3ijnDPV1RdQLoC6BgZHj7dU7OPvOWexxlqdr6KOc/Y0rqy0ZLZTTvlJ0Yu4FUva3SbN7vHOVWusS8bmSU+Iv2zu61WrGlz+1O2jktWGD4tNspO45ZZ4KFrXTzhnhp0Kg7CTqyaHe2LpSd9yuWtEOa2j3iry9Hdjsd7qrZPU3NMsWD7xRzgiLqk6k+MSjvdS7FnmV23phy2M7xXzlHZTjvbJ04vSNUXtDNs3vEefoTF1TdGfOJrt7qTYRd0K7b0w5bGdvXzn1RuVD4sl6cPpGrze0M2zO8Ryn0koMGaZ4RxyxDte0KrHGHQXJ/JVyn0aKJV9yBYZY3e2Uo+jN541Xv8AGG72Rpr8vuXMrvBPMVXbiOLSjToC2DjC/wAsI9opzxSPHay/qCwX+ENtsmfz1cvuV11WbxJYMd4B6XqC9UsF3i0kr7lAgyxjJQex6yogGqKV7W9HOOb5CES4YIDI9sbfdSOaxvScQ0eUoNWYNo2wQxwMFmxMaxvM0AepEOlBkhw0nnKJMnIT8Nn2H8xqIO5BlTDY8aqNvN6RyJXLIkN83bCTvRog78K+8S7N/dKDJ7BoHMESbmQPXWfsP5qIMbHD4vq9hN3HIMvAIk58gvweq2rO4iFzx/8Aiur2L/MvFzRKzgu8Uc4Z3uqLqBdAXQMDI8fb6nZx95yz2OMtVtbRRzn7GldWWjJbKad8pOjF3Aql7U6PZvd45yq11iXjcyTHxJ+2d3Wq3Z0tBtTtvJasLnxebZSdxyyTwULWuOcM8NOhUHXydWTQ72xdKTvuVy1pc1tHvFXl6O7HY73VWyf5lNzTLHg+8Uc4Ii6pOoPfEo73UuxZ5ldt6YcvjO8V85R+U472ydOL0jVF7Qy7N7xHn6ExdU3Rnziad7qTYR90K7b0w5bGdvXzn1RuU872S9KH0rFF7QzbN7xHn6SUWCj4xBtofSNVSnjDoLvZ1cp9GiCVfci4MJ4HgqS0zwxyllw3OF7Xte3YOxRNMTxhlt37lvRVMOL+yND8zg+yvPR0eDL7biPjlN3XtVUDLCfF6fau7jlgv8IbXZOurl94K26rN4lMFDwD0vUF7pYLs9bSavOVCDNGPw30rNs71IlHYBHjdNt4fSNQaoRAQZKcNJ5yiTIyFfDZ9h/MaiDtQZWw2PGqjbzekciVxyJ/GbthJ3o0Qd2FPeJdm/ulBlFg0DmCJNzIJrrP2H81EGLjf8X1ewm7jkGYAEScuQb4PVbVncRC54+jeys2EnmXi5plZwfb0c4ZzuqTpxdAXQMDI8fb6nZx95yz2OMtVtXRRzn7GjdWGkJfKYd8pOjF3Aqt3U6LZ3YRzlVrrEvG5kmPiT9s7utVqzpaDafbeS1YXPi82yk7jlkngo2tcc4Z4adCoutk6smh3ti6UnfcrdrS5zaHeJ8vR247He6q2T/MpuaZY8H29HOCJuqbpz3xLO91LsWeZXLemHMYzt6+co/Kcd7ZOnF6Rqi7pZdnd4jz9CYuqjoj5xNO99LsY+6Fdt6Ycvi+3r5z6o3Kcd7JelD6Ri83tDNs7vEefpJRYKPjEG2i9I1VY4w393s6uU+jRBKvOSVPHbG92DnRNbA2Xdg8m8pZbMLRwNN/deRY6691cwuE6eJnPLLJWvzrS/MY/wDku/8AGvHTfJb/AAr+r9h+daX5jH/yXf8AjTpvkfhX9X7IPGvHF+EWRxup2xbk4vBEpfe7S21i0W1rxcr3oW8JhOgqmc884yVq6xLycwFHnRuP0j5mrJTHUq36sqmjlccyEGacfRvpV7Z3qRKPwCPG6fbw+kag1MiAgyY4aTzlEmRkL+Gz7D+NqIOtBljDY8aqNtN6RyJXHIoN83bCTvRog7MKe8S7N/dKDKjBoHMiTayDa6z9h/NRBiY3/F9XsJu45BmIBEnJkI+D1W1Z3EQu2Orb4NrB/t5/JG4rzXplnwvbUc49WbLqk6d+3QF0F/yPH2+p2cfecs1njLV7V0Uc5+xo3VhpSYymHfKToxdwKrd1Oh2d2Ec5Va6xrpt5Jz4k/bO7rVZs6Wi2n23ktWFz4vNspO45ZJ4KNvXHOGeWnQFSdZJ05NDvbF0pO+5WrWlzu0O3ny9Hbjqd7qrZP8ym5pljwnb0c4Iq6qOlPbEs73UuxZ5lbt6Yczi+3r5yjspx3tk6cXpGqLulm2d3iPP0kmrqq6A+MTjvfS7GPuhXKNMOZxfb185RuU072y9KH0jF5u6WbZ3eI8/SSiwUfGINtF32qtHGG9u9nVyn0aHJV1yhY5Yj7ZS9Gbzxqve4w3OytNfl9y+YLkDjIHboWFtZnKMzG/Nb/u//AIf/ANLP0Pzan8V/p/dAY4Yo/k+OOTd903V5ZbMzbWaXX1niXiu3urWFxnT1TGWWSr3WNcXfEPB+608juKUj7kZ9azW4zhrsbc3a45feT1VloggzXj6N86vbO9SCPwCPG6fbw+kag1IgEGWcM0u41M0RHvcsjeoOIHkQW7I3XthwlmPIAqInRtuf085j2jrDXDsQPKsqWwxvlkcGsjaXPJNgABcoMs1k26SPktbdHvf9pxd60DByHU16yeW2iOHN63vFvIwoHDhT3iXZv7pQZWYNA5kDXyEPGdWN4SITbkBkHrCC25S8YoqSilhcQ6WpY6OKMHwrOBaXniaLnTwnQgz5ZA48hPweq2rO4gYGH4c+kqGfLhlb2scFE8Hu3OVcT84ZdY64BVF1c8Xq6lAugv8AkfPt9Ts4+85ZbPGWr2pop5z9jRurDTExlMO+UnRi7gVa7qdBs/sI5yq11jXTbyTnxJ+1d3Wqxa0tFtLtvJa8KAmCUDSTHIBzlpWSeClb6q45s9U0bnlrGNc5z7BrWi5JPAAqbqqpiM5nge2KGC3UlHHBIQXtznPtqBcS63La9rq1RGUZOaxV2Lt2ao4PzHU73VWyf5kr0yYTt6OcETdVXSntiYd7qXYs8ytUaYc1i+3r5y4spETn4OlDGucQ6NxDQSbNe0k2HABpUXNLJgKoi/Gfz9CVBvq031Aabk6gFWdC0FgGlMNLBC7XHGxp5w0Aq3TGURDl71e/cqq8ZlA5UZLYOePlSRD74PqXm7pWdndvHKfQn4Jcx7X/ACHNd9kg+pVob6qM4mPFotkgcA4anAEcx0q65Mv8r1G50cFQASI3OY8/Jz80gnku23WFhvRwltdl1xFVVHj1/Qu8EU7pqiKJgJc+RgAHFnC55gLnqWGIzltbtUU0VTPhLQ11ccqXmWGUbnTM4S+R3U1rR/EFhvcIbXZcfmqn5QWV1gbg3ckVCX0Mjra53+RkQ9SsWo/K0u0a/wDViPl/JpLM1gQZtx8G+dXtnepBH4CHjdPt4fSNQaiQCBI5X8XHQ1RrWNvFUWzyP0ZBoN+Q2HWgXw0aRoI0gjWEEhXYdqZ2CKaqnkYLeC6VxGjVcX09aCOAQPvJVi66ioy+QWlqSHuHC1oFmN85+sguNRHnscz5TS3tFkGVHRlpLSLFugjiI0FB04OwhLTv3SCV8T7WzmOLTY8B4xoCDppaGeudLKS+QxsdJNI9xdYMaXaSeHRoCCMsgcWQr4PVbVncQMyRmc0tOpwIPXoQZRkjLHFh1sJaedpsfMqOTq4q3oz8Xm6JF0F/yPn26p2cfecs1njLV7U0085+xo3WdpyYymHfKToRdwKtc1N/s/sI5yq11jXTSyQ1INPPHfSyQOtyPaAPKxysWuDS7Tp/PTPyX66ytaj4MG01OXzshgiNi6SQMa3RrJLuALzERDLVduVxFMzMvWBsKsq4t3iuWFzmtJFrhri29uI20KYnPg83Lc253auLix0O91VsnrzXpllwnb0c4Iq6qukPbEw730uxZ5lao0w5vFdtXzlI19eyBm6SuDWlzWZx1AvOaL8QuRpXrPJhppmqcofBmBaYSbuKaASXuHiNudfjvbXyqN2M88nub9yad3enLwzSF16YlAyuV4EMNPfwpHmQjiawEX7X+Q8Sw3Z6smy2ZRnXNXhHqV11gbo4MnGMLaimbTOd7dTNDSDrdGNDHDj0AA8o5QrNurOGgx1ibdyao4StsrA9pa5oc12ggi4I5QV7U4mYnOHHQ4Hp4HF0NPDG46CWRgG3OFEUxHB7rvXK4yqqmXc54AJJAA0kk6AFLGSOPWHhW1Rcw3iiG5xH5Wm7n8xOrkAVe5VnLoMFZm1b6+M9avXWNcP3I/T5mCoyf7x8r/vlo8jQrVqPytBj6s78+XouqyKQQLHGDJe6qqpqkVAaJnl9s3VfgQc+D8kz4po5fZLTub2Ptm68xwdbyIGsgEHPX0TJ43RSsD2PFiCLoFhhvJJdxdSy5oP6Dhe3INIt2lBEMyTVRNjJGBx2v5LoLlipk1hpHCaY7tI3S248EHjA/wC86C+IBAscccmJnndUUr2s3Q5z2EaM46yNIsgisF5I5S8eyJmtbwho0nrv6kDGjxYiiopaOBojEsb2F1tN3NIuePWgX35nn/OW/ZQXTEHFQ4MjlYZBJurw7QLWsLILUgzPjzSbhhKqjtYbq5w5pLSDvKpXGVUujwte9Zpn5enUgrryzi6CcxUxmdg98j2wtl3VrWkF5ZbNJN9AN9a90VbqtisP00RGeWSyfnUl+ZR/8h39C99Kpfhs/EqOMWGDW1Dql0YjLg0ZocXAZotrICx1TnObYYe10VG5mjbryzJTF3D0tDNu0VnXGbIxxOa9uu2jURwHg08a9U1bssGIsRepyleTlUjzb+w5s/i3Vmbfpa7fVWXpYa38Orz4wqGMuN1RXeA8iOK9xEwmx6bv0/IORY6q5lew+DotdfGUhi9j6+ip20zaZkgYXHOMxaTnEu1Bp41NNzKMmLEYLpbk15vthfKLJUwSU5pY2CZpYXCZxIvw2zBdTNzOMnm1gNyuKs+Cl3WJsl1wRlGkpoI6cUsbxC0MDjM4E20XtmaFli5lGTW3cBv1zVvcXPjHj2+tp3UzqZkYeWkuEpcfBcHai0cSiqvOMnvD4LorkV5vGLePk9G0RPaKiJuhrXPLXsHE19jcchHWEpuTHEv4Gmud6nqlYanKozN9rpJC76cjGtHW25PYvfSwq07Orz65hQMLYTkqpnTzOznu4hZrQNTWjgAWGqc5zbWzaptU7tLjuoZH1pql8T2yRvcx7DdrmmxB/Dk1FTE5PNdFNcbtXBecGZUJWANqKdsttb435juthBBPWFli74tZc2b1/klITZVIreBSTE8AdJG0dov5lPSwxRs6575hVMY8dKitaYzmwxHXGwnwuR7jpcOSwC8VXJldsYKi3Oc9cq5dY10FyJacxMotwwfSxHQWwx53SLQ53lJVumMoiHM369+5VV85TK9MQQCAQCAQCAQCAQCAQCAQCAQCAQJTLhgYsqY61o8CZojkPE9l7drSB1LBdp68232dd/LNueZZ3WJshdAXQF0BdAXQF0BdAXQF0BdAXQF0BdAXQF0BdAXQF0BdAXQF0BdBL4p4IdW1kNOBcOcDIeJjdLj2aOteqac5YcRd6O3NX05tPtbYWGoaArTnH6gEAgEAgEAgEAgEAgEAgEAgEAgEEZjFgaOtp300ouHjQeJw1EcqiYzjJ7ormiqKqeMM44z4uzYPmMUrTm3sx9tDuLmNuBVqqZpb6xiKb0Zxx98Ia68s4ugLoC6AugLoC6AugLoC6AugLoC6AugLoC6AugLoC6AugLoPtSUz5niONhe92oAeU8Q5VMRm81VxTGdU5QfuTPE0YPiMsljPKPCNvct4Gj/v4CxRTuw0eKxE3qvlHBd17VQgEAgEAgEAgEAgEAgEAgEAgEAgEAg4cLYJiqmGOZgcCLaQPXrRNNU0znBb4YyPRuJdBI5n0b3HY78Vjm1C7RtC5GrKVfnyQ1Q9zI087B/C8+ZeeinxZ42jHvp/dHTZMK5uprHfvB/Co6KWSNoW/fEuKXECub/dNPM+3eAUdHU9RjrPz+jkfidWj9WPVJF/Uo3KvB79ss/F+0/w+TsVqwfqr+1h8zk3KvBPtdn4ng4tVfzWXsH4puVeCfarPxQ/Di7V/NZfsj8U3J8D2mz8UPP5Aqvms32U3ZT7Ta+KB+QKr5rN9hN2T2i18UD8gVXzWb7CbsntFr4oH5Aqvms32E3ZPaLXxQPyBVfNZvsJuye0Wvih+jF6q+azfZ/+03J8Ee02vih6GLdX81l7B+KblXge1Wfih6GLFYf1WTtb+KblXgj2qz8T6txRrT+rO/eRDzuTcq8Ee2Wfi9f4dEWItc7+4A55Gnu3U9HU8zjrMe/9nbDk1rnfoMHW8/wqejl4naFr5pCnyS1bvdPY3mYT3i1T0U+LxO0afdTKXwfkccSN2mdbhAzW+bOU9FDFVtGr9NMGHi3ifTUI9qjGdou467jh06T1lZIpiOClcu13JzqlYVLGEAgEAgEAgEAgEAgEAgEAgEAgEAgEAgEAgEAgEHzmQcMqDmeg+LkHlB+IBAIBB6ag+rUHRGg7IUHSgEAgEAgEAg//2Q=="/>
          <p:cNvSpPr>
            <a:spLocks noChangeAspect="1" noChangeArrowheads="1"/>
          </p:cNvSpPr>
          <p:nvPr/>
        </p:nvSpPr>
        <p:spPr bwMode="auto">
          <a:xfrm>
            <a:off x="155574" y="-144463"/>
            <a:ext cx="7083425" cy="70834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44491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Why Google+?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057400"/>
            <a:ext cx="8229600" cy="3611563"/>
          </a:xfrm>
        </p:spPr>
        <p:txBody>
          <a:bodyPr/>
          <a:lstStyle/>
          <a:p>
            <a:r>
              <a:rPr lang="en-US" b="0" dirty="0" smtClean="0"/>
              <a:t>It is important to be on Google+ as a business because it is </a:t>
            </a:r>
            <a:r>
              <a:rPr lang="en-US" dirty="0" smtClean="0"/>
              <a:t>owned by the most popular search engine.</a:t>
            </a:r>
            <a:endParaRPr lang="en-US" dirty="0"/>
          </a:p>
        </p:txBody>
      </p:sp>
    </p:spTree>
    <p:extLst>
      <p:ext uri="{BB962C8B-B14F-4D97-AF65-F5344CB8AC3E}">
        <p14:creationId xmlns:p14="http://schemas.microsoft.com/office/powerpoint/2010/main" val="1683384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Our Agenda</a:t>
            </a:r>
            <a:endParaRPr lang="en-US" dirty="0">
              <a:effectLst>
                <a:outerShdw blurRad="38100" dist="38100" dir="2700000" algn="tl">
                  <a:srgbClr val="000000">
                    <a:alpha val="43137"/>
                  </a:srgbClr>
                </a:outerShdw>
              </a:effectLst>
            </a:endParaRPr>
          </a:p>
        </p:txBody>
      </p:sp>
      <p:pic>
        <p:nvPicPr>
          <p:cNvPr id="12" name="Picture 11" descr="Scrabble tiles 1.ai"/>
          <p:cNvPicPr>
            <a:picLocks noChangeAspect="1"/>
          </p:cNvPicPr>
          <p:nvPr>
            <p:custDataLst>
              <p:tags r:id="rId1"/>
            </p:custDataLst>
          </p:nvPr>
        </p:nvPicPr>
        <p:blipFill>
          <a:blip r:embed="rId4" cstate="print"/>
          <a:stretch>
            <a:fillRect/>
          </a:stretch>
        </p:blipFill>
        <p:spPr>
          <a:xfrm>
            <a:off x="1239002" y="2495991"/>
            <a:ext cx="6380997" cy="1802540"/>
          </a:xfrm>
          <a:prstGeom prst="rect">
            <a:avLst/>
          </a:prstGeom>
        </p:spPr>
      </p:pic>
      <p:sp>
        <p:nvSpPr>
          <p:cNvPr id="13" name="AutoShape 12" descr="data:image/jpeg;base64,/9j/4AAQSkZJRgABAQAAAQABAAD/2wCEAAkGBxQQEBQPERAQEhQQFxUUEBUVEBQVFRYVFRgWFhcXGBgYHCggGBolGxUUITEhJSkrLi4uFx8zODMsNygtLisBCgoKDg0OGxAQGiwkHiQvLCwsLCwsLCwsLCwsLCwsLSwsLCwsLS4sLCwsLCwsLCwsLCwsLCwsLCwsLCwsLCwsLP/AABEIAJEBXAMBEQACEQEDEQH/xAAcAAACAwEBAQEAAAAAAAAAAAAABwUGCAQCAwH/xABUEAABAwIABwoGDQkIAQUAAAABAAIDBBEFBgcSITFzEyVBUWFxcoGRsiIkobGzwRQjMjM0NVJUYoKSotEVF0JEg5PCw9IWQ1NVY2SU8NMIdKPh4v/EABoBAQACAwEAAAAAAAAAAAAAAAABBAMFBgL/xAA4EQEAAQIDBAcGBQMFAAAAAAAAAQIDBBEyBRIxcRMhMzRRgbEUQVJhkcEVIkKh0WLh8CMkQ3Lx/9oADAMBAAIRAxEAPwB4oBAIBAIBAIBAIBAIBAIBAIBAIBAIOHC+F4aRm6TyBg4OFzjxNaNJK81VxTGcs1nD3L1W7RGahYTyoOuRTU7QOB0pJv8AUaR3lVqxXww3VrYsf8lX0/mf4Q8uUWtdqdC3oxf1ErH7RWtRsjDR4/VxS461zv1p45mRjzNuvM3rnizRs7Cx+j95/lyvxmqzrq6jqkI8yjpK/FkjB4eP0R9HwfhmoOupqP30n4rzv1eMvcYezH6I+kPi7CEp1zTHnlefWo3p8XuLVuOFMfSHzNS863vP1imcp3afB5Mh4z2lQnKHm6JF0BdB+5yAzkAHnjPag9Cdw1Od9oqetG7Hg+ja2QapZRzSOHrTOfF5m3RP6Y+kPq3C041VNR++k/FTvVeMvM2LU/oj6Q+7MYqpuqrqB+1d+KnpK/GXicJYnjRH0dEeOFa3VVy9YY7vNK9dNc8WOcBhp40R+/8ALthygVzdcrHdKJv8Nl6jEXGKrZWGn3THmkaLKdUNPtsMEg+hnxu7SXDyL1GJq98MFzYtmY/JVMc8p/hdsXccKet8BjjHL/hv0E9E6ndWnkVm3epr6ve1GJ2fesdcxnHjH+dSwLKohAIBAIBAIBAIBAIBAIBAIBAIBAIBBHYwYYZR076iTSG6GtGtzjoa0f8AdAuV4rriiM5Z8NYqv3Iop/yCMwxhaWrlM0zs5x1D9Fo4GtHAFrqqpqnOXX2LNFmjcojq9XDdeWYXQF0BdAXQF0BdAXQF0BdAXQF0BdAXQF0BdAXQF0BdAXQF0H615BBBII0gg2II1EEaiiJ6+qTfye41msYYJj7fEL53+IzVndIaAeoq9Yu70ZTxcxtLBRZq36NM/tP+cFyVhq0QcaqEaDX0Qtr8ah/qQe4MZKORzY2VtI97yAxramJznE6gAHXJQSiAQRlXjDSQvMctZSxvbbOY+oja4XAIu0uuNBB60Hy/tXQ/5hRf8uH+pBMIBAIBAIBAIBAIBAIBApcrWFC+pZTA+DA0OcP9R9/M232iqWJqzqydHsezFNqbnvnq8o/uooVdt83rMPEewpkb0DMPEewpkb0DMPEewpkb0DMPEewpkb0DMPEewpkb0PJRIugLoC6AugLoP0NPEewpkjOAWkcB7EM4fl0SLoC6AugLoC6AugLoC6DuwHhI0tTFUNPvbgXcrTocOtpK9UVbtUSw4i1F23VRPv8AX3NCtcCARpB0hbNxUxkzBlJwN7DwnURAWbI7do+jLd3ezx1IlXqSpdDIyeP3cLmyM6TCHDyhBruiqWyxslYbtka17eZwBHnRD6koMl4x4S9l1k9VwTyPe3oXsz7oaiXfiDgj2XhKmhtdueJJOhH4Z8wHWg1MiAgEAgEAgEAgEAgEAgz/AI3Ve619TJxyuaOZngDyNWtuTnXMuxwdG5Yop+Xr1pDJt8ZRc0ncK92NcMG0+7VeXqdmaOIdgV9y2cjNHEOwIZyM0cQ7AhnIzRxDsCGcjNHEOwIZyz/jQfHqrbzd9y1tzVLscL2FHKPRGXXhnF0BdAXQF0D5xLA/J1LoHvLODkWxtaIchjZ/3FfOUflOA/Jsmge6i4PptXm/oln2XP8AuafP0klrqg6gXQF0BdAXQF0BdAXQF0BdA/8AE+qMtBTSE3JiYHHjc0ZpPaCtlbnOiHH4yiKL9cR4yXuXzA2dFBXNGmM7jKfov0s+9cfWXtXglrING5HcKeyMExNv4VMXQO5AyxZ9xzEQlMoOE/YuDKqYGztzLIz9OTwG+VwPUgy6Gok28gOCLy1FaR7hogjPK6z326ms7UJOlEBAIBAIBAIBAIBAIPMj80Fx1AEnqRMRnOTNL5S4lx0lxLjzk3K1btojLqSuKmF20dWype17msDgQy2d4TSNFyBwrJbqimrOVbGWqr1maKePUYH51qb5vV/Zj/rVnp6Wk/Cr/wAk3itjjFhB8jIopmGJrXHdA0AhxI0ZrjxL3RcivgrYjB3LERNfvWO6yKqp4wY/Q0VQ6mkhqHuaGklgZm+ELjW4HhWKq7TTOUrtjAXb1G/TlkjfzrU3zer+zH/WvPT0s34Vf+RaYYrBPUTTtBDZpHyNBtcB7i4A24dKqVTnVMugsUTRappnjERDjuvLKLoC6AugLoH3iWd7qXYs8y2FrRDkcb3ivnKOynne2TpxekavN/RLNsvvNPn6SSt1RdQLoC6AugLoC6AugLoC6AugdWSqfOwawf4ckrfvZ38SvWNDmNq05YiZ8Yj0TGN+CBW0M9MRpkYczke3wmH7QCzNcyu5hBIIsRoI4iNBCJNfIFhLNmqaQnRI1szBysOY/wAjo+xBK5fcJZtNT0gOmaR0jhxtiFtP1pGn6qBJINKZK8E+xcFQNIs6YGZ/HeU5zexuaOpELagh8NY0UlEbVNVFE46ml13248xt3W6kEPFlOwY429l25XRSgduags2DsIxVDBLBLHKw6nMeHDtCDqQeZHhoLibAAkniA1lBXv7d4N/zGk/fN/FBJYIw9TVmd7GqIZ9ztn7m8Ozc69r21XsexB21E7Y2Oke4NYwFz3E2AaBcknisggf7d4N/zGk/fN/FBJ4Iw1T1bXOpp4pww2cY3hwBIvY24bIP3DsuZSzv+RFI7sYSvNU5RLJZjeuUx84ZwbqWudnMv26AugYOR0+3VOzj7zlYw/GWm2xoo5z9jSurbQktlOO+UnRi7gVG/rdPszu8c5VW6xNg+0NJK8ZzIZXjVdkT3C/FcBTlM+54quUU9UzEc5h7dg6cC5p6gAaSTBIABymybs+COmt/FH1hy3UMjoiopXjOZDM9p1FsT3DtAspynweJuUROU1RHnD9koJmgudBO0DSS6GQADjJIsE3Z8ERdomcoqj6w57qGQ+cSzvdS7FnmV+3ohyON7xXzlH5TzvbJ04vSNXm/oln2Z3mnz9JJqmgfK4MjY97jqa1pcewKlEZ8HS1V00xnVOUJCpxdq42576SdrRrO5k257al6m3VHuYacXZqnKK4RQcvKw/boC6DqocHTT+8wyy8eYwkdo0KYpmeEMdy9Rb11RDsmxZrGDOdR1AA/0yfMvXR1eDFGMsTOUVwiXXBIIII0EEWIPKOBeFjMXRIugZ+S+tLaN7QdUzu5GVasT+Votp0Z3Yn5feTNVlpWasp2B/YmE52gWZMd2j0aLSaXffzkS+GTzCXsXClLKTZrpBE/oy+16eQFzT1IJfLNhLdsKOjB8GmYyIdIjdHd8D6qCqYAwaaqqgph/fSMYeiT4R6mhx6kGroow1oaBYNAAHEBoCILvKzjy6haKOmdaolbnPfwxRm4BH0zY24gL8SBESOLnFziXOcSXOJJJJ1kk6SeVEvNkEjgDDc9BMKimkzH6M4a2PA/Re39Iebgsg0tinjBHhGlZVR6M7wZGXuWSD3TT5Dygg8KId2FfeJdm/ulBkiMaBzBEnB/6ftdb+w/mogyccfi6r/9vN3HIMsAIk6sgHweq2rO4EQvmObrYOrD/t5vKxwXi5onks4OM8RR/wBo9WebrXusF0BdAwcjp9uqdnH3nKxh+MtRtjRRzn7GldWmhJbKcd8pOjF3Aqd7W6bZnd45yqt1hXzeySnxF+2d3Wq5Y0ud2t20coWrDDvFptlJ3HLLVwlQtdpTzj1Z2adC1zspOzJm7e2LpSd9yvWdEOX2l3iry9Hdjs7e6q2T1NzRLFgu8Uc4Ia6oOsPnEs73UuxZ5lft6Icnje8V85fuNuCXVtKaZrg3PfGS46bNa4OcbcJsNSXKd6nIwl+LN3fn3Z+jpwHgaGjjEUDA35TtGe88bjwlTTTFMZQ8X79d6rern+yQuvTCU2VPATYJWVUTQ1s5cJQNAEg05wH0hnX5W8qqX6Iic4dBsvEzXTNuqeuOHL+yi3WBtV6yfYnNqh7KqReEG0bP8QjWXfQB0W4dPXntWs+uWq2hjptf6dvj758P7mvEwMaGNaGtboa1oAAHIBqVtoJmZnOXq6IQeM+LMNcwh7Q2UD2uUAZwPEflN5CvFduKlrDYu5Ynq4e+CRwjRPp5XwSiz4yWu4uQjjBFiOdUZpynKXUW7lNymK6eEua6h7W/E2v3OB7eOQn7jB6lmtzlDXY2jerjl95PBXXNlTl5wTnQwVgGmJxiefovF23+s231kCZaSCCDYggg8RGkFEvvhGsfPNJPIbvme57zyuN9HJwdSC/ZD8FbrXPqSNFLH4PTlu0fdD+1A90Qy7jtXmpwjVTEk3le1vI2M7m0Dks0Il0YgYujCNc2ncSGNa6SW2vMaWi1xquXNCBwYbyY0ctO5kMQjkDTubhYHOGq9tYRDPz4y0lpFi0kEco0FEmvkDryJKqlPuXNZM0fSBzHHrG5/ZQNrCvvEuzf3SiGSoxoHMESb+QDXW/sP5qIMjHH4vq9hN3HIMtAIk6cgXweq2rO4EQu2PZ3sq9jJ5l4uaJWsF3ijnDPd1QdULoC6Bg5HT7dU7OPvOVjD8Zaja+ijnP2NK6stES2U075SdGLuBU72t0uzO7xzlVbrEvm7klPiL9s7utVuxpc9tXto5QteGD4tNspO45ZZ4KFrXTzhnZp0LXuxk68mZ3ti6UnfcrtnRDmNpd4q8vR3Y7He6q2T1NzRLFgu8Uc4Ie6ourPnEs73UuxZ5let6IcpjO8V85e8bMNGipH1LWB7m5oa0mwu5waCTxC91NdW7GbzhrPTXIozKiLH+vbKJTUB4BuYtyjbGR8kWbnDnvfnVbpqs28nZlmaco4+J0UdUJY2St9zI1r28zhf1q3E5ueqpmmZifcqmVVl8H53yJYz23b/EsV/Sv7LnK/l4xJPNBJsNZ0DnKpujzyaIwXSCCCOBugRMawfVAF+dbCIyjJx12ublc1z75zV/KDjK+hgbuObuszi1hIuGNAu51jrOoAcvIvFyvdhawOGi/XlPCFHxcx9q2VDBUTGeKRwbIHMjaWhxtnNLGjVe9jo0LDRenPrbLEbNt7kzR1TBxXVpoCqyv0YbUQTge/Mc1x5Yi23XaTyKrfjriW+2TcmbdVPhPr/wCKDdYG2TGBpLMPSPmavdPBVvxnU0Ur7lUHjvgv2Xg+ogAu50bizps8JvlAQZgGnTxol+2QP3IxgrcMGiUjwqp7pfqizGeRpP1kQvqDI8zruc46yST1m6JMjIQ3x6c/6HnkZ+CIPBBlHDTfGqjbTekciV1yHuthJw44JL9To0Qd+FfeJdm/ulBk2MaBzBEm7kB11v7D+aiDHxw+L6vYTdxyDLgCJOjIH8HqtqzuBELpj98WVexf5l4uaJWsF3ijnDPV1RdQLoC6BgZHj7dU7OPvOWexxlqdr6KOc/Y0rqy0ZLZTTvlJ0Yu4FUva3SbN7vHOVWusS8bmSU+Iv2zu61WrGlz+1O2jktWGD4tNspO45ZZ4KFrXTzhnhp0Kg7CTqyaHe2LpSd9yuWtEOa2j3iry9Hdjsd7qrZPU3NMsWD7xRzgiLqk6k+MSjvdS7FnmV23phy2M7xXzlHZTjvbJ04vSNUXtDNs3vEefoTF1TdGfOJrt7qTYRd0K7b0w5bGdvXzn1RuVD4sl6cPpGrze0M2zO8Ryn0koMGaZ4RxyxDte0KrHGHQXJ/JVyn0aKJV9yBYZY3e2Uo+jN541Xv8AGG72Rpr8vuXMrvBPMVXbiOLSjToC2DjC/wAsI9opzxSPHay/qCwX+ENtsmfz1cvuV11WbxJYMd4B6XqC9UsF3i0kr7lAgyxjJQex6yogGqKV7W9HOOb5CES4YIDI9sbfdSOaxvScQ0eUoNWYNo2wQxwMFmxMaxvM0AepEOlBkhw0nnKJMnIT8Nn2H8xqIO5BlTDY8aqNvN6RyJXLIkN83bCTvRog78K+8S7N/dKDJ7BoHMESbmQPXWfsP5qIMbHD4vq9hN3HIMvAIk58gvweq2rO4iFzx/8Aiur2L/MvFzRKzgu8Uc4Z3uqLqBdAXQMDI8fb6nZx95yz2OMtVtbRRzn7GldWWjJbKad8pOjF3Aql7U6PZvd45yq11iXjcyTHxJ+2d3Wq3Z0tBtTtvJasLnxebZSdxyyTwULWuOcM8NOhUHXydWTQ72xdKTvuVy1pc1tHvFXl6O7HY73VWyf5lNzTLHg+8Uc4Ii6pOoPfEo73UuxZ5ldt6YcvjO8V85R+U472ydOL0jVF7Qy7N7xHn6ExdU3Rnziad7qTYR90K7b0w5bGdvXzn1RuU872S9KH0rFF7QzbN7xHn6SUWCj4xBtofSNVSnjDoLvZ1cp9GiCVfci4MJ4HgqS0zwxyllw3OF7Xte3YOxRNMTxhlt37lvRVMOL+yND8zg+yvPR0eDL7biPjlN3XtVUDLCfF6fau7jlgv8IbXZOurl94K26rN4lMFDwD0vUF7pYLs9bSavOVCDNGPw30rNs71IlHYBHjdNt4fSNQaoRAQZKcNJ5yiTIyFfDZ9h/MaiDtQZWw2PGqjbzekciVxyJ/GbthJ3o0Qd2FPeJdm/ulBlFg0DmCJNzIJrrP2H81EGLjf8X1ewm7jkGYAEScuQb4PVbVncRC54+jeys2EnmXi5plZwfb0c4ZzuqTpxdAXQMDI8fb6nZx95yz2OMtVtXRRzn7GjdWGkJfKYd8pOjF3Aqt3U6LZ3YRzlVrrEvG5kmPiT9s7utVqzpaDafbeS1YXPi82yk7jlkngo2tcc4Z4adCoutk6smh3ti6UnfcrdrS5zaHeJ8vR247He6q2T/MpuaZY8H29HOCJuqbpz3xLO91LsWeZXLemHMYzt6+co/Kcd7ZOnF6Rqi7pZdnd4jz9CYuqjoj5xNO99LsY+6Fdt6Ycvi+3r5z6o3Kcd7JelD6Ri83tDNs7vEefpJRYKPjEG2i9I1VY4w393s6uU+jRBKvOSVPHbG92DnRNbA2Xdg8m8pZbMLRwNN/deRY6691cwuE6eJnPLLJWvzrS/MY/wDku/8AGvHTfJb/AAr+r9h+daX5jH/yXf8AjTpvkfhX9X7IPGvHF+EWRxup2xbk4vBEpfe7S21i0W1rxcr3oW8JhOgqmc884yVq6xLycwFHnRuP0j5mrJTHUq36sqmjlccyEGacfRvpV7Z3qRKPwCPG6fbw+kag1MiAgyY4aTzlEmRkL+Gz7D+NqIOtBljDY8aqNtN6RyJXHIoN83bCTvRog7MKe8S7N/dKDKjBoHMiTayDa6z9h/NRBiY3/F9XsJu45BmIBEnJkI+D1W1Z3EQu2Orb4NrB/t5/JG4rzXplnwvbUc49WbLqk6d+3QF0F/yPH2+p2cfecs1njLV7V0Uc5+xo3VhpSYymHfKToxdwKrd1Oh2d2Ec5Va6xrpt5Jz4k/bO7rVZs6Wi2n23ktWFz4vNspO45ZJ4KNvXHOGeWnQFSdZJ05NDvbF0pO+5WrWlzu0O3ny9Hbjqd7qrZP8ym5pljwnb0c4Iq6qOlPbEs73UuxZ5lbt6Yczi+3r5yjspx3tk6cXpGqLulm2d3iPP0kmrqq6A+MTjvfS7GPuhXKNMOZxfb185RuU072y9KH0jF5u6WbZ3eI8/SSiwUfGINtF32qtHGG9u9nVyn0aHJV1yhY5Yj7ZS9Gbzxqve4w3OytNfl9y+YLkDjIHboWFtZnKMzG/Nb/u//AIf/ANLP0Pzan8V/p/dAY4Yo/k+OOTd903V5ZbMzbWaXX1niXiu3urWFxnT1TGWWSr3WNcXfEPB+608juKUj7kZ9azW4zhrsbc3a45feT1VloggzXj6N86vbO9SCPwCPG6fbw+kag1IgEGWcM0u41M0RHvcsjeoOIHkQW7I3XthwlmPIAqInRtuf085j2jrDXDsQPKsqWwxvlkcGsjaXPJNgABcoMs1k26SPktbdHvf9pxd60DByHU16yeW2iOHN63vFvIwoHDhT3iXZv7pQZWYNA5kDXyEPGdWN4SITbkBkHrCC25S8YoqSilhcQ6WpY6OKMHwrOBaXniaLnTwnQgz5ZA48hPweq2rO4gYGH4c+kqGfLhlb2scFE8Hu3OVcT84ZdY64BVF1c8Xq6lAugv8AkfPt9Ts4+85ZbPGWr2pop5z9jRurDTExlMO+UnRi7gVa7qdBs/sI5yq11jXTbyTnxJ+1d3Wqxa0tFtLtvJa8KAmCUDSTHIBzlpWSeClb6q45s9U0bnlrGNc5z7BrWi5JPAAqbqqpiM5nge2KGC3UlHHBIQXtznPtqBcS63La9rq1RGUZOaxV2Lt2ao4PzHU73VWyf5kr0yYTt6OcETdVXSntiYd7qXYs8ytUaYc1i+3r5y4spETn4OlDGucQ6NxDQSbNe0k2HABpUXNLJgKoi/Gfz9CVBvq031Aabk6gFWdC0FgGlMNLBC7XHGxp5w0Aq3TGURDl71e/cqq8ZlA5UZLYOePlSRD74PqXm7pWdndvHKfQn4Jcx7X/ACHNd9kg+pVob6qM4mPFotkgcA4anAEcx0q65Mv8r1G50cFQASI3OY8/Jz80gnku23WFhvRwltdl1xFVVHj1/Qu8EU7pqiKJgJc+RgAHFnC55gLnqWGIzltbtUU0VTPhLQ11ccqXmWGUbnTM4S+R3U1rR/EFhvcIbXZcfmqn5QWV1gbg3ckVCX0Mjra53+RkQ9SsWo/K0u0a/wDViPl/JpLM1gQZtx8G+dXtnepBH4CHjdPt4fSNQaiQCBI5X8XHQ1RrWNvFUWzyP0ZBoN+Q2HWgXw0aRoI0gjWEEhXYdqZ2CKaqnkYLeC6VxGjVcX09aCOAQPvJVi66ioy+QWlqSHuHC1oFmN85+sguNRHnscz5TS3tFkGVHRlpLSLFugjiI0FB04OwhLTv3SCV8T7WzmOLTY8B4xoCDppaGeudLKS+QxsdJNI9xdYMaXaSeHRoCCMsgcWQr4PVbVncQMyRmc0tOpwIPXoQZRkjLHFh1sJaedpsfMqOTq4q3oz8Xm6JF0F/yPn26p2cfecs1njLV7U0085+xo3WdpyYymHfKToRdwKtc1N/s/sI5yq11jXTSyQ1INPPHfSyQOtyPaAPKxysWuDS7Tp/PTPyX66ytaj4MG01OXzshgiNi6SQMa3RrJLuALzERDLVduVxFMzMvWBsKsq4t3iuWFzmtJFrhri29uI20KYnPg83Lc253auLix0O91VsnrzXpllwnb0c4Iq6qukPbEw730uxZ5lao0w5vFdtXzlI19eyBm6SuDWlzWZx1AvOaL8QuRpXrPJhppmqcofBmBaYSbuKaASXuHiNudfjvbXyqN2M88nub9yad3enLwzSF16YlAyuV4EMNPfwpHmQjiawEX7X+Q8Sw3Z6smy2ZRnXNXhHqV11gbo4MnGMLaimbTOd7dTNDSDrdGNDHDj0AA8o5QrNurOGgx1ibdyao4StsrA9pa5oc12ggi4I5QV7U4mYnOHHQ4Hp4HF0NPDG46CWRgG3OFEUxHB7rvXK4yqqmXc54AJJAA0kk6AFLGSOPWHhW1Rcw3iiG5xH5Wm7n8xOrkAVe5VnLoMFZm1b6+M9avXWNcP3I/T5mCoyf7x8r/vlo8jQrVqPytBj6s78+XouqyKQQLHGDJe6qqpqkVAaJnl9s3VfgQc+D8kz4po5fZLTub2Ptm68xwdbyIGsgEHPX0TJ43RSsD2PFiCLoFhhvJJdxdSy5oP6Dhe3INIt2lBEMyTVRNjJGBx2v5LoLlipk1hpHCaY7tI3S248EHjA/wC86C+IBAscccmJnndUUr2s3Q5z2EaM46yNIsgisF5I5S8eyJmtbwho0nrv6kDGjxYiiopaOBojEsb2F1tN3NIuePWgX35nn/OW/ZQXTEHFQ4MjlYZBJurw7QLWsLILUgzPjzSbhhKqjtYbq5w5pLSDvKpXGVUujwte9Zpn5enUgrryzi6CcxUxmdg98j2wtl3VrWkF5ZbNJN9AN9a90VbqtisP00RGeWSyfnUl+ZR/8h39C99Kpfhs/EqOMWGDW1Dql0YjLg0ZocXAZotrICx1TnObYYe10VG5mjbryzJTF3D0tDNu0VnXGbIxxOa9uu2jURwHg08a9U1bssGIsRepyleTlUjzb+w5s/i3Vmbfpa7fVWXpYa38Orz4wqGMuN1RXeA8iOK9xEwmx6bv0/IORY6q5lew+DotdfGUhi9j6+ip20zaZkgYXHOMxaTnEu1Bp41NNzKMmLEYLpbk15vthfKLJUwSU5pY2CZpYXCZxIvw2zBdTNzOMnm1gNyuKs+Cl3WJsl1wRlGkpoI6cUsbxC0MDjM4E20XtmaFli5lGTW3cBv1zVvcXPjHj2+tp3UzqZkYeWkuEpcfBcHai0cSiqvOMnvD4LorkV5vGLePk9G0RPaKiJuhrXPLXsHE19jcchHWEpuTHEv4Gmud6nqlYanKozN9rpJC76cjGtHW25PYvfSwq07Orz65hQMLYTkqpnTzOznu4hZrQNTWjgAWGqc5zbWzaptU7tLjuoZH1pql8T2yRvcx7DdrmmxB/Dk1FTE5PNdFNcbtXBecGZUJWANqKdsttb435juthBBPWFli74tZc2b1/klITZVIreBSTE8AdJG0dov5lPSwxRs6575hVMY8dKitaYzmwxHXGwnwuR7jpcOSwC8VXJldsYKi3Oc9cq5dY10FyJacxMotwwfSxHQWwx53SLQ53lJVumMoiHM369+5VV85TK9MQQCAQCAQCAQCAQCAQCAQCAQCAQJTLhgYsqY61o8CZojkPE9l7drSB1LBdp68232dd/LNueZZ3WJshdAXQF0BdAXQF0BdAXQF0BdAXQF0BdAXQF0BdAXQF0BdAXQF0BdBL4p4IdW1kNOBcOcDIeJjdLj2aOteqac5YcRd6O3NX05tPtbYWGoaArTnH6gEAgEAgEAgEAgEAgEAgEAgEAgEEZjFgaOtp300ouHjQeJw1EcqiYzjJ7ormiqKqeMM44z4uzYPmMUrTm3sx9tDuLmNuBVqqZpb6xiKb0Zxx98Ia68s4ugLoC6AugLoC6AugLoC6AugLoC6AugLoC6AugLoC6AugLoPtSUz5niONhe92oAeU8Q5VMRm81VxTGdU5QfuTPE0YPiMsljPKPCNvct4Gj/v4CxRTuw0eKxE3qvlHBd17VQgEAgEAgEAgEAgEAgEAgEAgEAgEAg4cLYJiqmGOZgcCLaQPXrRNNU0znBb4YyPRuJdBI5n0b3HY78Vjm1C7RtC5GrKVfnyQ1Q9zI087B/C8+ZeeinxZ42jHvp/dHTZMK5uprHfvB/Co6KWSNoW/fEuKXECub/dNPM+3eAUdHU9RjrPz+jkfidWj9WPVJF/Uo3KvB79ss/F+0/w+TsVqwfqr+1h8zk3KvBPtdn4ng4tVfzWXsH4puVeCfarPxQ/Di7V/NZfsj8U3J8D2mz8UPP5Aqvms32U3ZT7Ta+KB+QKr5rN9hN2T2i18UD8gVXzWb7CbsntFr4oH5Aqvms32E3ZPaLXxQPyBVfNZvsJuye0Wvih+jF6q+azfZ/+03J8Ee02vih6GLdX81l7B+KblXge1Wfih6GLFYf1WTtb+KblXgj2qz8T6txRrT+rO/eRDzuTcq8Ee2Wfi9f4dEWItc7+4A55Gnu3U9HU8zjrMe/9nbDk1rnfoMHW8/wqejl4naFr5pCnyS1bvdPY3mYT3i1T0U+LxO0afdTKXwfkccSN2mdbhAzW+bOU9FDFVtGr9NMGHi3ifTUI9qjGdou467jh06T1lZIpiOClcu13JzqlYVLGEAgEAgEAgEAgEAgEAgEAgEAgEAgEAgEAgEAgEHzmQcMqDmeg+LkHlB+IBAIBB6ag+rUHRGg7IUHSgEAgEAgEAg//2Q=="/>
          <p:cNvSpPr>
            <a:spLocks noChangeAspect="1" noChangeArrowheads="1"/>
          </p:cNvSpPr>
          <p:nvPr/>
        </p:nvSpPr>
        <p:spPr bwMode="auto">
          <a:xfrm>
            <a:off x="155574" y="-144463"/>
            <a:ext cx="7083425" cy="70834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175987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71" y="245609"/>
            <a:ext cx="7543800" cy="944562"/>
          </a:xfrm>
        </p:spPr>
        <p:txBody>
          <a:bodyPr>
            <a:normAutofit fontScale="90000"/>
          </a:bodyPr>
          <a:lstStyle/>
          <a:p>
            <a:r>
              <a:rPr lang="en-US" dirty="0" smtClean="0">
                <a:effectLst>
                  <a:outerShdw blurRad="38100" dist="38100" dir="2700000" algn="tl">
                    <a:srgbClr val="000000">
                      <a:alpha val="43137"/>
                    </a:srgbClr>
                  </a:outerShdw>
                </a:effectLst>
              </a:rPr>
              <a:t>Create a Google+ Profile</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and Page!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2035629"/>
            <a:ext cx="8229600" cy="1523999"/>
          </a:xfrm>
        </p:spPr>
        <p:txBody>
          <a:bodyPr/>
          <a:lstStyle/>
          <a:p>
            <a:r>
              <a:rPr lang="en-US" dirty="0" smtClean="0"/>
              <a:t>Orientation to Google+!</a:t>
            </a:r>
            <a:endParaRPr lang="en-US" dirty="0"/>
          </a:p>
        </p:txBody>
      </p:sp>
      <p:sp>
        <p:nvSpPr>
          <p:cNvPr id="4" name="Subtitle 3"/>
          <p:cNvSpPr>
            <a:spLocks noGrp="1"/>
          </p:cNvSpPr>
          <p:nvPr>
            <p:ph type="subTitle" idx="10"/>
          </p:nvPr>
        </p:nvSpPr>
        <p:spPr>
          <a:xfrm>
            <a:off x="315686" y="4114800"/>
            <a:ext cx="8229600" cy="1447800"/>
          </a:xfrm>
        </p:spPr>
        <p:txBody>
          <a:bodyPr>
            <a:normAutofit fontScale="92500" lnSpcReduction="10000"/>
          </a:bodyPr>
          <a:lstStyle/>
          <a:p>
            <a:pPr algn="l"/>
            <a:r>
              <a:rPr lang="en-US" dirty="0" smtClean="0"/>
              <a:t>Exercise:</a:t>
            </a:r>
          </a:p>
          <a:p>
            <a:pPr marL="457200" indent="-457200" algn="l">
              <a:buFont typeface="Arial" panose="020B0604020202020204" pitchFamily="34" charset="0"/>
              <a:buChar char="•"/>
            </a:pPr>
            <a:r>
              <a:rPr lang="en-US" dirty="0" smtClean="0"/>
              <a:t>Create a Google+ profile for yourself and your business.</a:t>
            </a:r>
            <a:endParaRPr lang="en-US" dirty="0"/>
          </a:p>
        </p:txBody>
      </p:sp>
    </p:spTree>
    <p:extLst>
      <p:ext uri="{BB962C8B-B14F-4D97-AF65-F5344CB8AC3E}">
        <p14:creationId xmlns:p14="http://schemas.microsoft.com/office/powerpoint/2010/main" val="12838282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Google+ Best Practices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52600"/>
            <a:ext cx="8229600" cy="3611563"/>
          </a:xfrm>
        </p:spPr>
        <p:txBody>
          <a:bodyPr>
            <a:normAutofit/>
          </a:bodyPr>
          <a:lstStyle/>
          <a:p>
            <a:pPr marL="457200" indent="-457200">
              <a:buFont typeface="+mj-lt"/>
              <a:buAutoNum type="arabicPeriod"/>
            </a:pPr>
            <a:r>
              <a:rPr lang="en-US" sz="2400" dirty="0"/>
              <a:t>Verify the website and email </a:t>
            </a:r>
            <a:r>
              <a:rPr lang="en-US" sz="2400" dirty="0" smtClean="0"/>
              <a:t>address.</a:t>
            </a:r>
            <a:r>
              <a:rPr lang="en-US" sz="2400" b="0" dirty="0" smtClean="0"/>
              <a:t> </a:t>
            </a:r>
            <a:r>
              <a:rPr lang="en-US" sz="2400" b="0" dirty="0"/>
              <a:t>As a brand page on Google+, it’s critical that both your business’ website and email address where customers can contact you are verified. </a:t>
            </a:r>
            <a:endParaRPr lang="en-US" sz="2400" b="0" dirty="0" smtClean="0"/>
          </a:p>
          <a:p>
            <a:pPr marL="457200" indent="-457200">
              <a:buFont typeface="+mj-lt"/>
              <a:buAutoNum type="arabicPeriod"/>
            </a:pPr>
            <a:r>
              <a:rPr lang="en-US" sz="2400" dirty="0"/>
              <a:t>Setting up your </a:t>
            </a:r>
            <a:r>
              <a:rPr lang="en-US" sz="2400" dirty="0" smtClean="0"/>
              <a:t>circles. </a:t>
            </a:r>
            <a:r>
              <a:rPr lang="en-US" sz="2400" b="0" dirty="0"/>
              <a:t>Another aspect that differentiates Google+ from Facebook, Twitter, and other popular social networks is the way you connect with other people</a:t>
            </a:r>
            <a:r>
              <a:rPr lang="en-US" sz="2400" b="0" dirty="0" smtClean="0"/>
              <a:t>.</a:t>
            </a:r>
          </a:p>
          <a:p>
            <a:pPr marL="457200" indent="-457200">
              <a:buFont typeface="+mj-lt"/>
              <a:buAutoNum type="arabicPeriod"/>
            </a:pPr>
            <a:r>
              <a:rPr lang="en-US" sz="2400" dirty="0"/>
              <a:t>When sharing, use the “Link” </a:t>
            </a:r>
            <a:r>
              <a:rPr lang="en-US" sz="2400" dirty="0" smtClean="0"/>
              <a:t>feature. </a:t>
            </a:r>
            <a:r>
              <a:rPr lang="en-US" sz="2400" b="0" dirty="0"/>
              <a:t>It seems obvious, but I’ve seen things this ignored frequently. </a:t>
            </a:r>
            <a:endParaRPr lang="en-US" sz="2400" b="0" dirty="0" smtClean="0"/>
          </a:p>
          <a:p>
            <a:pPr marL="457200" indent="-457200">
              <a:buFont typeface="+mj-lt"/>
              <a:buAutoNum type="arabicPeriod"/>
            </a:pPr>
            <a:r>
              <a:rPr lang="en-US" sz="2400" dirty="0" smtClean="0"/>
              <a:t>Use </a:t>
            </a:r>
            <a:r>
              <a:rPr lang="en-US" sz="2400" dirty="0" err="1" smtClean="0"/>
              <a:t>HootSuite</a:t>
            </a:r>
            <a:r>
              <a:rPr lang="en-US" sz="2400" dirty="0" smtClean="0"/>
              <a:t> to schedule posts. </a:t>
            </a:r>
            <a:r>
              <a:rPr lang="en-US" sz="2400" b="0" dirty="0" smtClean="0"/>
              <a:t>This will save you time.</a:t>
            </a:r>
            <a:endParaRPr lang="en-US" sz="2400" dirty="0"/>
          </a:p>
        </p:txBody>
      </p:sp>
    </p:spTree>
    <p:extLst>
      <p:ext uri="{BB962C8B-B14F-4D97-AF65-F5344CB8AC3E}">
        <p14:creationId xmlns:p14="http://schemas.microsoft.com/office/powerpoint/2010/main" val="4157214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0"/>
          </p:nvPr>
        </p:nvSpPr>
        <p:spPr>
          <a:xfrm>
            <a:off x="457200" y="2438400"/>
            <a:ext cx="8229600" cy="2514600"/>
          </a:xfrm>
        </p:spPr>
        <p:txBody>
          <a:bodyPr>
            <a:normAutofit/>
          </a:bodyPr>
          <a:lstStyle/>
          <a:p>
            <a:pPr algn="l"/>
            <a:r>
              <a:rPr lang="en-US" dirty="0" smtClean="0"/>
              <a:t>Exercise</a:t>
            </a:r>
            <a:endParaRPr lang="en-US" dirty="0"/>
          </a:p>
          <a:p>
            <a:pPr marL="457200" indent="-457200" algn="l">
              <a:buFont typeface="Arial" panose="020B0604020202020204" pitchFamily="34" charset="0"/>
              <a:buChar char="•"/>
            </a:pPr>
            <a:r>
              <a:rPr lang="en-US" dirty="0" smtClean="0"/>
              <a:t>Implement some of these best practices on your profile.</a:t>
            </a:r>
            <a:endParaRPr lang="en-US" dirty="0"/>
          </a:p>
        </p:txBody>
      </p:sp>
    </p:spTree>
    <p:extLst>
      <p:ext uri="{BB962C8B-B14F-4D97-AF65-F5344CB8AC3E}">
        <p14:creationId xmlns:p14="http://schemas.microsoft.com/office/powerpoint/2010/main" val="31741881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http://upload.wikimedia.org/wikipedia/commons/thumb/9/98/YouTube_Logo.svg/587px-YouTube_Logo.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33600"/>
            <a:ext cx="584220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0883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YouTube Best Practices	</a:t>
            </a:r>
            <a:endParaRPr lang="en-US" dirty="0"/>
          </a:p>
        </p:txBody>
      </p:sp>
      <p:sp>
        <p:nvSpPr>
          <p:cNvPr id="3" name="Content Placeholder 2"/>
          <p:cNvSpPr>
            <a:spLocks noGrp="1"/>
          </p:cNvSpPr>
          <p:nvPr>
            <p:ph idx="1"/>
          </p:nvPr>
        </p:nvSpPr>
        <p:spPr>
          <a:xfrm>
            <a:off x="457200" y="1828800"/>
            <a:ext cx="8229600" cy="3611563"/>
          </a:xfrm>
        </p:spPr>
        <p:txBody>
          <a:bodyPr/>
          <a:lstStyle/>
          <a:p>
            <a:pPr marL="571500" indent="-571500">
              <a:buFont typeface="Wingdings" panose="05000000000000000000" pitchFamily="2" charset="2"/>
              <a:buChar char="§"/>
            </a:pPr>
            <a:r>
              <a:rPr lang="en-US" dirty="0" smtClean="0"/>
              <a:t>Raw Videos are great!</a:t>
            </a:r>
          </a:p>
          <a:p>
            <a:pPr marL="571500" indent="-571500">
              <a:buFont typeface="Wingdings" panose="05000000000000000000" pitchFamily="2" charset="2"/>
              <a:buChar char="§"/>
            </a:pPr>
            <a:endParaRPr lang="en-US" dirty="0"/>
          </a:p>
          <a:p>
            <a:pPr marL="571500" indent="-571500">
              <a:buFont typeface="Wingdings" panose="05000000000000000000" pitchFamily="2" charset="2"/>
              <a:buChar char="§"/>
            </a:pPr>
            <a:r>
              <a:rPr lang="en-US" dirty="0" smtClean="0"/>
              <a:t>Post often as YouTube is owned by Google.</a:t>
            </a:r>
          </a:p>
        </p:txBody>
      </p:sp>
    </p:spTree>
    <p:extLst>
      <p:ext uri="{BB962C8B-B14F-4D97-AF65-F5344CB8AC3E}">
        <p14:creationId xmlns:p14="http://schemas.microsoft.com/office/powerpoint/2010/main" val="32668206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0"/>
          </p:nvPr>
        </p:nvSpPr>
        <p:spPr>
          <a:xfrm>
            <a:off x="457200" y="2438400"/>
            <a:ext cx="8229600" cy="2514600"/>
          </a:xfrm>
        </p:spPr>
        <p:txBody>
          <a:bodyPr>
            <a:normAutofit/>
          </a:bodyPr>
          <a:lstStyle/>
          <a:p>
            <a:pPr algn="l"/>
            <a:r>
              <a:rPr lang="en-US" dirty="0" smtClean="0"/>
              <a:t>Exercise</a:t>
            </a:r>
            <a:endParaRPr lang="en-US" dirty="0"/>
          </a:p>
          <a:p>
            <a:pPr marL="457200" indent="-457200" algn="l">
              <a:buFont typeface="Arial" panose="020B0604020202020204" pitchFamily="34" charset="0"/>
              <a:buChar char="•"/>
            </a:pPr>
            <a:r>
              <a:rPr lang="en-US" dirty="0" smtClean="0"/>
              <a:t>Create a YouTube Channel.</a:t>
            </a:r>
            <a:endParaRPr lang="en-US" dirty="0"/>
          </a:p>
        </p:txBody>
      </p:sp>
    </p:spTree>
    <p:extLst>
      <p:ext uri="{BB962C8B-B14F-4D97-AF65-F5344CB8AC3E}">
        <p14:creationId xmlns:p14="http://schemas.microsoft.com/office/powerpoint/2010/main" val="84552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05200" y="2362200"/>
            <a:ext cx="2337860" cy="2337860"/>
          </a:xfrm>
          <a:prstGeom prst="rect">
            <a:avLst/>
          </a:prstGeom>
        </p:spPr>
      </p:pic>
    </p:spTree>
    <p:extLst>
      <p:ext uri="{BB962C8B-B14F-4D97-AF65-F5344CB8AC3E}">
        <p14:creationId xmlns:p14="http://schemas.microsoft.com/office/powerpoint/2010/main" val="5866686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0"/>
          </p:nvPr>
        </p:nvSpPr>
        <p:spPr>
          <a:xfrm>
            <a:off x="457200" y="2438400"/>
            <a:ext cx="8229600" cy="2514600"/>
          </a:xfrm>
        </p:spPr>
        <p:txBody>
          <a:bodyPr>
            <a:normAutofit/>
          </a:bodyPr>
          <a:lstStyle/>
          <a:p>
            <a:pPr algn="l"/>
            <a:r>
              <a:rPr lang="en-US" dirty="0" smtClean="0"/>
              <a:t>Exercise</a:t>
            </a:r>
            <a:endParaRPr lang="en-US" dirty="0"/>
          </a:p>
          <a:p>
            <a:pPr marL="457200" indent="-457200" algn="l">
              <a:buFont typeface="Arial" panose="020B0604020202020204" pitchFamily="34" charset="0"/>
              <a:buChar char="•"/>
            </a:pPr>
            <a:r>
              <a:rPr lang="en-US" dirty="0" smtClean="0"/>
              <a:t>Start Following Boards </a:t>
            </a:r>
          </a:p>
          <a:p>
            <a:pPr marL="457200" indent="-457200" algn="l">
              <a:buFont typeface="Arial" panose="020B0604020202020204" pitchFamily="34" charset="0"/>
              <a:buChar char="•"/>
            </a:pPr>
            <a:r>
              <a:rPr lang="en-US" dirty="0" smtClean="0"/>
              <a:t>Create Your Board</a:t>
            </a:r>
            <a:endParaRPr lang="en-US" dirty="0" smtClean="0"/>
          </a:p>
          <a:p>
            <a:pPr lvl="1" algn="l"/>
            <a:r>
              <a:rPr lang="en-US" dirty="0"/>
              <a:t>	</a:t>
            </a:r>
            <a:r>
              <a:rPr lang="en-US" dirty="0" smtClean="0"/>
              <a:t>“real estate + your city”</a:t>
            </a:r>
            <a:endParaRPr lang="en-US" dirty="0"/>
          </a:p>
          <a:p>
            <a:pPr lvl="1" algn="l"/>
            <a:endParaRPr lang="en-US" dirty="0"/>
          </a:p>
        </p:txBody>
      </p:sp>
    </p:spTree>
    <p:extLst>
      <p:ext uri="{BB962C8B-B14F-4D97-AF65-F5344CB8AC3E}">
        <p14:creationId xmlns:p14="http://schemas.microsoft.com/office/powerpoint/2010/main" val="36393719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Agenda</a:t>
            </a:r>
            <a:endParaRPr lang="en-US" dirty="0"/>
          </a:p>
        </p:txBody>
      </p:sp>
      <p:sp>
        <p:nvSpPr>
          <p:cNvPr id="13" name="AutoShape 12" descr="data:image/jpeg;base64,/9j/4AAQSkZJRgABAQAAAQABAAD/2wCEAAkGBxQQEBQPERAQEhQQFxUUEBUVEBQVFRYVFRgWFhcXGBgYHCggGBolGxUUITEhJSkrLi4uFx8zODMsNygtLisBCgoKDg0OGxAQGiwkHiQvLCwsLCwsLCwsLCwsLCwsLSwsLCwsLS4sLCwsLCwsLCwsLCwsLCwsLCwsLCwsLCwsLP/AABEIAJEBXAMBEQACEQEDEQH/xAAcAAACAwEBAQEAAAAAAAAAAAAABwUGCAQCAwH/xABUEAABAwIABwoGDQkIAQUAAAABAAIDBBEFBgcSITFzEyVBUWFxcoGRsiIkobGzwRQjMjM0NVJUYoKSotEVF0JEg5PCw9IWQ1NVY2SU8NMIdKPh4v/EABoBAQACAwEAAAAAAAAAAAAAAAABBAMFBgL/xAA4EQEAAQIDBAcGBQMFAAAAAAAAAQIDBBEyBRIxcRMhMzRRgbEUQVJhkcEVIkKh0WLh8CMkQ3Lx/9oADAMBAAIRAxEAPwB4oBAIBAIBAIBAIBAIBAIBAIBAIBAIOHC+F4aRm6TyBg4OFzjxNaNJK81VxTGcs1nD3L1W7RGahYTyoOuRTU7QOB0pJv8AUaR3lVqxXww3VrYsf8lX0/mf4Q8uUWtdqdC3oxf1ErH7RWtRsjDR4/VxS461zv1p45mRjzNuvM3rnizRs7Cx+j95/lyvxmqzrq6jqkI8yjpK/FkjB4eP0R9HwfhmoOupqP30n4rzv1eMvcYezH6I+kPi7CEp1zTHnlefWo3p8XuLVuOFMfSHzNS863vP1imcp3afB5Mh4z2lQnKHm6JF0BdB+5yAzkAHnjPag9Cdw1Od9oqetG7Hg+ja2QapZRzSOHrTOfF5m3RP6Y+kPq3C041VNR++k/FTvVeMvM2LU/oj6Q+7MYqpuqrqB+1d+KnpK/GXicJYnjRH0dEeOFa3VVy9YY7vNK9dNc8WOcBhp40R+/8ALthygVzdcrHdKJv8Nl6jEXGKrZWGn3THmkaLKdUNPtsMEg+hnxu7SXDyL1GJq98MFzYtmY/JVMc8p/hdsXccKet8BjjHL/hv0E9E6ndWnkVm3epr6ve1GJ2fesdcxnHjH+dSwLKohAIBAIBAIBAIBAIBAIBAIBAIBAIBBHYwYYZR076iTSG6GtGtzjoa0f8AdAuV4rriiM5Z8NYqv3Iop/yCMwxhaWrlM0zs5x1D9Fo4GtHAFrqqpqnOXX2LNFmjcojq9XDdeWYXQF0BdAXQF0BdAXQF0BdAXQF0BdAXQF0BdAXQF0BdAXQF0H615BBBII0gg2II1EEaiiJ6+qTfye41msYYJj7fEL53+IzVndIaAeoq9Yu70ZTxcxtLBRZq36NM/tP+cFyVhq0QcaqEaDX0Qtr8ah/qQe4MZKORzY2VtI97yAxramJznE6gAHXJQSiAQRlXjDSQvMctZSxvbbOY+oja4XAIu0uuNBB60Hy/tXQ/5hRf8uH+pBMIBAIBAIBAIBAIBAIBApcrWFC+pZTA+DA0OcP9R9/M232iqWJqzqydHsezFNqbnvnq8o/uooVdt83rMPEewpkb0DMPEewpkb0DMPEewpkb0DMPEewpkb0DMPEewpkb0PJRIugLoC6AugLoP0NPEewpkjOAWkcB7EM4fl0SLoC6AugLoC6AugLoC6DuwHhI0tTFUNPvbgXcrTocOtpK9UVbtUSw4i1F23VRPv8AX3NCtcCARpB0hbNxUxkzBlJwN7DwnURAWbI7do+jLd3ezx1IlXqSpdDIyeP3cLmyM6TCHDyhBruiqWyxslYbtka17eZwBHnRD6koMl4x4S9l1k9VwTyPe3oXsz7oaiXfiDgj2XhKmhtdueJJOhH4Z8wHWg1MiAgEAgEAgEAgEAgEAgz/AI3Ve619TJxyuaOZngDyNWtuTnXMuxwdG5Yop+Xr1pDJt8ZRc0ncK92NcMG0+7VeXqdmaOIdgV9y2cjNHEOwIZyM0cQ7AhnIzRxDsCGcjNHEOwIZyz/jQfHqrbzd9y1tzVLscL2FHKPRGXXhnF0BdAXQF0D5xLA/J1LoHvLODkWxtaIchjZ/3FfOUflOA/Jsmge6i4PptXm/oln2XP8AuafP0klrqg6gXQF0BdAXQF0BdAXQF0BdA/8AE+qMtBTSE3JiYHHjc0ZpPaCtlbnOiHH4yiKL9cR4yXuXzA2dFBXNGmM7jKfov0s+9cfWXtXglrING5HcKeyMExNv4VMXQO5AyxZ9xzEQlMoOE/YuDKqYGztzLIz9OTwG+VwPUgy6Gok28gOCLy1FaR7hogjPK6z326ms7UJOlEBAIBAIBAIBAIBAIPMj80Fx1AEnqRMRnOTNL5S4lx0lxLjzk3K1btojLqSuKmF20dWype17msDgQy2d4TSNFyBwrJbqimrOVbGWqr1maKePUYH51qb5vV/Zj/rVnp6Wk/Cr/wAk3itjjFhB8jIopmGJrXHdA0AhxI0ZrjxL3RcivgrYjB3LERNfvWO6yKqp4wY/Q0VQ6mkhqHuaGklgZm+ELjW4HhWKq7TTOUrtjAXb1G/TlkjfzrU3zer+zH/WvPT0s34Vf+RaYYrBPUTTtBDZpHyNBtcB7i4A24dKqVTnVMugsUTRappnjERDjuvLKLoC6AugLoH3iWd7qXYs8y2FrRDkcb3ivnKOynne2TpxekavN/RLNsvvNPn6SSt1RdQLoC6AugLoC6AugLoC6AugdWSqfOwawf4ckrfvZ38SvWNDmNq05YiZ8Yj0TGN+CBW0M9MRpkYczke3wmH7QCzNcyu5hBIIsRoI4iNBCJNfIFhLNmqaQnRI1szBysOY/wAjo+xBK5fcJZtNT0gOmaR0jhxtiFtP1pGn6qBJINKZK8E+xcFQNIs6YGZ/HeU5zexuaOpELagh8NY0UlEbVNVFE46ml13248xt3W6kEPFlOwY429l25XRSgduags2DsIxVDBLBLHKw6nMeHDtCDqQeZHhoLibAAkniA1lBXv7d4N/zGk/fN/FBJYIw9TVmd7GqIZ9ztn7m8Ozc69r21XsexB21E7Y2Oke4NYwFz3E2AaBcknisggf7d4N/zGk/fN/FBJ4Iw1T1bXOpp4pww2cY3hwBIvY24bIP3DsuZSzv+RFI7sYSvNU5RLJZjeuUx84ZwbqWudnMv26AugYOR0+3VOzj7zlYw/GWm2xoo5z9jSurbQktlOO+UnRi7gVG/rdPszu8c5VW6xNg+0NJK8ZzIZXjVdkT3C/FcBTlM+54quUU9UzEc5h7dg6cC5p6gAaSTBIABymybs+COmt/FH1hy3UMjoiopXjOZDM9p1FsT3DtAspynweJuUROU1RHnD9koJmgudBO0DSS6GQADjJIsE3Z8ERdomcoqj6w57qGQ+cSzvdS7FnmV+3ohyON7xXzlH5TzvbJ04vSNXm/oln2Z3mnz9JJqmgfK4MjY97jqa1pcewKlEZ8HS1V00xnVOUJCpxdq42576SdrRrO5k257al6m3VHuYacXZqnKK4RQcvKw/boC6DqocHTT+8wyy8eYwkdo0KYpmeEMdy9Rb11RDsmxZrGDOdR1AA/0yfMvXR1eDFGMsTOUVwiXXBIIII0EEWIPKOBeFjMXRIugZ+S+tLaN7QdUzu5GVasT+Votp0Z3Yn5feTNVlpWasp2B/YmE52gWZMd2j0aLSaXffzkS+GTzCXsXClLKTZrpBE/oy+16eQFzT1IJfLNhLdsKOjB8GmYyIdIjdHd8D6qCqYAwaaqqgph/fSMYeiT4R6mhx6kGroow1oaBYNAAHEBoCILvKzjy6haKOmdaolbnPfwxRm4BH0zY24gL8SBESOLnFziXOcSXOJJJJ1kk6SeVEvNkEjgDDc9BMKimkzH6M4a2PA/Re39Iebgsg0tinjBHhGlZVR6M7wZGXuWSD3TT5Dygg8KId2FfeJdm/ulBkiMaBzBEnB/6ftdb+w/mogyccfi6r/9vN3HIMsAIk6sgHweq2rO4EQvmObrYOrD/t5vKxwXi5onks4OM8RR/wBo9WebrXusF0BdAwcjp9uqdnH3nKxh+MtRtjRRzn7GldWmhJbKcd8pOjF3Aqd7W6bZnd45yqt1hXzeySnxF+2d3Wq5Y0ud2t20coWrDDvFptlJ3HLLVwlQtdpTzj1Z2adC1zspOzJm7e2LpSd9yvWdEOX2l3iry9Hdjs7e6q2T1NzRLFgu8Uc4Ia6oOsPnEs73UuxZ5lft6Icnje8V85fuNuCXVtKaZrg3PfGS46bNa4OcbcJsNSXKd6nIwl+LN3fn3Z+jpwHgaGjjEUDA35TtGe88bjwlTTTFMZQ8X79d6rern+yQuvTCU2VPATYJWVUTQ1s5cJQNAEg05wH0hnX5W8qqX6Iic4dBsvEzXTNuqeuOHL+yi3WBtV6yfYnNqh7KqReEG0bP8QjWXfQB0W4dPXntWs+uWq2hjptf6dvj758P7mvEwMaGNaGtboa1oAAHIBqVtoJmZnOXq6IQeM+LMNcwh7Q2UD2uUAZwPEflN5CvFduKlrDYu5Ynq4e+CRwjRPp5XwSiz4yWu4uQjjBFiOdUZpynKXUW7lNymK6eEua6h7W/E2v3OB7eOQn7jB6lmtzlDXY2jerjl95PBXXNlTl5wTnQwVgGmJxiefovF23+s231kCZaSCCDYggg8RGkFEvvhGsfPNJPIbvme57zyuN9HJwdSC/ZD8FbrXPqSNFLH4PTlu0fdD+1A90Qy7jtXmpwjVTEk3le1vI2M7m0Dks0Il0YgYujCNc2ncSGNa6SW2vMaWi1xquXNCBwYbyY0ctO5kMQjkDTubhYHOGq9tYRDPz4y0lpFi0kEco0FEmvkDryJKqlPuXNZM0fSBzHHrG5/ZQNrCvvEuzf3SiGSoxoHMESb+QDXW/sP5qIMjHH4vq9hN3HIMtAIk6cgXweq2rO4EQu2PZ3sq9jJ5l4uaJWsF3ijnDPd1QdULoC6Bg5HT7dU7OPvOVjD8Zaja+ijnP2NK6stES2U075SdGLuBU72t0uzO7xzlVbrEvm7klPiL9s7utVuxpc9tXto5QteGD4tNspO45ZZ4KFrXTzhnZp0LXuxk68mZ3ti6UnfcrtnRDmNpd4q8vR3Y7He6q2T1NzRLFgu8Uc4Ie6ourPnEs73UuxZ5let6IcpjO8V85e8bMNGipH1LWB7m5oa0mwu5waCTxC91NdW7GbzhrPTXIozKiLH+vbKJTUB4BuYtyjbGR8kWbnDnvfnVbpqs28nZlmaco4+J0UdUJY2St9zI1r28zhf1q3E5ueqpmmZifcqmVVl8H53yJYz23b/EsV/Sv7LnK/l4xJPNBJsNZ0DnKpujzyaIwXSCCCOBugRMawfVAF+dbCIyjJx12ublc1z75zV/KDjK+hgbuObuszi1hIuGNAu51jrOoAcvIvFyvdhawOGi/XlPCFHxcx9q2VDBUTGeKRwbIHMjaWhxtnNLGjVe9jo0LDRenPrbLEbNt7kzR1TBxXVpoCqyv0YbUQTge/Mc1x5Yi23XaTyKrfjriW+2TcmbdVPhPr/wCKDdYG2TGBpLMPSPmavdPBVvxnU0Ur7lUHjvgv2Xg+ogAu50bizps8JvlAQZgGnTxol+2QP3IxgrcMGiUjwqp7pfqizGeRpP1kQvqDI8zruc46yST1m6JMjIQ3x6c/6HnkZ+CIPBBlHDTfGqjbTekciV1yHuthJw44JL9To0Qd+FfeJdm/ulBk2MaBzBEm7kB11v7D+aiDHxw+L6vYTdxyDLgCJOjIH8HqtqzuBELpj98WVexf5l4uaJWsF3ijnDPV1RdQLoC6BgZHj7dU7OPvOWexxlqdr6KOc/Y0rqy0ZLZTTvlJ0Yu4FUva3SbN7vHOVWusS8bmSU+Iv2zu61WrGlz+1O2jktWGD4tNspO45ZZ4KFrXTzhnhp0Kg7CTqyaHe2LpSd9yuWtEOa2j3iry9Hdjsd7qrZPU3NMsWD7xRzgiLqk6k+MSjvdS7FnmV23phy2M7xXzlHZTjvbJ04vSNUXtDNs3vEefoTF1TdGfOJrt7qTYRd0K7b0w5bGdvXzn1RuVD4sl6cPpGrze0M2zO8Ryn0koMGaZ4RxyxDte0KrHGHQXJ/JVyn0aKJV9yBYZY3e2Uo+jN541Xv8AGG72Rpr8vuXMrvBPMVXbiOLSjToC2DjC/wAsI9opzxSPHay/qCwX+ENtsmfz1cvuV11WbxJYMd4B6XqC9UsF3i0kr7lAgyxjJQex6yogGqKV7W9HOOb5CES4YIDI9sbfdSOaxvScQ0eUoNWYNo2wQxwMFmxMaxvM0AepEOlBkhw0nnKJMnIT8Nn2H8xqIO5BlTDY8aqNvN6RyJXLIkN83bCTvRog78K+8S7N/dKDJ7BoHMESbmQPXWfsP5qIMbHD4vq9hN3HIMvAIk58gvweq2rO4iFzx/8Aiur2L/MvFzRKzgu8Uc4Z3uqLqBdAXQMDI8fb6nZx95yz2OMtVtbRRzn7GldWWjJbKad8pOjF3Aql7U6PZvd45yq11iXjcyTHxJ+2d3Wq3Z0tBtTtvJasLnxebZSdxyyTwULWuOcM8NOhUHXydWTQ72xdKTvuVy1pc1tHvFXl6O7HY73VWyf5lNzTLHg+8Uc4Ii6pOoPfEo73UuxZ5ldt6YcvjO8V85R+U472ydOL0jVF7Qy7N7xHn6ExdU3Rnziad7qTYR90K7b0w5bGdvXzn1RuU872S9KH0rFF7QzbN7xHn6SUWCj4xBtofSNVSnjDoLvZ1cp9GiCVfci4MJ4HgqS0zwxyllw3OF7Xte3YOxRNMTxhlt37lvRVMOL+yND8zg+yvPR0eDL7biPjlN3XtVUDLCfF6fau7jlgv8IbXZOurl94K26rN4lMFDwD0vUF7pYLs9bSavOVCDNGPw30rNs71IlHYBHjdNt4fSNQaoRAQZKcNJ5yiTIyFfDZ9h/MaiDtQZWw2PGqjbzekciVxyJ/GbthJ3o0Qd2FPeJdm/ulBlFg0DmCJNzIJrrP2H81EGLjf8X1ewm7jkGYAEScuQb4PVbVncRC54+jeys2EnmXi5plZwfb0c4ZzuqTpxdAXQMDI8fb6nZx95yz2OMtVtXRRzn7GjdWGkJfKYd8pOjF3Aqt3U6LZ3YRzlVrrEvG5kmPiT9s7utVqzpaDafbeS1YXPi82yk7jlkngo2tcc4Z4adCoutk6smh3ti6UnfcrdrS5zaHeJ8vR247He6q2T/MpuaZY8H29HOCJuqbpz3xLO91LsWeZXLemHMYzt6+co/Kcd7ZOnF6Rqi7pZdnd4jz9CYuqjoj5xNO99LsY+6Fdt6Ycvi+3r5z6o3Kcd7JelD6Ri83tDNs7vEefpJRYKPjEG2i9I1VY4w393s6uU+jRBKvOSVPHbG92DnRNbA2Xdg8m8pZbMLRwNN/deRY6691cwuE6eJnPLLJWvzrS/MY/wDku/8AGvHTfJb/AAr+r9h+daX5jH/yXf8AjTpvkfhX9X7IPGvHF+EWRxup2xbk4vBEpfe7S21i0W1rxcr3oW8JhOgqmc884yVq6xLycwFHnRuP0j5mrJTHUq36sqmjlccyEGacfRvpV7Z3qRKPwCPG6fbw+kag1MiAgyY4aTzlEmRkL+Gz7D+NqIOtBljDY8aqNtN6RyJXHIoN83bCTvRog7MKe8S7N/dKDKjBoHMiTayDa6z9h/NRBiY3/F9XsJu45BmIBEnJkI+D1W1Z3EQu2Orb4NrB/t5/JG4rzXplnwvbUc49WbLqk6d+3QF0F/yPH2+p2cfecs1njLV7V0Uc5+xo3VhpSYymHfKToxdwKrd1Oh2d2Ec5Va6xrpt5Jz4k/bO7rVZs6Wi2n23ktWFz4vNspO45ZJ4KNvXHOGeWnQFSdZJ05NDvbF0pO+5WrWlzu0O3ny9Hbjqd7qrZP8ym5pljwnb0c4Iq6qOlPbEs73UuxZ5lbt6Yczi+3r5yjspx3tk6cXpGqLulm2d3iPP0kmrqq6A+MTjvfS7GPuhXKNMOZxfb185RuU072y9KH0jF5u6WbZ3eI8/SSiwUfGINtF32qtHGG9u9nVyn0aHJV1yhY5Yj7ZS9Gbzxqve4w3OytNfl9y+YLkDjIHboWFtZnKMzG/Nb/u//AIf/ANLP0Pzan8V/p/dAY4Yo/k+OOTd903V5ZbMzbWaXX1niXiu3urWFxnT1TGWWSr3WNcXfEPB+608juKUj7kZ9azW4zhrsbc3a45feT1VloggzXj6N86vbO9SCPwCPG6fbw+kag1IgEGWcM0u41M0RHvcsjeoOIHkQW7I3XthwlmPIAqInRtuf085j2jrDXDsQPKsqWwxvlkcGsjaXPJNgABcoMs1k26SPktbdHvf9pxd60DByHU16yeW2iOHN63vFvIwoHDhT3iXZv7pQZWYNA5kDXyEPGdWN4SITbkBkHrCC25S8YoqSilhcQ6WpY6OKMHwrOBaXniaLnTwnQgz5ZA48hPweq2rO4gYGH4c+kqGfLhlb2scFE8Hu3OVcT84ZdY64BVF1c8Xq6lAugv8AkfPt9Ts4+85ZbPGWr2pop5z9jRurDTExlMO+UnRi7gVa7qdBs/sI5yq11jXTbyTnxJ+1d3Wqxa0tFtLtvJa8KAmCUDSTHIBzlpWSeClb6q45s9U0bnlrGNc5z7BrWi5JPAAqbqqpiM5nge2KGC3UlHHBIQXtznPtqBcS63La9rq1RGUZOaxV2Lt2ao4PzHU73VWyf5kr0yYTt6OcETdVXSntiYd7qXYs8ytUaYc1i+3r5y4spETn4OlDGucQ6NxDQSbNe0k2HABpUXNLJgKoi/Gfz9CVBvq031Aabk6gFWdC0FgGlMNLBC7XHGxp5w0Aq3TGURDl71e/cqq8ZlA5UZLYOePlSRD74PqXm7pWdndvHKfQn4Jcx7X/ACHNd9kg+pVob6qM4mPFotkgcA4anAEcx0q65Mv8r1G50cFQASI3OY8/Jz80gnku23WFhvRwltdl1xFVVHj1/Qu8EU7pqiKJgJc+RgAHFnC55gLnqWGIzltbtUU0VTPhLQ11ccqXmWGUbnTM4S+R3U1rR/EFhvcIbXZcfmqn5QWV1gbg3ckVCX0Mjra53+RkQ9SsWo/K0u0a/wDViPl/JpLM1gQZtx8G+dXtnepBH4CHjdPt4fSNQaiQCBI5X8XHQ1RrWNvFUWzyP0ZBoN+Q2HWgXw0aRoI0gjWEEhXYdqZ2CKaqnkYLeC6VxGjVcX09aCOAQPvJVi66ioy+QWlqSHuHC1oFmN85+sguNRHnscz5TS3tFkGVHRlpLSLFugjiI0FB04OwhLTv3SCV8T7WzmOLTY8B4xoCDppaGeudLKS+QxsdJNI9xdYMaXaSeHRoCCMsgcWQr4PVbVncQMyRmc0tOpwIPXoQZRkjLHFh1sJaedpsfMqOTq4q3oz8Xm6JF0F/yPn26p2cfecs1njLV7U0085+xo3WdpyYymHfKToRdwKtc1N/s/sI5yq11jXTSyQ1INPPHfSyQOtyPaAPKxysWuDS7Tp/PTPyX66ytaj4MG01OXzshgiNi6SQMa3RrJLuALzERDLVduVxFMzMvWBsKsq4t3iuWFzmtJFrhri29uI20KYnPg83Lc253auLix0O91VsnrzXpllwnb0c4Iq6qukPbEw730uxZ5lao0w5vFdtXzlI19eyBm6SuDWlzWZx1AvOaL8QuRpXrPJhppmqcofBmBaYSbuKaASXuHiNudfjvbXyqN2M88nub9yad3enLwzSF16YlAyuV4EMNPfwpHmQjiawEX7X+Q8Sw3Z6smy2ZRnXNXhHqV11gbo4MnGMLaimbTOd7dTNDSDrdGNDHDj0AA8o5QrNurOGgx1ibdyao4StsrA9pa5oc12ggi4I5QV7U4mYnOHHQ4Hp4HF0NPDG46CWRgG3OFEUxHB7rvXK4yqqmXc54AJJAA0kk6AFLGSOPWHhW1Rcw3iiG5xH5Wm7n8xOrkAVe5VnLoMFZm1b6+M9avXWNcP3I/T5mCoyf7x8r/vlo8jQrVqPytBj6s78+XouqyKQQLHGDJe6qqpqkVAaJnl9s3VfgQc+D8kz4po5fZLTub2Ptm68xwdbyIGsgEHPX0TJ43RSsD2PFiCLoFhhvJJdxdSy5oP6Dhe3INIt2lBEMyTVRNjJGBx2v5LoLlipk1hpHCaY7tI3S248EHjA/wC86C+IBAscccmJnndUUr2s3Q5z2EaM46yNIsgisF5I5S8eyJmtbwho0nrv6kDGjxYiiopaOBojEsb2F1tN3NIuePWgX35nn/OW/ZQXTEHFQ4MjlYZBJurw7QLWsLILUgzPjzSbhhKqjtYbq5w5pLSDvKpXGVUujwte9Zpn5enUgrryzi6CcxUxmdg98j2wtl3VrWkF5ZbNJN9AN9a90VbqtisP00RGeWSyfnUl+ZR/8h39C99Kpfhs/EqOMWGDW1Dql0YjLg0ZocXAZotrICx1TnObYYe10VG5mjbryzJTF3D0tDNu0VnXGbIxxOa9uu2jURwHg08a9U1bssGIsRepyleTlUjzb+w5s/i3Vmbfpa7fVWXpYa38Orz4wqGMuN1RXeA8iOK9xEwmx6bv0/IORY6q5lew+DotdfGUhi9j6+ip20zaZkgYXHOMxaTnEu1Bp41NNzKMmLEYLpbk15vthfKLJUwSU5pY2CZpYXCZxIvw2zBdTNzOMnm1gNyuKs+Cl3WJsl1wRlGkpoI6cUsbxC0MDjM4E20XtmaFli5lGTW3cBv1zVvcXPjHj2+tp3UzqZkYeWkuEpcfBcHai0cSiqvOMnvD4LorkV5vGLePk9G0RPaKiJuhrXPLXsHE19jcchHWEpuTHEv4Gmud6nqlYanKozN9rpJC76cjGtHW25PYvfSwq07Orz65hQMLYTkqpnTzOznu4hZrQNTWjgAWGqc5zbWzaptU7tLjuoZH1pql8T2yRvcx7DdrmmxB/Dk1FTE5PNdFNcbtXBecGZUJWANqKdsttb435juthBBPWFli74tZc2b1/klITZVIreBSTE8AdJG0dov5lPSwxRs6575hVMY8dKitaYzmwxHXGwnwuR7jpcOSwC8VXJldsYKi3Oc9cq5dY10FyJacxMotwwfSxHQWwx53SLQ53lJVumMoiHM369+5VV85TK9MQQCAQCAQCAQCAQCAQCAQCAQCAQJTLhgYsqY61o8CZojkPE9l7drSB1LBdp68232dd/LNueZZ3WJshdAXQF0BdAXQF0BdAXQF0BdAXQF0BdAXQF0BdAXQF0BdAXQF0BdBL4p4IdW1kNOBcOcDIeJjdLj2aOteqac5YcRd6O3NX05tPtbYWGoaArTnH6gEAgEAgEAgEAgEAgEAgEAgEAgEEZjFgaOtp300ouHjQeJw1EcqiYzjJ7ormiqKqeMM44z4uzYPmMUrTm3sx9tDuLmNuBVqqZpb6xiKb0Zxx98Ia68s4ugLoC6AugLoC6AugLoC6AugLoC6AugLoC6AugLoC6AugLoPtSUz5niONhe92oAeU8Q5VMRm81VxTGdU5QfuTPE0YPiMsljPKPCNvct4Gj/v4CxRTuw0eKxE3qvlHBd17VQgEAgEAgEAgEAgEAgEAgEAgEAgEAg4cLYJiqmGOZgcCLaQPXrRNNU0znBb4YyPRuJdBI5n0b3HY78Vjm1C7RtC5GrKVfnyQ1Q9zI087B/C8+ZeeinxZ42jHvp/dHTZMK5uprHfvB/Co6KWSNoW/fEuKXECub/dNPM+3eAUdHU9RjrPz+jkfidWj9WPVJF/Uo3KvB79ss/F+0/w+TsVqwfqr+1h8zk3KvBPtdn4ng4tVfzWXsH4puVeCfarPxQ/Di7V/NZfsj8U3J8D2mz8UPP5Aqvms32U3ZT7Ta+KB+QKr5rN9hN2T2i18UD8gVXzWb7CbsntFr4oH5Aqvms32E3ZPaLXxQPyBVfNZvsJuye0Wvih+jF6q+azfZ/+03J8Ee02vih6GLdX81l7B+KblXge1Wfih6GLFYf1WTtb+KblXgj2qz8T6txRrT+rO/eRDzuTcq8Ee2Wfi9f4dEWItc7+4A55Gnu3U9HU8zjrMe/9nbDk1rnfoMHW8/wqejl4naFr5pCnyS1bvdPY3mYT3i1T0U+LxO0afdTKXwfkccSN2mdbhAzW+bOU9FDFVtGr9NMGHi3ifTUI9qjGdou467jh06T1lZIpiOClcu13JzqlYVLGEAgEAgEAgEAgEAgEAgEAgEAgEAgEAgEAgEAgEHzmQcMqDmeg+LkHlB+IBAIBB6ag+rUHRGg7IUHSgEAgEAgEAg//2Q=="/>
          <p:cNvSpPr>
            <a:spLocks noChangeAspect="1" noChangeArrowheads="1"/>
          </p:cNvSpPr>
          <p:nvPr/>
        </p:nvSpPr>
        <p:spPr bwMode="auto">
          <a:xfrm>
            <a:off x="155574" y="-144463"/>
            <a:ext cx="7083425" cy="70834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514600"/>
            <a:ext cx="7785748" cy="1661445"/>
          </a:xfrm>
          <a:prstGeom prst="rect">
            <a:avLst/>
          </a:prstGeom>
        </p:spPr>
      </p:pic>
    </p:spTree>
    <p:extLst>
      <p:ext uri="{BB962C8B-B14F-4D97-AF65-F5344CB8AC3E}">
        <p14:creationId xmlns:p14="http://schemas.microsoft.com/office/powerpoint/2010/main" val="35392317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Get Started</a:t>
            </a:r>
            <a:endParaRPr lang="en-US" dirty="0"/>
          </a:p>
        </p:txBody>
      </p:sp>
      <p:sp>
        <p:nvSpPr>
          <p:cNvPr id="4" name="Subtitle 3"/>
          <p:cNvSpPr>
            <a:spLocks noGrp="1"/>
          </p:cNvSpPr>
          <p:nvPr>
            <p:ph type="subTitle" idx="10"/>
          </p:nvPr>
        </p:nvSpPr>
        <p:spPr>
          <a:xfrm>
            <a:off x="304800" y="2209800"/>
            <a:ext cx="8229600" cy="990600"/>
          </a:xfrm>
        </p:spPr>
        <p:txBody>
          <a:bodyPr>
            <a:normAutofit/>
          </a:bodyPr>
          <a:lstStyle/>
          <a:p>
            <a:r>
              <a:rPr lang="en-US" sz="3600" dirty="0" smtClean="0"/>
              <a:t>Open your </a:t>
            </a:r>
            <a:r>
              <a:rPr lang="en-US" sz="3600" dirty="0" err="1" smtClean="0"/>
              <a:t>GetResponse</a:t>
            </a:r>
            <a:r>
              <a:rPr lang="en-US" sz="3600" dirty="0" smtClean="0"/>
              <a:t> account</a:t>
            </a:r>
            <a:endParaRPr lang="en-US" sz="3600" dirty="0"/>
          </a:p>
        </p:txBody>
      </p:sp>
      <p:sp>
        <p:nvSpPr>
          <p:cNvPr id="6" name="Rectangle 5"/>
          <p:cNvSpPr/>
          <p:nvPr/>
        </p:nvSpPr>
        <p:spPr>
          <a:xfrm>
            <a:off x="533400" y="3581400"/>
            <a:ext cx="7696200" cy="523220"/>
          </a:xfrm>
          <a:prstGeom prst="rect">
            <a:avLst/>
          </a:prstGeom>
        </p:spPr>
        <p:txBody>
          <a:bodyPr wrap="square">
            <a:spAutoFit/>
          </a:bodyPr>
          <a:lstStyle/>
          <a:p>
            <a:pPr algn="ctr"/>
            <a:r>
              <a:rPr lang="en-US" sz="2800" dirty="0"/>
              <a:t>http://www.getresponse.com/index/lauraalamery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Introduction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752600"/>
            <a:ext cx="8229600" cy="3611563"/>
          </a:xfrm>
        </p:spPr>
        <p:txBody>
          <a:bodyPr>
            <a:normAutofit/>
          </a:bodyPr>
          <a:lstStyle/>
          <a:p>
            <a:r>
              <a:rPr lang="en-US" sz="3900" dirty="0" smtClean="0"/>
              <a:t>LinkedIn is Powerful</a:t>
            </a:r>
          </a:p>
          <a:p>
            <a:pPr marL="292100" indent="-292100">
              <a:lnSpc>
                <a:spcPct val="90000"/>
              </a:lnSpc>
              <a:spcBef>
                <a:spcPts val="1000"/>
              </a:spcBef>
              <a:buClr>
                <a:srgbClr val="8DC3C9"/>
              </a:buClr>
              <a:buSzPct val="120000"/>
              <a:buFont typeface="Wingdings" pitchFamily="2" charset="2"/>
              <a:buChar char="§"/>
            </a:pPr>
            <a:r>
              <a:rPr lang="en-US" sz="2600" b="0" dirty="0">
                <a:solidFill>
                  <a:schemeClr val="tx1">
                    <a:lumMod val="75000"/>
                    <a:lumOff val="25000"/>
                  </a:schemeClr>
                </a:solidFill>
              </a:rPr>
              <a:t>Over 200 million active users</a:t>
            </a:r>
          </a:p>
          <a:p>
            <a:pPr marL="292100" indent="-292100">
              <a:lnSpc>
                <a:spcPct val="90000"/>
              </a:lnSpc>
              <a:spcBef>
                <a:spcPts val="1000"/>
              </a:spcBef>
              <a:buClr>
                <a:srgbClr val="8DC3C9"/>
              </a:buClr>
              <a:buSzPct val="120000"/>
              <a:buFont typeface="Wingdings" pitchFamily="2" charset="2"/>
              <a:buChar char="§"/>
            </a:pPr>
            <a:r>
              <a:rPr lang="en-US" sz="2600" b="0" dirty="0">
                <a:solidFill>
                  <a:schemeClr val="tx1">
                    <a:lumMod val="75000"/>
                    <a:lumOff val="25000"/>
                  </a:schemeClr>
                </a:solidFill>
              </a:rPr>
              <a:t>There are over 2.8 million company pages</a:t>
            </a:r>
          </a:p>
          <a:p>
            <a:pPr marL="292100" indent="-292100">
              <a:lnSpc>
                <a:spcPct val="90000"/>
              </a:lnSpc>
              <a:spcBef>
                <a:spcPts val="1000"/>
              </a:spcBef>
              <a:buClr>
                <a:srgbClr val="8DC3C9"/>
              </a:buClr>
              <a:buSzPct val="120000"/>
              <a:buFont typeface="Wingdings" pitchFamily="2" charset="2"/>
              <a:buChar char="§"/>
            </a:pPr>
            <a:r>
              <a:rPr lang="en-US" sz="2600" b="0" dirty="0">
                <a:solidFill>
                  <a:schemeClr val="tx1">
                    <a:lumMod val="75000"/>
                    <a:lumOff val="25000"/>
                  </a:schemeClr>
                </a:solidFill>
              </a:rPr>
              <a:t>There are 2 new members every second</a:t>
            </a:r>
          </a:p>
          <a:p>
            <a:pPr marL="292100" indent="-292100">
              <a:lnSpc>
                <a:spcPct val="90000"/>
              </a:lnSpc>
              <a:spcBef>
                <a:spcPts val="1000"/>
              </a:spcBef>
              <a:buClr>
                <a:srgbClr val="8DC3C9"/>
              </a:buClr>
              <a:buSzPct val="120000"/>
              <a:buFont typeface="Wingdings" pitchFamily="2" charset="2"/>
              <a:buChar char="§"/>
            </a:pPr>
            <a:r>
              <a:rPr lang="en-US" sz="2600" b="0" dirty="0">
                <a:solidFill>
                  <a:schemeClr val="tx1">
                    <a:lumMod val="75000"/>
                    <a:lumOff val="25000"/>
                  </a:schemeClr>
                </a:solidFill>
              </a:rPr>
              <a:t>Three out of four users are looking for job opportunities</a:t>
            </a:r>
          </a:p>
          <a:p>
            <a:pPr marL="292100" indent="-292100">
              <a:lnSpc>
                <a:spcPct val="90000"/>
              </a:lnSpc>
              <a:spcBef>
                <a:spcPts val="1000"/>
              </a:spcBef>
              <a:buClr>
                <a:srgbClr val="8DC3C9"/>
              </a:buClr>
              <a:buSzPct val="120000"/>
              <a:buFont typeface="Wingdings" pitchFamily="2" charset="2"/>
              <a:buChar char="§"/>
            </a:pPr>
            <a:r>
              <a:rPr lang="en-US" sz="2600" b="0" dirty="0">
                <a:solidFill>
                  <a:schemeClr val="tx1">
                    <a:lumMod val="75000"/>
                    <a:lumOff val="25000"/>
                  </a:schemeClr>
                </a:solidFill>
              </a:rPr>
              <a:t>Allows you to connect to others on a professional level</a:t>
            </a:r>
          </a:p>
          <a:p>
            <a:endParaRPr lang="en-US" dirty="0"/>
          </a:p>
        </p:txBody>
      </p:sp>
      <p:pic>
        <p:nvPicPr>
          <p:cNvPr id="5" name="Picture 4" descr="Scrabble tiles 1.ai"/>
          <p:cNvPicPr>
            <a:picLocks noChangeAspect="1"/>
          </p:cNvPicPr>
          <p:nvPr>
            <p:custDataLst>
              <p:tags r:id="rId1"/>
            </p:custDataLst>
          </p:nvPr>
        </p:nvPicPr>
        <p:blipFill>
          <a:blip r:embed="rId4" cstate="print"/>
          <a:stretch>
            <a:fillRect/>
          </a:stretch>
        </p:blipFill>
        <p:spPr>
          <a:xfrm>
            <a:off x="5296393" y="1662676"/>
            <a:ext cx="3420095" cy="966128"/>
          </a:xfrm>
          <a:prstGeom prst="rect">
            <a:avLst/>
          </a:prstGeom>
        </p:spPr>
      </p:pic>
    </p:spTree>
    <p:extLst>
      <p:ext uri="{BB962C8B-B14F-4D97-AF65-F5344CB8AC3E}">
        <p14:creationId xmlns:p14="http://schemas.microsoft.com/office/powerpoint/2010/main" val="35532693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Content</a:t>
            </a:r>
            <a:endParaRPr lang="en-US" dirty="0"/>
          </a:p>
        </p:txBody>
      </p:sp>
      <p:graphicFrame>
        <p:nvGraphicFramePr>
          <p:cNvPr id="4" name="Table 3"/>
          <p:cNvGraphicFramePr>
            <a:graphicFrameLocks noGrp="1"/>
          </p:cNvGraphicFramePr>
          <p:nvPr/>
        </p:nvGraphicFramePr>
        <p:xfrm>
          <a:off x="1600200" y="2895600"/>
          <a:ext cx="6096000" cy="2997200"/>
        </p:xfrm>
        <a:graphic>
          <a:graphicData uri="http://schemas.openxmlformats.org/drawingml/2006/table">
            <a:tbl>
              <a:tblPr firstRow="1" bandRow="1">
                <a:tableStyleId>{5C22544A-7EE6-4342-B048-85BDC9FD1C3A}</a:tableStyleId>
              </a:tblPr>
              <a:tblGrid>
                <a:gridCol w="6096000"/>
              </a:tblGrid>
              <a:tr h="599440">
                <a:tc>
                  <a:txBody>
                    <a:bodyPr/>
                    <a:lstStyle/>
                    <a:p>
                      <a:pPr lvl="1"/>
                      <a:r>
                        <a:rPr lang="en-US" sz="3200" u="sng" dirty="0" smtClean="0">
                          <a:solidFill>
                            <a:schemeClr val="accent1">
                              <a:lumMod val="75000"/>
                            </a:schemeClr>
                          </a:solidFill>
                        </a:rPr>
                        <a:t>80% Content:</a:t>
                      </a:r>
                      <a:endParaRPr lang="en-US" sz="3200" u="sng" dirty="0">
                        <a:solidFill>
                          <a:schemeClr val="accent1">
                            <a:lumMod val="75000"/>
                          </a:schemeClr>
                        </a:solidFill>
                      </a:endParaRPr>
                    </a:p>
                  </a:txBody>
                  <a:tcPr>
                    <a:solidFill>
                      <a:srgbClr val="FFC000"/>
                    </a:solidFill>
                  </a:tcPr>
                </a:tc>
              </a:tr>
              <a:tr h="599440">
                <a:tc>
                  <a:txBody>
                    <a:bodyPr/>
                    <a:lstStyle/>
                    <a:p>
                      <a:pPr lvl="1"/>
                      <a:r>
                        <a:rPr lang="en-US" sz="3200" b="1" dirty="0" smtClean="0">
                          <a:solidFill>
                            <a:schemeClr val="accent1">
                              <a:lumMod val="75000"/>
                            </a:schemeClr>
                          </a:solidFill>
                        </a:rPr>
                        <a:t>Inform</a:t>
                      </a:r>
                      <a:endParaRPr lang="en-US" sz="3200" b="1" dirty="0">
                        <a:solidFill>
                          <a:schemeClr val="accent1">
                            <a:lumMod val="75000"/>
                          </a:schemeClr>
                        </a:solidFill>
                      </a:endParaRPr>
                    </a:p>
                  </a:txBody>
                  <a:tcPr>
                    <a:solidFill>
                      <a:srgbClr val="FFC000"/>
                    </a:solidFill>
                  </a:tcPr>
                </a:tc>
              </a:tr>
              <a:tr h="599440">
                <a:tc>
                  <a:txBody>
                    <a:bodyPr/>
                    <a:lstStyle/>
                    <a:p>
                      <a:pPr lvl="1"/>
                      <a:r>
                        <a:rPr lang="en-US" sz="3200" b="1" dirty="0" smtClean="0">
                          <a:solidFill>
                            <a:schemeClr val="accent1">
                              <a:lumMod val="75000"/>
                            </a:schemeClr>
                          </a:solidFill>
                        </a:rPr>
                        <a:t>Engage</a:t>
                      </a:r>
                      <a:endParaRPr lang="en-US" sz="3200" b="1" dirty="0">
                        <a:solidFill>
                          <a:schemeClr val="accent1">
                            <a:lumMod val="75000"/>
                          </a:schemeClr>
                        </a:solidFill>
                      </a:endParaRPr>
                    </a:p>
                  </a:txBody>
                  <a:tcPr>
                    <a:solidFill>
                      <a:srgbClr val="FFC000"/>
                    </a:solidFill>
                  </a:tcPr>
                </a:tc>
              </a:tr>
              <a:tr h="599440">
                <a:tc>
                  <a:txBody>
                    <a:bodyPr/>
                    <a:lstStyle/>
                    <a:p>
                      <a:pPr lvl="1"/>
                      <a:r>
                        <a:rPr lang="en-US" sz="3200" b="1" dirty="0" smtClean="0">
                          <a:solidFill>
                            <a:schemeClr val="accent1">
                              <a:lumMod val="75000"/>
                            </a:schemeClr>
                          </a:solidFill>
                        </a:rPr>
                        <a:t>Build</a:t>
                      </a:r>
                      <a:r>
                        <a:rPr lang="en-US" sz="3200" b="1" baseline="0" dirty="0" smtClean="0">
                          <a:solidFill>
                            <a:schemeClr val="accent1">
                              <a:lumMod val="75000"/>
                            </a:schemeClr>
                          </a:solidFill>
                        </a:rPr>
                        <a:t> Loyalty</a:t>
                      </a:r>
                      <a:endParaRPr lang="en-US" sz="3200" b="1" dirty="0">
                        <a:solidFill>
                          <a:schemeClr val="accent1">
                            <a:lumMod val="75000"/>
                          </a:schemeClr>
                        </a:solidFill>
                      </a:endParaRPr>
                    </a:p>
                  </a:txBody>
                  <a:tcPr>
                    <a:solidFill>
                      <a:srgbClr val="FFC000"/>
                    </a:solidFill>
                  </a:tcPr>
                </a:tc>
              </a:tr>
              <a:tr h="599440">
                <a:tc>
                  <a:txBody>
                    <a:bodyPr/>
                    <a:lstStyle/>
                    <a:p>
                      <a:pPr lvl="1"/>
                      <a:r>
                        <a:rPr lang="en-US" sz="3200" b="1" dirty="0" smtClean="0">
                          <a:solidFill>
                            <a:srgbClr val="FFC000"/>
                          </a:solidFill>
                        </a:rPr>
                        <a:t>20% Promotion</a:t>
                      </a:r>
                      <a:endParaRPr lang="en-US" sz="3200" b="1" dirty="0">
                        <a:solidFill>
                          <a:srgbClr val="FFC000"/>
                        </a:solidFill>
                      </a:endParaRPr>
                    </a:p>
                  </a:txBody>
                  <a:tcPr>
                    <a:solidFill>
                      <a:schemeClr val="accent1">
                        <a:lumMod val="75000"/>
                      </a:schemeClr>
                    </a:solidFill>
                  </a:tcPr>
                </a:tc>
              </a:tr>
            </a:tbl>
          </a:graphicData>
        </a:graphic>
      </p:graphicFrame>
      <p:sp>
        <p:nvSpPr>
          <p:cNvPr id="5" name="Content Placeholder 2"/>
          <p:cNvSpPr>
            <a:spLocks noGrp="1"/>
          </p:cNvSpPr>
          <p:nvPr>
            <p:ph idx="1"/>
          </p:nvPr>
        </p:nvSpPr>
        <p:spPr>
          <a:xfrm>
            <a:off x="457200" y="1600201"/>
            <a:ext cx="8229600" cy="1447799"/>
          </a:xfrm>
        </p:spPr>
        <p:txBody>
          <a:bodyPr>
            <a:normAutofit/>
          </a:bodyPr>
          <a:lstStyle/>
          <a:p>
            <a:pPr>
              <a:buNone/>
            </a:pPr>
            <a:r>
              <a:rPr lang="en-US" dirty="0" smtClean="0">
                <a:latin typeface="+mj-lt"/>
              </a:rPr>
              <a:t>Best Practices:</a:t>
            </a:r>
          </a:p>
          <a:p>
            <a:pPr marL="457200" indent="-457200">
              <a:buFont typeface="Arial" pitchFamily="34" charset="0"/>
              <a:buChar char="•"/>
            </a:pPr>
            <a:r>
              <a:rPr lang="en-US" sz="2500" b="0" dirty="0" smtClean="0">
                <a:solidFill>
                  <a:schemeClr val="tx1"/>
                </a:solidFill>
              </a:rPr>
              <a:t>Maintain high percentage of content versus advertising.</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Content</a:t>
            </a:r>
            <a:endParaRPr lang="en-US" dirty="0"/>
          </a:p>
        </p:txBody>
      </p:sp>
      <p:sp>
        <p:nvSpPr>
          <p:cNvPr id="4" name="TextBox 3"/>
          <p:cNvSpPr txBox="1"/>
          <p:nvPr/>
        </p:nvSpPr>
        <p:spPr>
          <a:xfrm>
            <a:off x="685800" y="1447800"/>
            <a:ext cx="8153400" cy="4553605"/>
          </a:xfrm>
          <a:prstGeom prst="rect">
            <a:avLst/>
          </a:prstGeom>
          <a:noFill/>
        </p:spPr>
        <p:txBody>
          <a:bodyPr wrap="square" rtlCol="0">
            <a:spAutoFit/>
          </a:bodyPr>
          <a:lstStyle/>
          <a:p>
            <a:pPr marL="457200" indent="-457200"/>
            <a:r>
              <a:rPr lang="en-US" sz="3200" b="1" dirty="0" smtClean="0">
                <a:solidFill>
                  <a:schemeClr val="accent1">
                    <a:lumMod val="75000"/>
                  </a:schemeClr>
                </a:solidFill>
              </a:rPr>
              <a:t>Types of Content:</a:t>
            </a:r>
          </a:p>
          <a:p>
            <a:pPr marL="457200" indent="-457200">
              <a:buFont typeface="Arial" pitchFamily="34" charset="0"/>
              <a:buChar char="•"/>
            </a:pPr>
            <a:r>
              <a:rPr lang="en-US" sz="2800" dirty="0" smtClean="0"/>
              <a:t>New Product Announcements</a:t>
            </a:r>
          </a:p>
          <a:p>
            <a:pPr marL="457200" indent="-457200">
              <a:buFont typeface="Arial" pitchFamily="34" charset="0"/>
              <a:buChar char="•"/>
            </a:pPr>
            <a:r>
              <a:rPr lang="en-US" sz="2800" dirty="0" smtClean="0"/>
              <a:t>How-To Guides</a:t>
            </a:r>
          </a:p>
          <a:p>
            <a:pPr marL="457200" indent="-457200">
              <a:buFont typeface="Arial" pitchFamily="34" charset="0"/>
              <a:buChar char="•"/>
            </a:pPr>
            <a:r>
              <a:rPr lang="en-US" sz="2800" dirty="0" smtClean="0"/>
              <a:t>Company News </a:t>
            </a:r>
            <a:r>
              <a:rPr lang="en-US" sz="2800" i="1" dirty="0" smtClean="0"/>
              <a:t>(and how this benefits the reader)</a:t>
            </a:r>
          </a:p>
          <a:p>
            <a:pPr marL="457200" indent="-457200">
              <a:buFont typeface="Arial" pitchFamily="34" charset="0"/>
              <a:buChar char="•"/>
            </a:pPr>
            <a:r>
              <a:rPr lang="en-US" sz="2800" dirty="0" smtClean="0"/>
              <a:t>Upcoming Events</a:t>
            </a:r>
          </a:p>
          <a:p>
            <a:pPr marL="457200" indent="-457200">
              <a:buFont typeface="Arial" pitchFamily="34" charset="0"/>
              <a:buChar char="•"/>
            </a:pPr>
            <a:r>
              <a:rPr lang="en-US" sz="2800" dirty="0" smtClean="0"/>
              <a:t>Articles on relevant or related topics</a:t>
            </a:r>
          </a:p>
          <a:p>
            <a:pPr marL="457200" indent="-457200">
              <a:buFont typeface="Arial" pitchFamily="34" charset="0"/>
              <a:buChar char="•"/>
            </a:pPr>
            <a:r>
              <a:rPr lang="en-US" sz="2800" dirty="0" smtClean="0"/>
              <a:t>Greetings (holidays, etc.)</a:t>
            </a:r>
          </a:p>
          <a:p>
            <a:pPr marL="457200" indent="-457200">
              <a:buFont typeface="Arial" pitchFamily="34" charset="0"/>
              <a:buChar char="•"/>
            </a:pPr>
            <a:r>
              <a:rPr lang="en-US" sz="2800" dirty="0" smtClean="0"/>
              <a:t>Surveys</a:t>
            </a:r>
          </a:p>
          <a:p>
            <a:pPr marL="457200" indent="-457200">
              <a:buFont typeface="Arial" pitchFamily="34" charset="0"/>
              <a:buChar char="•"/>
            </a:pPr>
            <a:r>
              <a:rPr lang="en-US" sz="2800" dirty="0" smtClean="0"/>
              <a:t>Sales and Specials</a:t>
            </a:r>
          </a:p>
          <a:p>
            <a:pPr marL="457200" indent="-457200">
              <a:buFont typeface="Arial" pitchFamily="34" charset="0"/>
              <a:buChar char="•"/>
            </a:pPr>
            <a:r>
              <a:rPr lang="en-US" sz="2800" dirty="0" smtClean="0"/>
              <a:t>Social Media Presence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Spam Defined</a:t>
            </a:r>
            <a:endParaRPr lang="en-US" dirty="0"/>
          </a:p>
        </p:txBody>
      </p:sp>
      <p:sp>
        <p:nvSpPr>
          <p:cNvPr id="3" name="Content Placeholder 2"/>
          <p:cNvSpPr>
            <a:spLocks noGrp="1"/>
          </p:cNvSpPr>
          <p:nvPr>
            <p:ph idx="1"/>
          </p:nvPr>
        </p:nvSpPr>
        <p:spPr>
          <a:xfrm>
            <a:off x="457200" y="1447800"/>
            <a:ext cx="8229600" cy="4678363"/>
          </a:xfrm>
        </p:spPr>
        <p:txBody>
          <a:bodyPr>
            <a:normAutofit/>
          </a:bodyPr>
          <a:lstStyle/>
          <a:p>
            <a:r>
              <a:rPr lang="en-US" dirty="0" smtClean="0"/>
              <a:t>SPAM </a:t>
            </a:r>
            <a:r>
              <a:rPr lang="en-US" b="0" dirty="0" smtClean="0">
                <a:solidFill>
                  <a:schemeClr val="tx1"/>
                </a:solidFill>
              </a:rPr>
              <a:t>	= unsolicited commercial email </a:t>
            </a:r>
          </a:p>
          <a:p>
            <a:r>
              <a:rPr lang="en-US" b="0" dirty="0" smtClean="0">
                <a:solidFill>
                  <a:schemeClr val="tx1"/>
                </a:solidFill>
              </a:rPr>
              <a:t>		= no relationship</a:t>
            </a:r>
          </a:p>
          <a:p>
            <a:r>
              <a:rPr lang="en-US" b="0" dirty="0" smtClean="0">
                <a:solidFill>
                  <a:schemeClr val="tx1"/>
                </a:solidFill>
              </a:rPr>
              <a:t>		= no permission</a:t>
            </a:r>
          </a:p>
          <a:p>
            <a:r>
              <a:rPr lang="en-US" dirty="0" smtClean="0"/>
              <a:t>PERMISSION: </a:t>
            </a:r>
          </a:p>
          <a:p>
            <a:r>
              <a:rPr lang="en-US" dirty="0" smtClean="0"/>
              <a:t>Explicit	</a:t>
            </a:r>
            <a:r>
              <a:rPr lang="en-US" sz="3200" b="0" dirty="0" smtClean="0">
                <a:solidFill>
                  <a:schemeClr val="tx1"/>
                </a:solidFill>
              </a:rPr>
              <a:t>= contact took action to join your list</a:t>
            </a:r>
            <a:endParaRPr lang="en-US" b="0" dirty="0" smtClean="0">
              <a:solidFill>
                <a:schemeClr val="tx1"/>
              </a:solidFill>
            </a:endParaRPr>
          </a:p>
          <a:p>
            <a:r>
              <a:rPr lang="en-US" dirty="0" smtClean="0"/>
              <a:t>Implicit	</a:t>
            </a:r>
            <a:r>
              <a:rPr lang="en-US" sz="3200" b="0" dirty="0" smtClean="0">
                <a:solidFill>
                  <a:schemeClr val="tx1"/>
                </a:solidFill>
              </a:rPr>
              <a:t>= prior business relationship with</a:t>
            </a:r>
            <a:br>
              <a:rPr lang="en-US" sz="3200" b="0" dirty="0" smtClean="0">
                <a:solidFill>
                  <a:schemeClr val="tx1"/>
                </a:solidFill>
              </a:rPr>
            </a:br>
            <a:r>
              <a:rPr lang="en-US" sz="3200" b="0" dirty="0" smtClean="0">
                <a:solidFill>
                  <a:schemeClr val="tx1"/>
                </a:solidFill>
              </a:rPr>
              <a:t>		   contact </a:t>
            </a:r>
            <a:r>
              <a:rPr lang="en-US" sz="3200" b="0" i="1" dirty="0" smtClean="0">
                <a:solidFill>
                  <a:schemeClr val="tx1"/>
                </a:solidFill>
              </a:rPr>
              <a:t>(a reasonable person </a:t>
            </a:r>
            <a:br>
              <a:rPr lang="en-US" sz="3200" b="0" i="1" dirty="0" smtClean="0">
                <a:solidFill>
                  <a:schemeClr val="tx1"/>
                </a:solidFill>
              </a:rPr>
            </a:br>
            <a:r>
              <a:rPr lang="en-US" sz="3200" b="0" i="1" dirty="0" smtClean="0">
                <a:solidFill>
                  <a:schemeClr val="tx1"/>
                </a:solidFill>
              </a:rPr>
              <a:t>		   assumes they may receive email).</a:t>
            </a:r>
          </a:p>
          <a:p>
            <a:endParaRPr lang="en-US" b="0" dirty="0">
              <a:solidFill>
                <a:schemeClr val="tx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Spam Filters</a:t>
            </a:r>
            <a:endParaRPr lang="en-US" dirty="0"/>
          </a:p>
        </p:txBody>
      </p:sp>
      <p:sp>
        <p:nvSpPr>
          <p:cNvPr id="3" name="Content Placeholder 2"/>
          <p:cNvSpPr>
            <a:spLocks noGrp="1"/>
          </p:cNvSpPr>
          <p:nvPr>
            <p:ph idx="1"/>
          </p:nvPr>
        </p:nvSpPr>
        <p:spPr>
          <a:xfrm>
            <a:off x="533400" y="1295400"/>
            <a:ext cx="8229600" cy="685800"/>
          </a:xfrm>
        </p:spPr>
        <p:txBody>
          <a:bodyPr/>
          <a:lstStyle/>
          <a:p>
            <a:r>
              <a:rPr lang="en-US" dirty="0" smtClean="0"/>
              <a:t>Trigger Words: Page 7</a:t>
            </a:r>
            <a:endParaRPr lang="en-US" dirty="0"/>
          </a:p>
        </p:txBody>
      </p:sp>
      <p:sp>
        <p:nvSpPr>
          <p:cNvPr id="6" name="Content Placeholder 2"/>
          <p:cNvSpPr txBox="1">
            <a:spLocks/>
          </p:cNvSpPr>
          <p:nvPr/>
        </p:nvSpPr>
        <p:spPr>
          <a:xfrm>
            <a:off x="685800" y="1905000"/>
            <a:ext cx="8229600" cy="4648200"/>
          </a:xfrm>
          <a:prstGeom prst="rect">
            <a:avLst/>
          </a:prstGeom>
        </p:spPr>
        <p:txBody>
          <a:bodyPr vert="horz" lIns="91440" tIns="45720" rIns="91440" bIns="45720" numCol="4" rtlCol="0">
            <a:noAutofit/>
          </a:bodyPr>
          <a:lstStyle/>
          <a:p>
            <a:pPr lvl="0"/>
            <a:r>
              <a:rPr lang="en-US" sz="1200" dirty="0" smtClean="0"/>
              <a:t>#1 </a:t>
            </a:r>
          </a:p>
          <a:p>
            <a:pPr lvl="0"/>
            <a:r>
              <a:rPr lang="en-US" sz="1200" dirty="0" smtClean="0"/>
              <a:t>100% satisfied </a:t>
            </a:r>
          </a:p>
          <a:p>
            <a:pPr lvl="0"/>
            <a:r>
              <a:rPr lang="en-US" sz="1200" dirty="0" smtClean="0"/>
              <a:t>4U </a:t>
            </a:r>
          </a:p>
          <a:p>
            <a:pPr lvl="0"/>
            <a:r>
              <a:rPr lang="en-US" sz="1200" dirty="0" smtClean="0"/>
              <a:t>Accept credit cards </a:t>
            </a:r>
          </a:p>
          <a:p>
            <a:pPr lvl="0"/>
            <a:r>
              <a:rPr lang="en-US" sz="1200" dirty="0" smtClean="0"/>
              <a:t>Act Now! </a:t>
            </a:r>
          </a:p>
          <a:p>
            <a:pPr lvl="0"/>
            <a:r>
              <a:rPr lang="en-US" sz="1200" dirty="0" smtClean="0"/>
              <a:t>Additional Income </a:t>
            </a:r>
          </a:p>
          <a:p>
            <a:pPr lvl="0"/>
            <a:r>
              <a:rPr lang="en-US" sz="1200" dirty="0" smtClean="0"/>
              <a:t>Affordable </a:t>
            </a:r>
          </a:p>
          <a:p>
            <a:pPr lvl="0"/>
            <a:r>
              <a:rPr lang="en-US" sz="1200" dirty="0" smtClean="0"/>
              <a:t>All natural </a:t>
            </a:r>
          </a:p>
          <a:p>
            <a:pPr lvl="0"/>
            <a:r>
              <a:rPr lang="en-US" sz="1200" dirty="0" smtClean="0"/>
              <a:t>All new </a:t>
            </a:r>
          </a:p>
          <a:p>
            <a:pPr lvl="0"/>
            <a:r>
              <a:rPr lang="en-US" sz="1200" dirty="0" smtClean="0"/>
              <a:t>Amazing </a:t>
            </a:r>
          </a:p>
          <a:p>
            <a:pPr lvl="0"/>
            <a:r>
              <a:rPr lang="en-US" sz="1200" dirty="0" smtClean="0"/>
              <a:t>Apply online </a:t>
            </a:r>
          </a:p>
          <a:p>
            <a:pPr lvl="0"/>
            <a:r>
              <a:rPr lang="en-US" sz="1200" dirty="0" smtClean="0"/>
              <a:t>Bargain </a:t>
            </a:r>
          </a:p>
          <a:p>
            <a:pPr lvl="0"/>
            <a:r>
              <a:rPr lang="en-US" sz="1200" dirty="0" smtClean="0"/>
              <a:t>Best price </a:t>
            </a:r>
          </a:p>
          <a:p>
            <a:pPr lvl="0"/>
            <a:r>
              <a:rPr lang="en-US" sz="1200" dirty="0" smtClean="0"/>
              <a:t>Billing address </a:t>
            </a:r>
          </a:p>
          <a:p>
            <a:pPr lvl="0"/>
            <a:r>
              <a:rPr lang="en-US" sz="1200" dirty="0" smtClean="0"/>
              <a:t>Buy direct </a:t>
            </a:r>
          </a:p>
          <a:p>
            <a:pPr lvl="0"/>
            <a:r>
              <a:rPr lang="en-US" sz="1200" dirty="0" smtClean="0"/>
              <a:t>Call </a:t>
            </a:r>
          </a:p>
          <a:p>
            <a:pPr lvl="0"/>
            <a:r>
              <a:rPr lang="en-US" sz="1200" dirty="0" smtClean="0"/>
              <a:t>Call free </a:t>
            </a:r>
          </a:p>
          <a:p>
            <a:pPr lvl="0"/>
            <a:r>
              <a:rPr lang="en-US" sz="1200" dirty="0" smtClean="0"/>
              <a:t>Can’t live without </a:t>
            </a:r>
          </a:p>
          <a:p>
            <a:pPr lvl="0"/>
            <a:r>
              <a:rPr lang="en-US" sz="1200" dirty="0" smtClean="0"/>
              <a:t>Cards Accepted </a:t>
            </a:r>
          </a:p>
          <a:p>
            <a:pPr lvl="0"/>
            <a:r>
              <a:rPr lang="en-US" sz="1200" dirty="0" smtClean="0"/>
              <a:t>Cents on the dollar </a:t>
            </a:r>
          </a:p>
          <a:p>
            <a:pPr lvl="0"/>
            <a:r>
              <a:rPr lang="en-US" sz="1200" dirty="0" smtClean="0"/>
              <a:t>Check </a:t>
            </a:r>
          </a:p>
          <a:p>
            <a:pPr lvl="0"/>
            <a:r>
              <a:rPr lang="en-US" sz="1200" dirty="0" smtClean="0"/>
              <a:t>Claims </a:t>
            </a:r>
          </a:p>
          <a:p>
            <a:pPr lvl="0"/>
            <a:r>
              <a:rPr lang="en-US" sz="1200" dirty="0" smtClean="0"/>
              <a:t>Click / Click Here / Click Below </a:t>
            </a:r>
          </a:p>
          <a:p>
            <a:pPr lvl="0"/>
            <a:r>
              <a:rPr lang="en-US" sz="1200" dirty="0" smtClean="0"/>
              <a:t>Click to remove </a:t>
            </a:r>
          </a:p>
          <a:p>
            <a:pPr lvl="0"/>
            <a:r>
              <a:rPr lang="en-US" sz="1200" dirty="0" smtClean="0"/>
              <a:t>Compare rates </a:t>
            </a:r>
          </a:p>
          <a:p>
            <a:pPr lvl="0"/>
            <a:r>
              <a:rPr lang="en-US" sz="1200" dirty="0" smtClean="0"/>
              <a:t>Congratulations </a:t>
            </a:r>
          </a:p>
          <a:p>
            <a:pPr lvl="0"/>
            <a:r>
              <a:rPr lang="en-US" sz="1200" dirty="0" smtClean="0"/>
              <a:t>Cost / No cost </a:t>
            </a:r>
          </a:p>
          <a:p>
            <a:pPr lvl="0"/>
            <a:r>
              <a:rPr lang="en-US" sz="1200" dirty="0" smtClean="0"/>
              <a:t>Dear friend </a:t>
            </a:r>
          </a:p>
          <a:p>
            <a:pPr lvl="0"/>
            <a:r>
              <a:rPr lang="en-US" sz="1200" dirty="0" smtClean="0"/>
              <a:t>Do it today </a:t>
            </a:r>
          </a:p>
          <a:p>
            <a:pPr lvl="0"/>
            <a:r>
              <a:rPr lang="en-US" sz="1200" dirty="0" smtClean="0"/>
              <a:t>Extra income </a:t>
            </a:r>
          </a:p>
          <a:p>
            <a:pPr lvl="0"/>
            <a:r>
              <a:rPr lang="en-US" sz="1200" dirty="0" smtClean="0"/>
              <a:t>For free </a:t>
            </a:r>
          </a:p>
          <a:p>
            <a:pPr lvl="0"/>
            <a:r>
              <a:rPr lang="en-US" sz="1200" dirty="0" smtClean="0"/>
              <a:t>Form </a:t>
            </a:r>
          </a:p>
          <a:p>
            <a:pPr lvl="0"/>
            <a:r>
              <a:rPr lang="en-US" sz="1200" dirty="0" smtClean="0"/>
              <a:t>Free and FREE </a:t>
            </a:r>
          </a:p>
          <a:p>
            <a:pPr lvl="0"/>
            <a:r>
              <a:rPr lang="en-US" sz="1200" dirty="0" smtClean="0"/>
              <a:t>Free installation </a:t>
            </a:r>
          </a:p>
          <a:p>
            <a:pPr lvl="0"/>
            <a:r>
              <a:rPr lang="en-US" sz="1200" dirty="0" smtClean="0"/>
              <a:t>Free leads </a:t>
            </a:r>
          </a:p>
          <a:p>
            <a:pPr lvl="0"/>
            <a:r>
              <a:rPr lang="en-US" sz="1200" dirty="0" smtClean="0"/>
              <a:t>Free membership </a:t>
            </a:r>
          </a:p>
          <a:p>
            <a:pPr lvl="0"/>
            <a:r>
              <a:rPr lang="en-US" sz="1200" dirty="0" smtClean="0"/>
              <a:t>Free offer </a:t>
            </a:r>
          </a:p>
          <a:p>
            <a:pPr lvl="0"/>
            <a:r>
              <a:rPr lang="en-US" sz="1200" dirty="0" smtClean="0"/>
              <a:t>Free preview </a:t>
            </a:r>
          </a:p>
          <a:p>
            <a:pPr lvl="0"/>
            <a:r>
              <a:rPr lang="en-US" sz="1200" dirty="0" smtClean="0"/>
              <a:t>Free website </a:t>
            </a:r>
          </a:p>
          <a:p>
            <a:pPr lvl="0"/>
            <a:r>
              <a:rPr lang="en-US" sz="1200" dirty="0" smtClean="0"/>
              <a:t>Full refund </a:t>
            </a:r>
          </a:p>
          <a:p>
            <a:pPr lvl="0"/>
            <a:r>
              <a:rPr lang="en-US" sz="1200" dirty="0" smtClean="0"/>
              <a:t>Get it now </a:t>
            </a:r>
          </a:p>
          <a:p>
            <a:pPr lvl="0"/>
            <a:r>
              <a:rPr lang="en-US" sz="1200" dirty="0" smtClean="0"/>
              <a:t>Giving away </a:t>
            </a:r>
          </a:p>
          <a:p>
            <a:pPr lvl="0"/>
            <a:r>
              <a:rPr lang="en-US" sz="1200" dirty="0" smtClean="0"/>
              <a:t>Guarantee </a:t>
            </a:r>
          </a:p>
          <a:p>
            <a:pPr lvl="0"/>
            <a:r>
              <a:rPr lang="en-US" sz="1200" dirty="0" smtClean="0"/>
              <a:t>Here </a:t>
            </a:r>
          </a:p>
          <a:p>
            <a:pPr lvl="0"/>
            <a:r>
              <a:rPr lang="en-US" sz="1200" dirty="0" smtClean="0"/>
              <a:t>Hidden </a:t>
            </a:r>
          </a:p>
          <a:p>
            <a:pPr lvl="0"/>
            <a:r>
              <a:rPr lang="en-US" sz="1200" dirty="0" smtClean="0"/>
              <a:t>Increase sales </a:t>
            </a:r>
          </a:p>
          <a:p>
            <a:pPr lvl="0"/>
            <a:r>
              <a:rPr lang="en-US" sz="1200" dirty="0" smtClean="0"/>
              <a:t>Increase traffic </a:t>
            </a:r>
          </a:p>
          <a:p>
            <a:pPr lvl="0"/>
            <a:r>
              <a:rPr lang="en-US" sz="1200" dirty="0" smtClean="0"/>
              <a:t>Information you requested </a:t>
            </a:r>
          </a:p>
          <a:p>
            <a:pPr lvl="0"/>
            <a:r>
              <a:rPr lang="en-US" sz="1200" dirty="0" smtClean="0"/>
              <a:t>Insurance </a:t>
            </a:r>
          </a:p>
          <a:p>
            <a:pPr lvl="0"/>
            <a:r>
              <a:rPr lang="en-US" sz="1200" dirty="0" smtClean="0"/>
              <a:t>Investment / no </a:t>
            </a:r>
          </a:p>
          <a:p>
            <a:pPr lvl="0"/>
            <a:r>
              <a:rPr lang="en-US" sz="1200" dirty="0" smtClean="0"/>
              <a:t>investment </a:t>
            </a:r>
          </a:p>
          <a:p>
            <a:pPr lvl="0"/>
            <a:r>
              <a:rPr lang="en-US" sz="1200" dirty="0" smtClean="0"/>
              <a:t>Investment decision </a:t>
            </a:r>
          </a:p>
          <a:p>
            <a:pPr lvl="0"/>
            <a:r>
              <a:rPr lang="en-US" sz="1200" dirty="0" smtClean="0"/>
              <a:t>Legal </a:t>
            </a:r>
          </a:p>
          <a:p>
            <a:pPr lvl="0"/>
            <a:r>
              <a:rPr lang="en-US" sz="1200" dirty="0" smtClean="0"/>
              <a:t>Lose </a:t>
            </a:r>
          </a:p>
          <a:p>
            <a:pPr lvl="0"/>
            <a:r>
              <a:rPr lang="en-US" sz="1200" dirty="0" smtClean="0"/>
              <a:t>Marketing </a:t>
            </a:r>
          </a:p>
          <a:p>
            <a:pPr lvl="0"/>
            <a:r>
              <a:rPr lang="en-US" sz="1200" dirty="0" smtClean="0"/>
              <a:t>Marketing solutions </a:t>
            </a:r>
          </a:p>
          <a:p>
            <a:pPr lvl="0"/>
            <a:r>
              <a:rPr lang="en-US" sz="1200" dirty="0" smtClean="0"/>
              <a:t>Message contains </a:t>
            </a:r>
          </a:p>
          <a:p>
            <a:pPr lvl="0"/>
            <a:r>
              <a:rPr lang="en-US" sz="1200" dirty="0" smtClean="0"/>
              <a:t>Money </a:t>
            </a:r>
          </a:p>
          <a:p>
            <a:pPr lvl="0"/>
            <a:r>
              <a:rPr lang="en-US" sz="1200" dirty="0" smtClean="0"/>
              <a:t>Month trial offer </a:t>
            </a:r>
          </a:p>
          <a:p>
            <a:pPr lvl="0"/>
            <a:r>
              <a:rPr lang="en-US" sz="1200" dirty="0" smtClean="0"/>
              <a:t>Name brand </a:t>
            </a:r>
          </a:p>
          <a:p>
            <a:pPr lvl="0"/>
            <a:r>
              <a:rPr lang="en-US" sz="1200" dirty="0" smtClean="0"/>
              <a:t>Never </a:t>
            </a:r>
          </a:p>
          <a:p>
            <a:pPr lvl="0"/>
            <a:r>
              <a:rPr lang="en-US" sz="1200" dirty="0" smtClean="0"/>
              <a:t>No gimmicks </a:t>
            </a:r>
          </a:p>
          <a:p>
            <a:pPr lvl="0"/>
            <a:r>
              <a:rPr lang="en-US" sz="1200" dirty="0" smtClean="0"/>
              <a:t>No Hidden Costs </a:t>
            </a:r>
          </a:p>
          <a:p>
            <a:pPr lvl="0"/>
            <a:r>
              <a:rPr lang="en-US" sz="1200" dirty="0" smtClean="0"/>
              <a:t>No-obligation </a:t>
            </a:r>
          </a:p>
          <a:p>
            <a:pPr lvl="0"/>
            <a:r>
              <a:rPr lang="en-US" sz="1200" dirty="0" smtClean="0"/>
              <a:t>Now </a:t>
            </a:r>
          </a:p>
          <a:p>
            <a:pPr lvl="0"/>
            <a:r>
              <a:rPr lang="en-US" sz="1200" dirty="0" smtClean="0"/>
              <a:t>Offer </a:t>
            </a:r>
          </a:p>
          <a:p>
            <a:pPr lvl="0"/>
            <a:r>
              <a:rPr lang="en-US" sz="1200" dirty="0" smtClean="0"/>
              <a:t>One time / one-time </a:t>
            </a:r>
          </a:p>
          <a:p>
            <a:pPr lvl="0"/>
            <a:r>
              <a:rPr lang="en-US" sz="1200" dirty="0" smtClean="0"/>
              <a:t>Opportunity </a:t>
            </a:r>
          </a:p>
          <a:p>
            <a:pPr lvl="0"/>
            <a:r>
              <a:rPr lang="en-US" sz="1200" dirty="0" smtClean="0"/>
              <a:t>Order / Order Now / </a:t>
            </a:r>
          </a:p>
          <a:p>
            <a:pPr lvl="0"/>
            <a:r>
              <a:rPr lang="en-US" sz="1200" dirty="0" smtClean="0"/>
              <a:t>Order today / Order status </a:t>
            </a:r>
          </a:p>
          <a:p>
            <a:pPr lvl="0"/>
            <a:r>
              <a:rPr lang="en-US" sz="1200" dirty="0" smtClean="0"/>
              <a:t>Orders shipped by priority mail </a:t>
            </a:r>
          </a:p>
          <a:p>
            <a:pPr lvl="0"/>
            <a:r>
              <a:rPr lang="en-US" sz="1200" dirty="0" smtClean="0"/>
              <a:t>Performance </a:t>
            </a:r>
          </a:p>
          <a:p>
            <a:pPr lvl="0"/>
            <a:r>
              <a:rPr lang="en-US" sz="1200" dirty="0" smtClean="0"/>
              <a:t>Phone </a:t>
            </a:r>
          </a:p>
          <a:p>
            <a:pPr lvl="0"/>
            <a:r>
              <a:rPr lang="en-US" sz="1200" dirty="0" smtClean="0"/>
              <a:t>Please read </a:t>
            </a:r>
          </a:p>
          <a:p>
            <a:pPr lvl="0"/>
            <a:r>
              <a:rPr lang="en-US" sz="1200" dirty="0" smtClean="0"/>
              <a:t>Potential earnings </a:t>
            </a:r>
          </a:p>
          <a:p>
            <a:pPr lvl="0"/>
            <a:r>
              <a:rPr lang="en-US" sz="1200" dirty="0" smtClean="0"/>
              <a:t>Pre-approved </a:t>
            </a:r>
          </a:p>
          <a:p>
            <a:pPr lvl="0"/>
            <a:r>
              <a:rPr lang="en-US" sz="1200" dirty="0" smtClean="0"/>
              <a:t>Price </a:t>
            </a:r>
          </a:p>
          <a:p>
            <a:pPr lvl="0"/>
            <a:r>
              <a:rPr lang="en-US" sz="1200" dirty="0" smtClean="0"/>
              <a:t>Print out and fax </a:t>
            </a:r>
          </a:p>
          <a:p>
            <a:pPr lvl="0"/>
            <a:r>
              <a:rPr lang="en-US" sz="1200" dirty="0" smtClean="0"/>
              <a:t>Profits </a:t>
            </a:r>
          </a:p>
          <a:p>
            <a:pPr lvl="0"/>
            <a:r>
              <a:rPr lang="en-US" sz="1200" dirty="0" smtClean="0"/>
              <a:t>Real thing </a:t>
            </a:r>
          </a:p>
          <a:p>
            <a:pPr lvl="0"/>
            <a:r>
              <a:rPr lang="en-US" sz="1200" dirty="0" smtClean="0"/>
              <a:t>Removal instructions </a:t>
            </a:r>
          </a:p>
          <a:p>
            <a:pPr lvl="0"/>
            <a:r>
              <a:rPr lang="en-US" sz="1200" dirty="0" smtClean="0"/>
              <a:t>Remove </a:t>
            </a:r>
          </a:p>
          <a:p>
            <a:pPr lvl="0"/>
            <a:r>
              <a:rPr lang="en-US" sz="1200" dirty="0" smtClean="0"/>
              <a:t>Risk free </a:t>
            </a:r>
          </a:p>
          <a:p>
            <a:pPr lvl="0"/>
            <a:r>
              <a:rPr lang="en-US" sz="1200" dirty="0" smtClean="0"/>
              <a:t>Sales </a:t>
            </a:r>
          </a:p>
          <a:p>
            <a:pPr lvl="0"/>
            <a:r>
              <a:rPr lang="en-US" sz="1200" dirty="0" smtClean="0"/>
              <a:t>Satisfaction </a:t>
            </a:r>
          </a:p>
          <a:p>
            <a:pPr lvl="0"/>
            <a:r>
              <a:rPr lang="en-US" sz="1200" dirty="0" smtClean="0"/>
              <a:t>guaranteed </a:t>
            </a:r>
          </a:p>
          <a:p>
            <a:pPr lvl="0"/>
            <a:r>
              <a:rPr lang="en-US" sz="1200" dirty="0" smtClean="0"/>
              <a:t>Save $ </a:t>
            </a:r>
          </a:p>
          <a:p>
            <a:pPr lvl="0"/>
            <a:r>
              <a:rPr lang="en-US" sz="1200" dirty="0" smtClean="0"/>
              <a:t>Save up to </a:t>
            </a:r>
          </a:p>
          <a:p>
            <a:pPr lvl="0"/>
            <a:r>
              <a:rPr lang="en-US" sz="1200" dirty="0" smtClean="0"/>
              <a:t>Search engines </a:t>
            </a:r>
          </a:p>
          <a:p>
            <a:pPr lvl="0"/>
            <a:r>
              <a:rPr lang="en-US" sz="1200" dirty="0" smtClean="0"/>
              <a:t>See for yourself </a:t>
            </a:r>
          </a:p>
          <a:p>
            <a:pPr lvl="0"/>
            <a:r>
              <a:rPr lang="en-US" sz="1200" dirty="0" smtClean="0"/>
              <a:t>Serious cash </a:t>
            </a:r>
          </a:p>
          <a:p>
            <a:pPr lvl="0"/>
            <a:r>
              <a:rPr lang="en-US" sz="1200" dirty="0" smtClean="0"/>
              <a:t>Solution </a:t>
            </a:r>
          </a:p>
          <a:p>
            <a:pPr lvl="0"/>
            <a:r>
              <a:rPr lang="en-US" sz="1200" dirty="0" smtClean="0"/>
              <a:t>Special promotion </a:t>
            </a:r>
          </a:p>
          <a:p>
            <a:pPr lvl="0"/>
            <a:r>
              <a:rPr lang="en-US" sz="1200" dirty="0" smtClean="0"/>
              <a:t>Success </a:t>
            </a:r>
          </a:p>
          <a:p>
            <a:pPr lvl="0"/>
            <a:r>
              <a:rPr lang="en-US" sz="1200" dirty="0" smtClean="0"/>
              <a:t>The following form </a:t>
            </a:r>
          </a:p>
          <a:p>
            <a:pPr lvl="0"/>
            <a:r>
              <a:rPr lang="en-US" sz="1200" dirty="0" smtClean="0"/>
              <a:t>Unsolicited </a:t>
            </a:r>
          </a:p>
          <a:p>
            <a:pPr lvl="0"/>
            <a:r>
              <a:rPr lang="en-US" sz="1200" dirty="0" smtClean="0"/>
              <a:t>Unsubscribe </a:t>
            </a:r>
          </a:p>
          <a:p>
            <a:pPr lvl="0"/>
            <a:r>
              <a:rPr lang="en-US" sz="1200" dirty="0" smtClean="0"/>
              <a:t>Urgent </a:t>
            </a:r>
          </a:p>
          <a:p>
            <a:pPr lvl="0"/>
            <a:r>
              <a:rPr lang="en-US" sz="1200" dirty="0" smtClean="0"/>
              <a:t>US dollars </a:t>
            </a:r>
          </a:p>
          <a:p>
            <a:pPr lvl="0"/>
            <a:r>
              <a:rPr lang="en-US" sz="1200" dirty="0" smtClean="0"/>
              <a:t>Wife </a:t>
            </a:r>
          </a:p>
          <a:p>
            <a:pPr lvl="0"/>
            <a:r>
              <a:rPr lang="en-US" sz="1200" dirty="0" smtClean="0"/>
              <a:t>Win </a:t>
            </a:r>
          </a:p>
          <a:p>
            <a:pPr lvl="0"/>
            <a:r>
              <a:rPr lang="en-US" sz="1200" dirty="0" smtClean="0"/>
              <a:t>Winner </a:t>
            </a:r>
          </a:p>
          <a:p>
            <a:pPr lvl="0"/>
            <a:r>
              <a:rPr lang="en-US" sz="1200" dirty="0" smtClean="0"/>
              <a:t>Work at home</a:t>
            </a:r>
            <a:endParaRPr kumimoji="0" lang="en-US" sz="120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 Lines</a:t>
            </a:r>
            <a:endParaRPr lang="en-US" dirty="0"/>
          </a:p>
        </p:txBody>
      </p:sp>
      <p:sp>
        <p:nvSpPr>
          <p:cNvPr id="3" name="Content Placeholder 2"/>
          <p:cNvSpPr>
            <a:spLocks noGrp="1"/>
          </p:cNvSpPr>
          <p:nvPr>
            <p:ph idx="1"/>
          </p:nvPr>
        </p:nvSpPr>
        <p:spPr>
          <a:xfrm>
            <a:off x="457200" y="1600200"/>
            <a:ext cx="8229600" cy="4525963"/>
          </a:xfrm>
        </p:spPr>
        <p:txBody>
          <a:bodyPr>
            <a:normAutofit lnSpcReduction="10000"/>
          </a:bodyPr>
          <a:lstStyle/>
          <a:p>
            <a:r>
              <a:rPr lang="en-US" dirty="0" smtClean="0"/>
              <a:t>Best Practices:</a:t>
            </a:r>
          </a:p>
          <a:p>
            <a:pPr marL="514350" indent="-514350">
              <a:buFont typeface="Arial" pitchFamily="34" charset="0"/>
              <a:buChar char="•"/>
            </a:pPr>
            <a:r>
              <a:rPr lang="en-US" sz="2600" b="0" dirty="0" smtClean="0">
                <a:solidFill>
                  <a:schemeClr val="tx1"/>
                </a:solidFill>
              </a:rPr>
              <a:t>To prevent your email from being stopped by spam filters </a:t>
            </a:r>
            <a:r>
              <a:rPr lang="en-US" sz="2600" dirty="0" smtClean="0">
                <a:solidFill>
                  <a:schemeClr val="tx1"/>
                </a:solidFill>
              </a:rPr>
              <a:t>avoid trigger words like free or FREE</a:t>
            </a:r>
            <a:r>
              <a:rPr lang="en-US" sz="2600" b="0" dirty="0" smtClean="0">
                <a:solidFill>
                  <a:schemeClr val="tx1"/>
                </a:solidFill>
              </a:rPr>
              <a:t>, do not use excessive punctuation, symbols or misleading content.</a:t>
            </a:r>
          </a:p>
          <a:p>
            <a:pPr marL="514350" indent="-514350">
              <a:buFont typeface="Arial" pitchFamily="34" charset="0"/>
              <a:buChar char="•"/>
            </a:pPr>
            <a:r>
              <a:rPr lang="en-US" sz="2600" dirty="0" smtClean="0">
                <a:solidFill>
                  <a:schemeClr val="tx1"/>
                </a:solidFill>
              </a:rPr>
              <a:t>Keep it short and simple: 5-8 words. </a:t>
            </a:r>
            <a:r>
              <a:rPr lang="en-US" sz="2600" b="0" dirty="0" smtClean="0">
                <a:solidFill>
                  <a:schemeClr val="tx1"/>
                </a:solidFill>
              </a:rPr>
              <a:t>Put the most important information in the first three words.</a:t>
            </a:r>
          </a:p>
          <a:p>
            <a:pPr marL="514350" indent="-514350">
              <a:buFont typeface="Arial" pitchFamily="34" charset="0"/>
              <a:buChar char="•"/>
            </a:pPr>
            <a:r>
              <a:rPr lang="en-US" sz="2600" dirty="0" smtClean="0">
                <a:solidFill>
                  <a:schemeClr val="tx1"/>
                </a:solidFill>
              </a:rPr>
              <a:t>38-47 characters are visible </a:t>
            </a:r>
            <a:r>
              <a:rPr lang="en-US" sz="2600" b="0" dirty="0" smtClean="0">
                <a:solidFill>
                  <a:schemeClr val="tx1"/>
                </a:solidFill>
              </a:rPr>
              <a:t>in the subject line.</a:t>
            </a:r>
          </a:p>
          <a:p>
            <a:pPr marL="514350" indent="-514350">
              <a:buFont typeface="Arial" pitchFamily="34" charset="0"/>
              <a:buChar char="•"/>
            </a:pPr>
            <a:r>
              <a:rPr lang="en-US" sz="2600" b="0" dirty="0" smtClean="0">
                <a:solidFill>
                  <a:schemeClr val="tx1"/>
                </a:solidFill>
              </a:rPr>
              <a:t>Communicate </a:t>
            </a:r>
            <a:r>
              <a:rPr lang="en-US" sz="2600" dirty="0" smtClean="0">
                <a:solidFill>
                  <a:schemeClr val="tx1"/>
                </a:solidFill>
              </a:rPr>
              <a:t>what’s in it for the recipient </a:t>
            </a:r>
            <a:r>
              <a:rPr lang="en-US" sz="2600" b="0" dirty="0" smtClean="0">
                <a:solidFill>
                  <a:schemeClr val="tx1"/>
                </a:solidFill>
              </a:rPr>
              <a:t>if they open</a:t>
            </a:r>
          </a:p>
          <a:p>
            <a:pPr marL="514350" indent="-514350">
              <a:buFont typeface="Arial" pitchFamily="34" charset="0"/>
              <a:buChar char="•"/>
            </a:pPr>
            <a:r>
              <a:rPr lang="en-US" sz="2600" b="0" dirty="0" smtClean="0">
                <a:solidFill>
                  <a:schemeClr val="tx1"/>
                </a:solidFill>
              </a:rPr>
              <a:t>Make it </a:t>
            </a:r>
            <a:r>
              <a:rPr lang="en-US" sz="2600" dirty="0" smtClean="0">
                <a:solidFill>
                  <a:schemeClr val="tx1"/>
                </a:solidFill>
              </a:rPr>
              <a:t>informative</a:t>
            </a:r>
            <a:r>
              <a:rPr lang="en-US" sz="2600" b="0" dirty="0" smtClean="0">
                <a:solidFill>
                  <a:schemeClr val="tx1"/>
                </a:solidFill>
              </a:rPr>
              <a:t>, as </a:t>
            </a:r>
            <a:r>
              <a:rPr lang="en-US" sz="2600" dirty="0" smtClean="0">
                <a:solidFill>
                  <a:schemeClr val="tx1"/>
                </a:solidFill>
              </a:rPr>
              <a:t>targeted</a:t>
            </a:r>
            <a:r>
              <a:rPr lang="en-US" sz="2600" b="0" dirty="0" smtClean="0">
                <a:solidFill>
                  <a:schemeClr val="tx1"/>
                </a:solidFill>
              </a:rPr>
              <a:t> as possible, </a:t>
            </a:r>
            <a:r>
              <a:rPr lang="en-US" sz="2600" dirty="0" smtClean="0">
                <a:solidFill>
                  <a:schemeClr val="tx1"/>
                </a:solidFill>
              </a:rPr>
              <a:t>interesting</a:t>
            </a:r>
            <a:r>
              <a:rPr lang="en-US" sz="2600" b="0" dirty="0" smtClean="0">
                <a:solidFill>
                  <a:schemeClr val="tx1"/>
                </a:solidFill>
              </a:rPr>
              <a:t> and </a:t>
            </a:r>
            <a:r>
              <a:rPr lang="en-US" sz="2600" dirty="0" smtClean="0">
                <a:solidFill>
                  <a:schemeClr val="tx1"/>
                </a:solidFill>
              </a:rPr>
              <a:t>trustworthy</a:t>
            </a:r>
            <a:r>
              <a:rPr lang="en-US" sz="2600" b="0" dirty="0" smtClean="0">
                <a:solidFill>
                  <a:schemeClr val="tx1"/>
                </a:solidFill>
              </a:rPr>
              <a:t>.</a:t>
            </a:r>
          </a:p>
          <a:p>
            <a:pPr marL="514350" indent="-514350">
              <a:buFont typeface="Arial" pitchFamily="34" charset="0"/>
              <a:buChar char="•"/>
            </a:pPr>
            <a:r>
              <a:rPr lang="en-US" sz="2600" dirty="0" smtClean="0">
                <a:solidFill>
                  <a:schemeClr val="tx1"/>
                </a:solidFill>
              </a:rPr>
              <a:t>Create motivation </a:t>
            </a:r>
            <a:r>
              <a:rPr lang="en-US" sz="2600" b="0" dirty="0" smtClean="0">
                <a:solidFill>
                  <a:schemeClr val="tx1"/>
                </a:solidFill>
              </a:rPr>
              <a:t>to open NOW!</a:t>
            </a:r>
            <a:endParaRPr lang="en-US" sz="2600" b="0" dirty="0">
              <a:solidFill>
                <a:schemeClr val="tx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Opened</a:t>
            </a:r>
            <a:endParaRPr lang="en-US" dirty="0"/>
          </a:p>
        </p:txBody>
      </p:sp>
      <p:sp>
        <p:nvSpPr>
          <p:cNvPr id="3" name="Content Placeholder 2"/>
          <p:cNvSpPr>
            <a:spLocks noGrp="1"/>
          </p:cNvSpPr>
          <p:nvPr>
            <p:ph idx="1"/>
          </p:nvPr>
        </p:nvSpPr>
        <p:spPr>
          <a:xfrm>
            <a:off x="457200" y="1524000"/>
            <a:ext cx="8229600" cy="4525963"/>
          </a:xfrm>
        </p:spPr>
        <p:txBody>
          <a:bodyPr numCol="1">
            <a:normAutofit/>
          </a:bodyPr>
          <a:lstStyle/>
          <a:p>
            <a:endParaRPr lang="en-US" dirty="0" smtClean="0"/>
          </a:p>
          <a:p>
            <a:pPr marL="457200" indent="-457200">
              <a:buFont typeface="Arial" pitchFamily="34" charset="0"/>
              <a:buChar char="•"/>
            </a:pPr>
            <a:r>
              <a:rPr lang="en-US" sz="2400" dirty="0" smtClean="0">
                <a:solidFill>
                  <a:schemeClr val="tx1"/>
                </a:solidFill>
              </a:rPr>
              <a:t>Please take this survey </a:t>
            </a:r>
            <a:br>
              <a:rPr lang="en-US" sz="2400" dirty="0" smtClean="0">
                <a:solidFill>
                  <a:schemeClr val="tx1"/>
                </a:solidFill>
              </a:rPr>
            </a:br>
            <a:r>
              <a:rPr lang="en-US" sz="2400" dirty="0" smtClean="0">
                <a:solidFill>
                  <a:schemeClr val="accent5">
                    <a:lumMod val="75000"/>
                  </a:schemeClr>
                </a:solidFill>
              </a:rPr>
              <a:t>– </a:t>
            </a:r>
            <a:r>
              <a:rPr lang="en-US" sz="2400" b="0" i="1" dirty="0" smtClean="0">
                <a:solidFill>
                  <a:schemeClr val="accent5">
                    <a:lumMod val="75000"/>
                  </a:schemeClr>
                </a:solidFill>
              </a:rPr>
              <a:t>We want your opinion about our new cupcakes!</a:t>
            </a:r>
          </a:p>
          <a:p>
            <a:pPr marL="457200" indent="-457200">
              <a:buFont typeface="Arial" pitchFamily="34" charset="0"/>
              <a:buChar char="•"/>
            </a:pPr>
            <a:r>
              <a:rPr lang="en-US" sz="2400" dirty="0" smtClean="0">
                <a:solidFill>
                  <a:schemeClr val="tx1"/>
                </a:solidFill>
              </a:rPr>
              <a:t>Attend our upcoming event </a:t>
            </a:r>
            <a:br>
              <a:rPr lang="en-US" sz="2400" dirty="0" smtClean="0">
                <a:solidFill>
                  <a:schemeClr val="tx1"/>
                </a:solidFill>
              </a:rPr>
            </a:br>
            <a:r>
              <a:rPr lang="en-US" sz="2400" dirty="0" smtClean="0">
                <a:solidFill>
                  <a:schemeClr val="accent5">
                    <a:lumMod val="75000"/>
                  </a:schemeClr>
                </a:solidFill>
              </a:rPr>
              <a:t>- </a:t>
            </a:r>
            <a:r>
              <a:rPr lang="en-US" sz="2400" b="0" i="1" dirty="0" smtClean="0">
                <a:solidFill>
                  <a:schemeClr val="accent5">
                    <a:lumMod val="75000"/>
                  </a:schemeClr>
                </a:solidFill>
              </a:rPr>
              <a:t>Last chance to register for Creating Emails That Sell!</a:t>
            </a:r>
          </a:p>
          <a:p>
            <a:pPr marL="457200" indent="-457200">
              <a:buFont typeface="Arial" pitchFamily="34" charset="0"/>
              <a:buChar char="•"/>
            </a:pPr>
            <a:r>
              <a:rPr lang="en-US" sz="2400" dirty="0" smtClean="0">
                <a:solidFill>
                  <a:schemeClr val="tx1"/>
                </a:solidFill>
              </a:rPr>
              <a:t>May Newsletter from C.F. Association </a:t>
            </a:r>
            <a:br>
              <a:rPr lang="en-US" sz="2400" dirty="0" smtClean="0">
                <a:solidFill>
                  <a:schemeClr val="tx1"/>
                </a:solidFill>
              </a:rPr>
            </a:br>
            <a:r>
              <a:rPr lang="en-US" sz="2400" dirty="0" smtClean="0">
                <a:solidFill>
                  <a:schemeClr val="accent5">
                    <a:lumMod val="75000"/>
                  </a:schemeClr>
                </a:solidFill>
              </a:rPr>
              <a:t>- </a:t>
            </a:r>
            <a:r>
              <a:rPr lang="en-US" sz="2400" b="0" i="1" dirty="0" smtClean="0">
                <a:solidFill>
                  <a:schemeClr val="accent5">
                    <a:lumMod val="75000"/>
                  </a:schemeClr>
                </a:solidFill>
              </a:rPr>
              <a:t>You can help raise $100,000 for Cystic Fibrosis </a:t>
            </a:r>
          </a:p>
          <a:p>
            <a:pPr marL="457200" indent="-457200">
              <a:buFont typeface="Arial" pitchFamily="34" charset="0"/>
              <a:buChar char="•"/>
            </a:pPr>
            <a:r>
              <a:rPr lang="en-US" sz="2400" dirty="0" smtClean="0">
                <a:solidFill>
                  <a:schemeClr val="tx1"/>
                </a:solidFill>
              </a:rPr>
              <a:t>20% Off Everything! </a:t>
            </a:r>
            <a:br>
              <a:rPr lang="en-US" sz="2400" dirty="0" smtClean="0">
                <a:solidFill>
                  <a:schemeClr val="tx1"/>
                </a:solidFill>
              </a:rPr>
            </a:br>
            <a:r>
              <a:rPr lang="en-US" sz="2400" dirty="0" smtClean="0">
                <a:solidFill>
                  <a:schemeClr val="accent5">
                    <a:lumMod val="75000"/>
                  </a:schemeClr>
                </a:solidFill>
              </a:rPr>
              <a:t>- </a:t>
            </a:r>
            <a:r>
              <a:rPr lang="en-US" sz="2400" b="0" i="1" dirty="0" smtClean="0">
                <a:solidFill>
                  <a:schemeClr val="accent5">
                    <a:lumMod val="75000"/>
                  </a:schemeClr>
                </a:solidFill>
              </a:rPr>
              <a:t>We miss you! Come back and get 20% off...</a:t>
            </a:r>
          </a:p>
          <a:p>
            <a:pPr marL="457200" indent="-457200">
              <a:buFont typeface="Arial" pitchFamily="34" charset="0"/>
              <a:buChar char="•"/>
            </a:pPr>
            <a:r>
              <a:rPr lang="en-US" sz="2400" dirty="0" smtClean="0">
                <a:solidFill>
                  <a:schemeClr val="tx1"/>
                </a:solidFill>
              </a:rPr>
              <a:t>New Yoga and Pilates Classes </a:t>
            </a:r>
            <a:br>
              <a:rPr lang="en-US" sz="2400" dirty="0" smtClean="0">
                <a:solidFill>
                  <a:schemeClr val="tx1"/>
                </a:solidFill>
              </a:rPr>
            </a:br>
            <a:r>
              <a:rPr lang="en-US" sz="2400" dirty="0" smtClean="0">
                <a:solidFill>
                  <a:schemeClr val="accent5">
                    <a:lumMod val="75000"/>
                  </a:schemeClr>
                </a:solidFill>
              </a:rPr>
              <a:t>– </a:t>
            </a:r>
            <a:r>
              <a:rPr lang="en-US" sz="2400" b="0" i="1" dirty="0" smtClean="0">
                <a:solidFill>
                  <a:schemeClr val="accent5">
                    <a:lumMod val="75000"/>
                  </a:schemeClr>
                </a:solidFill>
              </a:rPr>
              <a:t>Introducing</a:t>
            </a:r>
            <a:r>
              <a:rPr lang="en-US" sz="2400" dirty="0" smtClean="0">
                <a:solidFill>
                  <a:schemeClr val="accent5">
                    <a:lumMod val="75000"/>
                  </a:schemeClr>
                </a:solidFill>
              </a:rPr>
              <a:t> </a:t>
            </a:r>
            <a:r>
              <a:rPr lang="en-US" sz="2400" b="0" i="1" dirty="0" smtClean="0">
                <a:solidFill>
                  <a:schemeClr val="accent5">
                    <a:lumMod val="75000"/>
                  </a:schemeClr>
                </a:solidFill>
              </a:rPr>
              <a:t>new Chesterfield yoga classes</a:t>
            </a:r>
            <a:endParaRPr lang="en-US" sz="2400" b="0" i="1"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a Template</a:t>
            </a:r>
            <a:endParaRPr lang="en-US" dirty="0"/>
          </a:p>
        </p:txBody>
      </p:sp>
      <p:sp>
        <p:nvSpPr>
          <p:cNvPr id="3" name="Content Placeholder 2"/>
          <p:cNvSpPr>
            <a:spLocks noGrp="1"/>
          </p:cNvSpPr>
          <p:nvPr>
            <p:ph idx="1"/>
          </p:nvPr>
        </p:nvSpPr>
        <p:spPr>
          <a:xfrm>
            <a:off x="457200" y="2057400"/>
            <a:ext cx="8229600" cy="4068763"/>
          </a:xfrm>
        </p:spPr>
        <p:txBody>
          <a:bodyPr>
            <a:normAutofit/>
          </a:bodyPr>
          <a:lstStyle/>
          <a:p>
            <a:r>
              <a:rPr lang="en-US" dirty="0" smtClean="0">
                <a:solidFill>
                  <a:srgbClr val="C00000"/>
                </a:solidFill>
                <a:latin typeface="+mj-lt"/>
              </a:rPr>
              <a:t>Exercise: </a:t>
            </a:r>
          </a:p>
          <a:p>
            <a:endParaRPr lang="en-US" dirty="0">
              <a:solidFill>
                <a:srgbClr val="C00000"/>
              </a:solidFill>
              <a:latin typeface="+mj-lt"/>
            </a:endParaRPr>
          </a:p>
          <a:p>
            <a:r>
              <a:rPr lang="en-US" dirty="0" smtClean="0">
                <a:solidFill>
                  <a:srgbClr val="C00000"/>
                </a:solidFill>
                <a:latin typeface="+mj-lt"/>
              </a:rPr>
              <a:t>Explore and choose a template.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Template Colors… auto</a:t>
            </a:r>
            <a:endParaRPr lang="en-US" dirty="0"/>
          </a:p>
        </p:txBody>
      </p:sp>
      <p:sp>
        <p:nvSpPr>
          <p:cNvPr id="4" name="Content Placeholder 2"/>
          <p:cNvSpPr>
            <a:spLocks noGrp="1"/>
          </p:cNvSpPr>
          <p:nvPr>
            <p:ph idx="1"/>
          </p:nvPr>
        </p:nvSpPr>
        <p:spPr>
          <a:xfrm>
            <a:off x="457200" y="1752600"/>
            <a:ext cx="8229600" cy="4373563"/>
          </a:xfrm>
        </p:spPr>
        <p:txBody>
          <a:bodyPr>
            <a:normAutofit/>
          </a:bodyPr>
          <a:lstStyle/>
          <a:p>
            <a:r>
              <a:rPr lang="en-US" dirty="0" smtClean="0">
                <a:solidFill>
                  <a:srgbClr val="C00000"/>
                </a:solidFill>
                <a:latin typeface="+mj-lt"/>
              </a:rPr>
              <a:t>Exercise: </a:t>
            </a:r>
          </a:p>
          <a:p>
            <a:pPr marL="742950" indent="-742950">
              <a:buFont typeface="+mj-lt"/>
              <a:buAutoNum type="arabicPeriod"/>
            </a:pPr>
            <a:r>
              <a:rPr lang="en-US" b="0" dirty="0" smtClean="0">
                <a:solidFill>
                  <a:srgbClr val="C00000"/>
                </a:solidFill>
                <a:latin typeface="+mj-lt"/>
              </a:rPr>
              <a:t>Put business name at the beginning of the email.</a:t>
            </a:r>
          </a:p>
          <a:p>
            <a:pPr marL="742950" indent="-742950">
              <a:buFont typeface="+mj-lt"/>
              <a:buAutoNum type="arabicPeriod"/>
            </a:pPr>
            <a:r>
              <a:rPr lang="en-US" b="0" dirty="0" smtClean="0">
                <a:solidFill>
                  <a:srgbClr val="C00000"/>
                </a:solidFill>
                <a:latin typeface="+mj-lt"/>
              </a:rPr>
              <a:t>Click on </a:t>
            </a:r>
            <a:r>
              <a:rPr lang="en-US" dirty="0" smtClean="0">
                <a:solidFill>
                  <a:srgbClr val="C00000"/>
                </a:solidFill>
                <a:latin typeface="+mj-lt"/>
              </a:rPr>
              <a:t>Colors &amp; Fonts</a:t>
            </a:r>
            <a:r>
              <a:rPr lang="en-US" b="0" dirty="0" smtClean="0">
                <a:solidFill>
                  <a:srgbClr val="C00000"/>
                </a:solidFill>
                <a:latin typeface="+mj-lt"/>
              </a:rPr>
              <a:t>- Change some colors.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and Format Text</a:t>
            </a:r>
            <a:endParaRPr lang="en-US" dirty="0"/>
          </a:p>
        </p:txBody>
      </p:sp>
      <p:sp>
        <p:nvSpPr>
          <p:cNvPr id="4" name="Content Placeholder 2"/>
          <p:cNvSpPr txBox="1">
            <a:spLocks/>
          </p:cNvSpPr>
          <p:nvPr/>
        </p:nvSpPr>
        <p:spPr>
          <a:xfrm>
            <a:off x="457200" y="1524000"/>
            <a:ext cx="3657600" cy="3048000"/>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3900" b="1" i="0" u="none" strike="noStrike" kern="1200" cap="none" spc="0" normalizeH="0" baseline="0" noProof="0" dirty="0" smtClean="0">
                <a:ln>
                  <a:noFill/>
                </a:ln>
                <a:solidFill>
                  <a:schemeClr val="accent1">
                    <a:lumMod val="75000"/>
                  </a:schemeClr>
                </a:solidFill>
                <a:effectLst/>
                <a:uLnTx/>
                <a:uFillTx/>
                <a:latin typeface="+mn-lt"/>
                <a:ea typeface="+mn-ea"/>
                <a:cs typeface="+mn-cs"/>
              </a:rPr>
              <a:t>Best Practices:</a:t>
            </a:r>
          </a:p>
          <a:p>
            <a:pPr marL="514350" indent="-514350">
              <a:buFont typeface="Arial" pitchFamily="34" charset="0"/>
              <a:buChar char="•"/>
            </a:pPr>
            <a:r>
              <a:rPr lang="en-US" sz="2800" b="1" dirty="0" smtClean="0"/>
              <a:t>Use bullets and headings </a:t>
            </a:r>
            <a:r>
              <a:rPr lang="en-US" sz="2800" dirty="0" smtClean="0"/>
              <a:t>to draw attention to topics.</a:t>
            </a:r>
          </a:p>
          <a:p>
            <a:pPr marL="514350" indent="-514350">
              <a:buFont typeface="Arial" pitchFamily="34" charset="0"/>
              <a:buChar char="•"/>
            </a:pPr>
            <a:r>
              <a:rPr lang="en-US" sz="2800" dirty="0" smtClean="0"/>
              <a:t>Separate articles into different blocks for easier formatting.</a:t>
            </a:r>
          </a:p>
          <a:p>
            <a:endParaRPr lang="en-US" sz="280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r>
            <a:br>
              <a:rPr kumimoji="0" lang="en-US" sz="2000" b="0" i="0" u="none" strike="noStrike" kern="1200" cap="none" spc="0" normalizeH="0" baseline="0" noProof="0" dirty="0" smtClean="0">
                <a:ln>
                  <a:noFill/>
                </a:ln>
                <a:solidFill>
                  <a:schemeClr val="tx1"/>
                </a:solidFill>
                <a:effectLst/>
                <a:uLnTx/>
                <a:uFillTx/>
                <a:latin typeface="+mn-lt"/>
                <a:ea typeface="+mn-ea"/>
                <a:cs typeface="+mn-cs"/>
              </a:rPr>
            </a:b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3"/>
          <p:cNvPicPr>
            <a:picLocks noChangeAspect="1" noChangeArrowheads="1"/>
          </p:cNvPicPr>
          <p:nvPr/>
        </p:nvPicPr>
        <p:blipFill>
          <a:blip r:embed="rId3" cstate="print"/>
          <a:srcRect t="5966"/>
          <a:stretch>
            <a:fillRect/>
          </a:stretch>
        </p:blipFill>
        <p:spPr bwMode="auto">
          <a:xfrm>
            <a:off x="4191000" y="1447800"/>
            <a:ext cx="4113296"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Image Descriptions</a:t>
            </a:r>
            <a:endParaRPr lang="en-US" dirty="0"/>
          </a:p>
        </p:txBody>
      </p:sp>
      <p:sp>
        <p:nvSpPr>
          <p:cNvPr id="5" name="Content Placeholder 2"/>
          <p:cNvSpPr>
            <a:spLocks noGrp="1"/>
          </p:cNvSpPr>
          <p:nvPr>
            <p:ph idx="1"/>
          </p:nvPr>
        </p:nvSpPr>
        <p:spPr>
          <a:xfrm>
            <a:off x="457200" y="1447801"/>
            <a:ext cx="8153400" cy="1676399"/>
          </a:xfrm>
        </p:spPr>
        <p:txBody>
          <a:bodyPr>
            <a:normAutofit/>
          </a:bodyPr>
          <a:lstStyle/>
          <a:p>
            <a:r>
              <a:rPr lang="en-US" dirty="0" smtClean="0"/>
              <a:t>Make sure to fill in useful descriptions:</a:t>
            </a:r>
          </a:p>
          <a:p>
            <a:r>
              <a:rPr lang="en-US" sz="2400" b="0" dirty="0" smtClean="0">
                <a:solidFill>
                  <a:schemeClr val="tx1"/>
                </a:solidFill>
              </a:rPr>
              <a:t>Images do not automatically display so ensure there are useful descriptions.</a:t>
            </a:r>
            <a:endParaRPr lang="en-US" sz="2400" dirty="0"/>
          </a:p>
        </p:txBody>
      </p:sp>
      <p:pic>
        <p:nvPicPr>
          <p:cNvPr id="2050" name="Picture 2"/>
          <p:cNvPicPr>
            <a:picLocks noChangeAspect="1" noChangeArrowheads="1"/>
          </p:cNvPicPr>
          <p:nvPr/>
        </p:nvPicPr>
        <p:blipFill>
          <a:blip r:embed="rId3" cstate="print"/>
          <a:srcRect/>
          <a:stretch>
            <a:fillRect/>
          </a:stretch>
        </p:blipFill>
        <p:spPr bwMode="auto">
          <a:xfrm>
            <a:off x="2288443" y="2743200"/>
            <a:ext cx="4262314" cy="3105150"/>
          </a:xfrm>
          <a:prstGeom prst="rect">
            <a:avLst/>
          </a:prstGeom>
          <a:noFill/>
          <a:ln w="9525">
            <a:solidFill>
              <a:schemeClr val="bg1">
                <a:lumMod val="75000"/>
              </a:schemeClr>
            </a:solidFill>
            <a:miter lim="800000"/>
            <a:headEnd/>
            <a:tailEnd/>
          </a:ln>
        </p:spPr>
      </p:pic>
      <p:sp>
        <p:nvSpPr>
          <p:cNvPr id="10" name="TextBox 9"/>
          <p:cNvSpPr txBox="1"/>
          <p:nvPr/>
        </p:nvSpPr>
        <p:spPr>
          <a:xfrm>
            <a:off x="3657600" y="3124200"/>
            <a:ext cx="1143000" cy="3154710"/>
          </a:xfrm>
          <a:prstGeom prst="rect">
            <a:avLst/>
          </a:prstGeom>
          <a:noFill/>
        </p:spPr>
        <p:txBody>
          <a:bodyPr wrap="square" rtlCol="0">
            <a:spAutoFit/>
          </a:bodyPr>
          <a:lstStyle/>
          <a:p>
            <a:r>
              <a:rPr lang="en-US" sz="19900" b="1" dirty="0" smtClean="0">
                <a:solidFill>
                  <a:srgbClr val="C00000"/>
                </a:solidFill>
                <a:sym typeface="Wingdings"/>
              </a:rPr>
              <a:t>x</a:t>
            </a:r>
            <a:endParaRPr lang="en-US" sz="11500" b="1"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Personal Profile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0829" y="1752600"/>
            <a:ext cx="8229600" cy="3611563"/>
          </a:xfrm>
        </p:spPr>
        <p:txBody>
          <a:bodyPr>
            <a:normAutofit/>
          </a:bodyPr>
          <a:lstStyle/>
          <a:p>
            <a:r>
              <a:rPr lang="en-US" sz="3900" dirty="0" smtClean="0"/>
              <a:t>Profile Page:</a:t>
            </a:r>
          </a:p>
          <a:p>
            <a:pPr marL="292100" indent="-292100">
              <a:lnSpc>
                <a:spcPct val="90000"/>
              </a:lnSpc>
              <a:spcBef>
                <a:spcPts val="1000"/>
              </a:spcBef>
              <a:buClr>
                <a:srgbClr val="8DC3C9"/>
              </a:buClr>
              <a:buSzPct val="120000"/>
              <a:buFont typeface="Wingdings" pitchFamily="2" charset="2"/>
              <a:buChar char="§"/>
            </a:pPr>
            <a:r>
              <a:rPr lang="en-US" sz="2600" b="0" dirty="0">
                <a:solidFill>
                  <a:schemeClr val="tx1">
                    <a:lumMod val="75000"/>
                    <a:lumOff val="25000"/>
                  </a:schemeClr>
                </a:solidFill>
              </a:rPr>
              <a:t>This page highlights you as an individual and lists out your qualifications and personal attributes with the options to list out accomplishments you’ve made.</a:t>
            </a:r>
          </a:p>
          <a:p>
            <a:pPr marL="292100" indent="-292100">
              <a:lnSpc>
                <a:spcPct val="90000"/>
              </a:lnSpc>
              <a:spcBef>
                <a:spcPts val="1000"/>
              </a:spcBef>
              <a:buClr>
                <a:srgbClr val="8DC3C9"/>
              </a:buClr>
              <a:buSzPct val="120000"/>
              <a:buFont typeface="Wingdings" pitchFamily="2" charset="2"/>
              <a:buChar char="§"/>
            </a:pPr>
            <a:r>
              <a:rPr lang="en-US" sz="2600" b="0" dirty="0">
                <a:solidFill>
                  <a:schemeClr val="tx1">
                    <a:lumMod val="75000"/>
                    <a:lumOff val="25000"/>
                  </a:schemeClr>
                </a:solidFill>
              </a:rPr>
              <a:t>Connect to other people on a personal level and find others who work in your field.</a:t>
            </a:r>
          </a:p>
          <a:p>
            <a:pPr marL="292100" indent="-292100">
              <a:lnSpc>
                <a:spcPct val="90000"/>
              </a:lnSpc>
              <a:spcBef>
                <a:spcPts val="1000"/>
              </a:spcBef>
              <a:buClr>
                <a:srgbClr val="8DC3C9"/>
              </a:buClr>
              <a:buSzPct val="120000"/>
              <a:buFont typeface="Wingdings" pitchFamily="2" charset="2"/>
              <a:buChar char="§"/>
            </a:pPr>
            <a:r>
              <a:rPr lang="en-US" sz="2600" b="0" dirty="0">
                <a:solidFill>
                  <a:schemeClr val="tx1">
                    <a:lumMod val="75000"/>
                    <a:lumOff val="25000"/>
                  </a:schemeClr>
                </a:solidFill>
              </a:rPr>
              <a:t>Gives you the ability to look and hire potential staff members, or become hired in your field.</a:t>
            </a:r>
          </a:p>
        </p:txBody>
      </p:sp>
    </p:spTree>
    <p:extLst>
      <p:ext uri="{BB962C8B-B14F-4D97-AF65-F5344CB8AC3E}">
        <p14:creationId xmlns:p14="http://schemas.microsoft.com/office/powerpoint/2010/main" val="9019740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Link to Website or Blog</a:t>
            </a:r>
            <a:endParaRPr lang="en-US" dirty="0"/>
          </a:p>
        </p:txBody>
      </p:sp>
      <p:sp>
        <p:nvSpPr>
          <p:cNvPr id="3" name="Content Placeholder 2"/>
          <p:cNvSpPr>
            <a:spLocks noGrp="1"/>
          </p:cNvSpPr>
          <p:nvPr>
            <p:ph idx="1"/>
          </p:nvPr>
        </p:nvSpPr>
        <p:spPr>
          <a:xfrm>
            <a:off x="457200" y="1295400"/>
            <a:ext cx="7010400" cy="4953000"/>
          </a:xfrm>
        </p:spPr>
        <p:txBody>
          <a:bodyPr>
            <a:normAutofit/>
          </a:bodyPr>
          <a:lstStyle/>
          <a:p>
            <a:r>
              <a:rPr lang="en-US" dirty="0" smtClean="0"/>
              <a:t>Best Practices:</a:t>
            </a:r>
          </a:p>
          <a:p>
            <a:pPr marL="514350" indent="-514350">
              <a:buFont typeface="Arial" pitchFamily="34" charset="0"/>
              <a:buChar char="•"/>
            </a:pPr>
            <a:r>
              <a:rPr lang="en-US" sz="2400" dirty="0" smtClean="0">
                <a:solidFill>
                  <a:schemeClr val="tx1"/>
                </a:solidFill>
              </a:rPr>
              <a:t>Link to full articles </a:t>
            </a:r>
            <a:r>
              <a:rPr lang="en-US" sz="2400" b="0" dirty="0" smtClean="0">
                <a:solidFill>
                  <a:schemeClr val="tx1"/>
                </a:solidFill>
              </a:rPr>
              <a:t>on your website and blog. Not only will this make your email a more inviting read but it will provide </a:t>
            </a:r>
            <a:r>
              <a:rPr lang="en-US" sz="2400" dirty="0" smtClean="0">
                <a:solidFill>
                  <a:schemeClr val="tx1"/>
                </a:solidFill>
              </a:rPr>
              <a:t>valuable data in your reports </a:t>
            </a:r>
            <a:r>
              <a:rPr lang="en-US" sz="2400" b="0" dirty="0" smtClean="0">
                <a:solidFill>
                  <a:schemeClr val="tx1"/>
                </a:solidFill>
              </a:rPr>
              <a:t>later on.</a:t>
            </a:r>
          </a:p>
          <a:p>
            <a:pPr marL="514350" indent="-514350">
              <a:buFont typeface="Arial" pitchFamily="34" charset="0"/>
              <a:buChar char="•"/>
            </a:pPr>
            <a:r>
              <a:rPr lang="en-US" sz="2400" dirty="0" smtClean="0">
                <a:solidFill>
                  <a:schemeClr val="tx1"/>
                </a:solidFill>
              </a:rPr>
              <a:t>Format hyperlinks </a:t>
            </a:r>
            <a:r>
              <a:rPr lang="en-US" sz="2400" b="0" dirty="0" smtClean="0">
                <a:solidFill>
                  <a:schemeClr val="tx1"/>
                </a:solidFill>
              </a:rPr>
              <a:t>to look like </a:t>
            </a:r>
            <a:r>
              <a:rPr lang="en-US" sz="2400" b="0" u="sng" dirty="0" smtClean="0">
                <a:solidFill>
                  <a:srgbClr val="0326BD"/>
                </a:solidFill>
              </a:rPr>
              <a:t>obvious hyperlinks.</a:t>
            </a:r>
          </a:p>
          <a:p>
            <a:pPr marL="514350" indent="-514350">
              <a:buFont typeface="Arial" pitchFamily="34" charset="0"/>
              <a:buChar char="•"/>
            </a:pPr>
            <a:r>
              <a:rPr lang="en-US" sz="2400" b="0" dirty="0" smtClean="0">
                <a:solidFill>
                  <a:schemeClr val="tx1"/>
                </a:solidFill>
              </a:rPr>
              <a:t>Use descriptive display text for hyperlinks.</a:t>
            </a:r>
            <a:endParaRPr lang="en-US" sz="2400" b="0" u="sng" dirty="0" smtClean="0">
              <a:solidFill>
                <a:srgbClr val="0326BD"/>
              </a:solidFill>
            </a:endParaRPr>
          </a:p>
          <a:p>
            <a:pPr marL="514350" indent="-514350">
              <a:buFont typeface="Arial" pitchFamily="34" charset="0"/>
              <a:buChar char="•"/>
            </a:pPr>
            <a:endParaRPr lang="en-US" sz="3000" b="0" u="sng" dirty="0" smtClean="0">
              <a:solidFill>
                <a:srgbClr val="0326BD"/>
              </a:solidFill>
            </a:endParaRP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Contacts: New Lists</a:t>
            </a:r>
            <a:endParaRPr lang="en-US" dirty="0"/>
          </a:p>
        </p:txBody>
      </p:sp>
      <p:sp>
        <p:nvSpPr>
          <p:cNvPr id="6" name="Content Placeholder 2"/>
          <p:cNvSpPr>
            <a:spLocks noGrp="1"/>
          </p:cNvSpPr>
          <p:nvPr>
            <p:ph idx="1"/>
          </p:nvPr>
        </p:nvSpPr>
        <p:spPr>
          <a:xfrm>
            <a:off x="457200" y="1752600"/>
            <a:ext cx="8229600" cy="4373563"/>
          </a:xfrm>
        </p:spPr>
        <p:txBody>
          <a:bodyPr>
            <a:normAutofit/>
          </a:bodyPr>
          <a:lstStyle/>
          <a:p>
            <a:pPr lvl="0">
              <a:defRPr/>
            </a:pPr>
            <a:r>
              <a:rPr lang="en-US" dirty="0" smtClean="0"/>
              <a:t>Note: </a:t>
            </a:r>
            <a:r>
              <a:rPr lang="en-US" sz="3200" b="0" dirty="0" smtClean="0">
                <a:solidFill>
                  <a:schemeClr val="tx1"/>
                </a:solidFill>
              </a:rPr>
              <a:t>Duplicate email addresses will never be created in the system so you don’t have to worry!</a:t>
            </a:r>
          </a:p>
          <a:p>
            <a:pPr lvl="0">
              <a:defRPr/>
            </a:pPr>
            <a:endParaRPr lang="en-US" sz="1400" b="0" dirty="0" smtClean="0">
              <a:solidFill>
                <a:schemeClr val="tx1"/>
              </a:solidFill>
            </a:endParaRPr>
          </a:p>
          <a:p>
            <a:r>
              <a:rPr lang="en-US" dirty="0" smtClean="0">
                <a:solidFill>
                  <a:srgbClr val="C00000"/>
                </a:solidFill>
                <a:latin typeface="+mj-lt"/>
              </a:rPr>
              <a:t>Exercise: </a:t>
            </a:r>
          </a:p>
          <a:p>
            <a:pPr marL="742950" indent="-742950">
              <a:buFont typeface="+mj-lt"/>
              <a:buAutoNum type="arabicPeriod"/>
            </a:pPr>
            <a:r>
              <a:rPr lang="en-US" b="0" dirty="0" smtClean="0">
                <a:solidFill>
                  <a:srgbClr val="C00000"/>
                </a:solidFill>
                <a:latin typeface="+mj-lt"/>
              </a:rPr>
              <a:t>Click </a:t>
            </a:r>
            <a:r>
              <a:rPr lang="en-US" dirty="0" smtClean="0">
                <a:solidFill>
                  <a:srgbClr val="C00000"/>
                </a:solidFill>
                <a:latin typeface="+mj-lt"/>
              </a:rPr>
              <a:t>Create </a:t>
            </a:r>
            <a:r>
              <a:rPr lang="en-US" dirty="0" smtClean="0">
                <a:solidFill>
                  <a:srgbClr val="C00000"/>
                </a:solidFill>
                <a:latin typeface="+mj-lt"/>
              </a:rPr>
              <a:t>New</a:t>
            </a:r>
            <a:r>
              <a:rPr lang="en-US" b="0" dirty="0">
                <a:solidFill>
                  <a:srgbClr val="C00000"/>
                </a:solidFill>
                <a:latin typeface="+mj-lt"/>
              </a:rPr>
              <a:t> </a:t>
            </a:r>
            <a:r>
              <a:rPr lang="en-US" dirty="0" smtClean="0">
                <a:solidFill>
                  <a:srgbClr val="C00000"/>
                </a:solidFill>
                <a:latin typeface="+mj-lt"/>
              </a:rPr>
              <a:t>Campaign</a:t>
            </a:r>
            <a:endParaRPr lang="en-US" dirty="0" smtClean="0">
              <a:solidFill>
                <a:srgbClr val="C00000"/>
              </a:solidFill>
              <a:latin typeface="+mj-lt"/>
            </a:endParaRPr>
          </a:p>
          <a:p>
            <a:pPr marL="742950" indent="-742950">
              <a:buFont typeface="+mj-lt"/>
              <a:buAutoNum type="arabicPeriod"/>
            </a:pPr>
            <a:r>
              <a:rPr lang="en-US" b="0" dirty="0" smtClean="0">
                <a:solidFill>
                  <a:srgbClr val="C00000"/>
                </a:solidFill>
                <a:latin typeface="+mj-lt"/>
              </a:rPr>
              <a:t>Add a list called “Test”.</a:t>
            </a:r>
          </a:p>
          <a:p>
            <a:pPr marL="742950" indent="-742950">
              <a:buFont typeface="+mj-lt"/>
              <a:buAutoNum type="arabicPeriod"/>
            </a:pPr>
            <a:r>
              <a:rPr lang="en-US" b="0" dirty="0" smtClean="0">
                <a:solidFill>
                  <a:srgbClr val="C00000"/>
                </a:solidFill>
                <a:latin typeface="+mj-lt"/>
              </a:rPr>
              <a:t>Save.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Timing</a:t>
            </a:r>
            <a:endParaRPr lang="en-US" dirty="0"/>
          </a:p>
        </p:txBody>
      </p:sp>
      <p:sp>
        <p:nvSpPr>
          <p:cNvPr id="3" name="Content Placeholder 2"/>
          <p:cNvSpPr>
            <a:spLocks noGrp="1"/>
          </p:cNvSpPr>
          <p:nvPr>
            <p:ph idx="1"/>
          </p:nvPr>
        </p:nvSpPr>
        <p:spPr>
          <a:xfrm>
            <a:off x="457200" y="1676400"/>
            <a:ext cx="4191000" cy="2971800"/>
          </a:xfrm>
        </p:spPr>
        <p:txBody>
          <a:bodyPr/>
          <a:lstStyle/>
          <a:p>
            <a:pPr lvl="0"/>
            <a:r>
              <a:rPr lang="en-US" dirty="0" smtClean="0">
                <a:solidFill>
                  <a:schemeClr val="tx1"/>
                </a:solidFill>
              </a:rPr>
              <a:t>Test for timing: </a:t>
            </a:r>
            <a:r>
              <a:rPr lang="en-US" b="0" dirty="0" smtClean="0">
                <a:solidFill>
                  <a:schemeClr val="tx1"/>
                </a:solidFill>
              </a:rPr>
              <a:t>Divide your lists and send email at different times to compare results.</a:t>
            </a:r>
            <a:endParaRPr lang="en-US" sz="1600" b="0" dirty="0" smtClean="0">
              <a:solidFill>
                <a:schemeClr val="tx1"/>
              </a:solidFill>
            </a:endParaRPr>
          </a:p>
          <a:p>
            <a:endParaRPr lang="en-US" dirty="0"/>
          </a:p>
        </p:txBody>
      </p:sp>
      <p:pic>
        <p:nvPicPr>
          <p:cNvPr id="5" name="Picture 2"/>
          <p:cNvPicPr>
            <a:picLocks noChangeAspect="1" noChangeArrowheads="1"/>
          </p:cNvPicPr>
          <p:nvPr/>
        </p:nvPicPr>
        <p:blipFill>
          <a:blip r:embed="rId2" cstate="print"/>
          <a:srcRect/>
          <a:stretch>
            <a:fillRect/>
          </a:stretch>
        </p:blipFill>
        <p:spPr bwMode="auto">
          <a:xfrm>
            <a:off x="5257800" y="1828800"/>
            <a:ext cx="2518776" cy="2419350"/>
          </a:xfrm>
          <a:prstGeom prst="rect">
            <a:avLst/>
          </a:prstGeom>
          <a:noFill/>
          <a:ln w="19050">
            <a:solidFill>
              <a:schemeClr val="bg1">
                <a:lumMod val="75000"/>
              </a:schemeClr>
            </a:solidFill>
            <a:miter lim="800000"/>
            <a:headEnd/>
            <a:tailEnd/>
          </a:ln>
        </p:spPr>
      </p:pic>
      <p:sp>
        <p:nvSpPr>
          <p:cNvPr id="6" name="Line Callout 1 5"/>
          <p:cNvSpPr/>
          <p:nvPr/>
        </p:nvSpPr>
        <p:spPr>
          <a:xfrm>
            <a:off x="7086600" y="3124200"/>
            <a:ext cx="304800" cy="228600"/>
          </a:xfrm>
          <a:prstGeom prst="borderCallout1">
            <a:avLst>
              <a:gd name="adj1" fmla="val 18750"/>
              <a:gd name="adj2" fmla="val -8333"/>
              <a:gd name="adj3" fmla="val 696712"/>
              <a:gd name="adj4" fmla="val -31728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ine Callout 1 6"/>
          <p:cNvSpPr/>
          <p:nvPr/>
        </p:nvSpPr>
        <p:spPr>
          <a:xfrm>
            <a:off x="5334000" y="3124200"/>
            <a:ext cx="304800" cy="228600"/>
          </a:xfrm>
          <a:prstGeom prst="borderCallout1">
            <a:avLst>
              <a:gd name="adj1" fmla="val 18750"/>
              <a:gd name="adj2" fmla="val -8333"/>
              <a:gd name="adj3" fmla="val 696712"/>
              <a:gd name="adj4" fmla="val -31728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733800" y="4724400"/>
            <a:ext cx="1143000" cy="523220"/>
          </a:xfrm>
          <a:prstGeom prst="rect">
            <a:avLst/>
          </a:prstGeom>
          <a:noFill/>
        </p:spPr>
        <p:txBody>
          <a:bodyPr wrap="square" rtlCol="0">
            <a:spAutoFit/>
          </a:bodyPr>
          <a:lstStyle/>
          <a:p>
            <a:r>
              <a:rPr lang="en-US" sz="2800" b="1" dirty="0" smtClean="0">
                <a:solidFill>
                  <a:srgbClr val="FF0000"/>
                </a:solidFill>
              </a:rPr>
              <a:t>List 1</a:t>
            </a:r>
            <a:endParaRPr lang="en-US" sz="2800" b="1" dirty="0">
              <a:solidFill>
                <a:srgbClr val="FF0000"/>
              </a:solidFill>
            </a:endParaRPr>
          </a:p>
        </p:txBody>
      </p:sp>
      <p:sp>
        <p:nvSpPr>
          <p:cNvPr id="9" name="TextBox 8"/>
          <p:cNvSpPr txBox="1"/>
          <p:nvPr/>
        </p:nvSpPr>
        <p:spPr>
          <a:xfrm>
            <a:off x="5562600" y="4724400"/>
            <a:ext cx="1143000" cy="523220"/>
          </a:xfrm>
          <a:prstGeom prst="rect">
            <a:avLst/>
          </a:prstGeom>
          <a:noFill/>
        </p:spPr>
        <p:txBody>
          <a:bodyPr wrap="square" rtlCol="0">
            <a:spAutoFit/>
          </a:bodyPr>
          <a:lstStyle/>
          <a:p>
            <a:r>
              <a:rPr lang="en-US" sz="2800" b="1" dirty="0" smtClean="0">
                <a:solidFill>
                  <a:srgbClr val="FF0000"/>
                </a:solidFill>
              </a:rPr>
              <a:t>List 2</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Results</a:t>
            </a:r>
            <a:endParaRPr lang="en-US" dirty="0"/>
          </a:p>
        </p:txBody>
      </p:sp>
      <p:sp>
        <p:nvSpPr>
          <p:cNvPr id="5" name="Rectangle 4"/>
          <p:cNvSpPr/>
          <p:nvPr/>
        </p:nvSpPr>
        <p:spPr>
          <a:xfrm>
            <a:off x="533400" y="1371600"/>
            <a:ext cx="7924800" cy="5386090"/>
          </a:xfrm>
          <a:prstGeom prst="rect">
            <a:avLst/>
          </a:prstGeom>
        </p:spPr>
        <p:txBody>
          <a:bodyPr wrap="square">
            <a:spAutoFit/>
          </a:bodyPr>
          <a:lstStyle/>
          <a:p>
            <a:pPr lvl="0">
              <a:defRPr/>
            </a:pPr>
            <a:r>
              <a:rPr lang="en-US" sz="3600" b="1" dirty="0" smtClean="0">
                <a:solidFill>
                  <a:schemeClr val="accent1">
                    <a:lumMod val="75000"/>
                  </a:schemeClr>
                </a:solidFill>
              </a:rPr>
              <a:t>Best Practices: </a:t>
            </a:r>
          </a:p>
          <a:p>
            <a:pPr marL="514350" lvl="0" indent="-514350">
              <a:buFont typeface="+mj-lt"/>
              <a:buAutoNum type="arabicPeriod"/>
              <a:defRPr/>
            </a:pPr>
            <a:r>
              <a:rPr lang="en-US" sz="2800" dirty="0" smtClean="0"/>
              <a:t>Use your reports to learn and improve your emails, timing, content.</a:t>
            </a:r>
          </a:p>
          <a:p>
            <a:pPr marL="514350" indent="-514350">
              <a:buFont typeface="+mj-lt"/>
              <a:buAutoNum type="arabicPeriod"/>
            </a:pPr>
            <a:r>
              <a:rPr lang="en-US" sz="2800" dirty="0" smtClean="0"/>
              <a:t>Check which links they click to find out what they are interested in.</a:t>
            </a:r>
          </a:p>
          <a:p>
            <a:pPr marL="514350" indent="-514350">
              <a:buFont typeface="+mj-lt"/>
              <a:buAutoNum type="arabicPeriod"/>
            </a:pPr>
            <a:r>
              <a:rPr lang="en-US" sz="2800" dirty="0" smtClean="0"/>
              <a:t>Use reports to view and learn about when your contacts opened their last emails.</a:t>
            </a:r>
          </a:p>
          <a:p>
            <a:pPr marL="514350" indent="-514350">
              <a:buFont typeface="+mj-lt"/>
              <a:buAutoNum type="arabicPeriod"/>
            </a:pPr>
            <a:r>
              <a:rPr lang="en-US" sz="2800" dirty="0" smtClean="0"/>
              <a:t>Check your unsubscribe rates (opt-outs) and spam reports to ensure you are not over emailing or relevancy of content.</a:t>
            </a:r>
          </a:p>
          <a:p>
            <a:pPr marL="514350" indent="-514350">
              <a:buFont typeface="Arial" pitchFamily="34" charset="0"/>
              <a:buChar char="•"/>
            </a:pPr>
            <a:endParaRPr lang="en-US" sz="2800" dirty="0" smtClean="0"/>
          </a:p>
          <a:p>
            <a:pPr marL="514350" indent="-514350">
              <a:buFont typeface="Arial" pitchFamily="34" charset="0"/>
              <a:buChar char="•"/>
            </a:pPr>
            <a:endParaRPr lang="en-US" sz="2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Bounces</a:t>
            </a:r>
            <a:endParaRPr lang="en-US" dirty="0"/>
          </a:p>
        </p:txBody>
      </p:sp>
      <p:sp>
        <p:nvSpPr>
          <p:cNvPr id="6" name="Rectangle 5"/>
          <p:cNvSpPr/>
          <p:nvPr/>
        </p:nvSpPr>
        <p:spPr>
          <a:xfrm>
            <a:off x="533400" y="1524000"/>
            <a:ext cx="7924800" cy="3662541"/>
          </a:xfrm>
          <a:prstGeom prst="rect">
            <a:avLst/>
          </a:prstGeom>
        </p:spPr>
        <p:txBody>
          <a:bodyPr wrap="square">
            <a:spAutoFit/>
          </a:bodyPr>
          <a:lstStyle/>
          <a:p>
            <a:pPr lvl="0">
              <a:defRPr/>
            </a:pPr>
            <a:r>
              <a:rPr lang="en-US" sz="3600" b="1" dirty="0" smtClean="0">
                <a:solidFill>
                  <a:schemeClr val="accent1">
                    <a:lumMod val="75000"/>
                  </a:schemeClr>
                </a:solidFill>
              </a:rPr>
              <a:t>Best Practices: </a:t>
            </a:r>
          </a:p>
          <a:p>
            <a:pPr marL="514350" lvl="0" indent="-514350">
              <a:buFont typeface="+mj-lt"/>
              <a:buAutoNum type="arabicPeriod"/>
              <a:defRPr/>
            </a:pPr>
            <a:r>
              <a:rPr lang="en-US" sz="2800" dirty="0" smtClean="0"/>
              <a:t>Check which addresses failed and how many times in the past 90 days.</a:t>
            </a:r>
          </a:p>
          <a:p>
            <a:pPr marL="514350" lvl="0" indent="-514350">
              <a:buFont typeface="+mj-lt"/>
              <a:buAutoNum type="arabicPeriod"/>
              <a:defRPr/>
            </a:pPr>
            <a:r>
              <a:rPr lang="en-US" sz="2800" dirty="0" smtClean="0"/>
              <a:t>Check for misspelled addresses or contact data on file. </a:t>
            </a:r>
          </a:p>
          <a:p>
            <a:pPr marL="514350" lvl="0" indent="-514350">
              <a:buFont typeface="+mj-lt"/>
              <a:buAutoNum type="arabicPeriod"/>
              <a:defRPr/>
            </a:pPr>
            <a:r>
              <a:rPr lang="en-US" sz="2800" dirty="0" smtClean="0"/>
              <a:t>If you can’t correct add them to </a:t>
            </a:r>
            <a:r>
              <a:rPr lang="en-US" sz="2800" b="1" dirty="0" smtClean="0"/>
              <a:t>Do Not Mail</a:t>
            </a:r>
            <a:r>
              <a:rPr lang="en-US" sz="2800" dirty="0" smtClean="0"/>
              <a:t>.</a:t>
            </a:r>
          </a:p>
          <a:p>
            <a:pPr marL="514350" indent="-514350">
              <a:buFont typeface="Arial" pitchFamily="34" charset="0"/>
              <a:buChar char="•"/>
            </a:pPr>
            <a:endParaRPr lang="en-US" sz="2800" dirty="0" smtClean="0"/>
          </a:p>
          <a:p>
            <a:pPr marL="514350" indent="-514350">
              <a:buFont typeface="Arial" pitchFamily="34" charset="0"/>
              <a:buChar char="•"/>
            </a:pPr>
            <a:endParaRPr lang="en-US" sz="28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2"/>
          <p:cNvSpPr txBox="1">
            <a:spLocks/>
          </p:cNvSpPr>
          <p:nvPr/>
        </p:nvSpPr>
        <p:spPr>
          <a:xfrm>
            <a:off x="228600" y="165417"/>
            <a:ext cx="8230672" cy="800308"/>
          </a:xfrm>
          <a:prstGeom prst="rect">
            <a:avLst/>
          </a:prstGeom>
          <a:solidFill>
            <a:srgbClr val="0070C0"/>
          </a:solidFill>
        </p:spPr>
        <p:txBody>
          <a:bodyPr vert="horz" lIns="68598" tIns="34299" rIns="68598" bIns="34299" rtlCol="0" anchor="b">
            <a:normAutofit/>
          </a:bodyPr>
          <a:lst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a:lstStyle>
          <a:p>
            <a:pPr lvl="0"/>
            <a:r>
              <a:rPr lang="en-US" sz="4000" dirty="0" smtClean="0">
                <a:solidFill>
                  <a:srgbClr val="FFFFFF"/>
                </a:solidFill>
              </a:rPr>
              <a:t>“Must Have” Tools</a:t>
            </a:r>
            <a:endParaRPr lang="en-US" sz="4000" dirty="0">
              <a:solidFill>
                <a:srgbClr val="FFFFFF"/>
              </a:solidFill>
            </a:endParaRPr>
          </a:p>
        </p:txBody>
      </p:sp>
      <p:pic>
        <p:nvPicPr>
          <p:cNvPr id="4" name="Picture 3"/>
          <p:cNvPicPr>
            <a:picLocks noChangeAspect="1"/>
          </p:cNvPicPr>
          <p:nvPr/>
        </p:nvPicPr>
        <p:blipFill>
          <a:blip r:embed="rId2"/>
          <a:stretch>
            <a:fillRect/>
          </a:stretch>
        </p:blipFill>
        <p:spPr>
          <a:xfrm>
            <a:off x="6781800" y="2117359"/>
            <a:ext cx="393328" cy="2250205"/>
          </a:xfrm>
          <a:prstGeom prst="rect">
            <a:avLst/>
          </a:prstGeom>
        </p:spPr>
      </p:pic>
      <p:pic>
        <p:nvPicPr>
          <p:cNvPr id="5" name="Picture 4"/>
          <p:cNvPicPr>
            <a:picLocks noChangeAspect="1"/>
          </p:cNvPicPr>
          <p:nvPr/>
        </p:nvPicPr>
        <p:blipFill>
          <a:blip r:embed="rId3"/>
          <a:stretch>
            <a:fillRect/>
          </a:stretch>
        </p:blipFill>
        <p:spPr>
          <a:xfrm>
            <a:off x="820645" y="2950485"/>
            <a:ext cx="2819370" cy="88709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783" y="1243546"/>
            <a:ext cx="4223906" cy="89335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30" y="4757711"/>
            <a:ext cx="1625628" cy="494191"/>
          </a:xfrm>
          <a:prstGeom prst="rect">
            <a:avLst/>
          </a:prstGeom>
        </p:spPr>
      </p:pic>
      <p:sp>
        <p:nvSpPr>
          <p:cNvPr id="11" name="TextBox 10"/>
          <p:cNvSpPr txBox="1"/>
          <p:nvPr/>
        </p:nvSpPr>
        <p:spPr>
          <a:xfrm>
            <a:off x="7467600" y="2743200"/>
            <a:ext cx="1317990" cy="1200713"/>
          </a:xfrm>
          <a:prstGeom prst="rect">
            <a:avLst/>
          </a:prstGeom>
          <a:noFill/>
        </p:spPr>
        <p:txBody>
          <a:bodyPr wrap="none" rtlCol="0">
            <a:spAutoFit/>
          </a:bodyPr>
          <a:lstStyle/>
          <a:p>
            <a:pPr algn="ctr"/>
            <a:r>
              <a:rPr lang="en-US" sz="2401" b="1" dirty="0">
                <a:effectLst>
                  <a:outerShdw blurRad="38100" dist="38100" dir="2700000" algn="tl">
                    <a:srgbClr val="000000">
                      <a:alpha val="43137"/>
                    </a:srgbClr>
                  </a:outerShdw>
                </a:effectLst>
              </a:rPr>
              <a:t>monitor</a:t>
            </a:r>
          </a:p>
          <a:p>
            <a:pPr algn="ctr"/>
            <a:r>
              <a:rPr lang="en-US" sz="2401" b="1" dirty="0">
                <a:effectLst>
                  <a:outerShdw blurRad="38100" dist="38100" dir="2700000" algn="tl">
                    <a:srgbClr val="000000">
                      <a:alpha val="43137"/>
                    </a:srgbClr>
                  </a:outerShdw>
                </a:effectLst>
              </a:rPr>
              <a:t>+</a:t>
            </a:r>
          </a:p>
          <a:p>
            <a:pPr algn="ctr"/>
            <a:r>
              <a:rPr lang="en-US" sz="2401" b="1" dirty="0">
                <a:effectLst>
                  <a:outerShdw blurRad="38100" dist="38100" dir="2700000" algn="tl">
                    <a:srgbClr val="000000">
                      <a:alpha val="43137"/>
                    </a:srgbClr>
                  </a:outerShdw>
                </a:effectLst>
              </a:rPr>
              <a:t>schedule</a:t>
            </a:r>
            <a:endParaRPr lang="en-US" sz="2401" b="1" dirty="0">
              <a:effectLst>
                <a:outerShdw blurRad="38100" dist="38100" dir="2700000" algn="tl">
                  <a:srgbClr val="000000">
                    <a:alpha val="43137"/>
                  </a:srgbClr>
                </a:outerShdw>
              </a:effectLst>
            </a:endParaRPr>
          </a:p>
        </p:txBody>
      </p:sp>
      <p:sp>
        <p:nvSpPr>
          <p:cNvPr id="2" name="TextBox 1"/>
          <p:cNvSpPr txBox="1"/>
          <p:nvPr/>
        </p:nvSpPr>
        <p:spPr>
          <a:xfrm>
            <a:off x="459330" y="3998232"/>
            <a:ext cx="4934812" cy="369332"/>
          </a:xfrm>
          <a:prstGeom prst="rect">
            <a:avLst/>
          </a:prstGeom>
          <a:noFill/>
        </p:spPr>
        <p:txBody>
          <a:bodyPr wrap="none" rtlCol="0">
            <a:spAutoFit/>
          </a:bodyPr>
          <a:lstStyle/>
          <a:p>
            <a:r>
              <a:rPr lang="en-US" dirty="0"/>
              <a:t>http://www.jdoqocy.com/click-4185398-10914669</a:t>
            </a:r>
          </a:p>
        </p:txBody>
      </p:sp>
      <p:sp>
        <p:nvSpPr>
          <p:cNvPr id="10" name="Rectangle 9"/>
          <p:cNvSpPr/>
          <p:nvPr/>
        </p:nvSpPr>
        <p:spPr>
          <a:xfrm>
            <a:off x="-228600" y="2157475"/>
            <a:ext cx="7696200" cy="461665"/>
          </a:xfrm>
          <a:prstGeom prst="rect">
            <a:avLst/>
          </a:prstGeom>
        </p:spPr>
        <p:txBody>
          <a:bodyPr wrap="square">
            <a:spAutoFit/>
          </a:bodyPr>
          <a:lstStyle/>
          <a:p>
            <a:pPr algn="ctr"/>
            <a:r>
              <a:rPr lang="en-US" sz="2400" dirty="0"/>
              <a:t>http://www.getresponse.com/index/lauraalamery</a:t>
            </a:r>
          </a:p>
        </p:txBody>
      </p:sp>
    </p:spTree>
    <p:extLst>
      <p:ext uri="{BB962C8B-B14F-4D97-AF65-F5344CB8AC3E}">
        <p14:creationId xmlns:p14="http://schemas.microsoft.com/office/powerpoint/2010/main" val="15210438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Agenda</a:t>
            </a:r>
            <a:endParaRPr lang="en-US" dirty="0"/>
          </a:p>
        </p:txBody>
      </p:sp>
      <p:sp>
        <p:nvSpPr>
          <p:cNvPr id="13" name="AutoShape 12" descr="data:image/jpeg;base64,/9j/4AAQSkZJRgABAQAAAQABAAD/2wCEAAkGBxQQEBQPERAQEhQQFxUUEBUVEBQVFRYVFRgWFhcXGBgYHCggGBolGxUUITEhJSkrLi4uFx8zODMsNygtLisBCgoKDg0OGxAQGiwkHiQvLCwsLCwsLCwsLCwsLCwsLSwsLCwsLS4sLCwsLCwsLCwsLCwsLCwsLCwsLCwsLCwsLP/AABEIAJEBXAMBEQACEQEDEQH/xAAcAAACAwEBAQEAAAAAAAAAAAAABwUGCAQCAwH/xABUEAABAwIABwoGDQkIAQUAAAABAAIDBBEFBgcSITFzEyVBUWFxcoGRsiIkobGzwRQjMjM0NVJUYoKSotEVF0JEg5PCw9IWQ1NVY2SU8NMIdKPh4v/EABoBAQACAwEAAAAAAAAAAAAAAAABBAMFBgL/xAA4EQEAAQIDBAcGBQMFAAAAAAAAAQIDBBEyBRIxcRMhMzRRgbEUQVJhkcEVIkKh0WLh8CMkQ3Lx/9oADAMBAAIRAxEAPwB4oBAIBAIBAIBAIBAIBAIBAIBAIBAIOHC+F4aRm6TyBg4OFzjxNaNJK81VxTGcs1nD3L1W7RGahYTyoOuRTU7QOB0pJv8AUaR3lVqxXww3VrYsf8lX0/mf4Q8uUWtdqdC3oxf1ErH7RWtRsjDR4/VxS461zv1p45mRjzNuvM3rnizRs7Cx+j95/lyvxmqzrq6jqkI8yjpK/FkjB4eP0R9HwfhmoOupqP30n4rzv1eMvcYezH6I+kPi7CEp1zTHnlefWo3p8XuLVuOFMfSHzNS863vP1imcp3afB5Mh4z2lQnKHm6JF0BdB+5yAzkAHnjPag9Cdw1Od9oqetG7Hg+ja2QapZRzSOHrTOfF5m3RP6Y+kPq3C041VNR++k/FTvVeMvM2LU/oj6Q+7MYqpuqrqB+1d+KnpK/GXicJYnjRH0dEeOFa3VVy9YY7vNK9dNc8WOcBhp40R+/8ALthygVzdcrHdKJv8Nl6jEXGKrZWGn3THmkaLKdUNPtsMEg+hnxu7SXDyL1GJq98MFzYtmY/JVMc8p/hdsXccKet8BjjHL/hv0E9E6ndWnkVm3epr6ve1GJ2fesdcxnHjH+dSwLKohAIBAIBAIBAIBAIBAIBAIBAIBAIBBHYwYYZR076iTSG6GtGtzjoa0f8AdAuV4rriiM5Z8NYqv3Iop/yCMwxhaWrlM0zs5x1D9Fo4GtHAFrqqpqnOXX2LNFmjcojq9XDdeWYXQF0BdAXQF0BdAXQF0BdAXQF0BdAXQF0BdAXQF0BdAXQF0H615BBBII0gg2II1EEaiiJ6+qTfye41msYYJj7fEL53+IzVndIaAeoq9Yu70ZTxcxtLBRZq36NM/tP+cFyVhq0QcaqEaDX0Qtr8ah/qQe4MZKORzY2VtI97yAxramJznE6gAHXJQSiAQRlXjDSQvMctZSxvbbOY+oja4XAIu0uuNBB60Hy/tXQ/5hRf8uH+pBMIBAIBAIBAIBAIBAIBApcrWFC+pZTA+DA0OcP9R9/M232iqWJqzqydHsezFNqbnvnq8o/uooVdt83rMPEewpkb0DMPEewpkb0DMPEewpkb0DMPEewpkb0DMPEewpkb0PJRIugLoC6AugLoP0NPEewpkjOAWkcB7EM4fl0SLoC6AugLoC6AugLoC6DuwHhI0tTFUNPvbgXcrTocOtpK9UVbtUSw4i1F23VRPv8AX3NCtcCARpB0hbNxUxkzBlJwN7DwnURAWbI7do+jLd3ezx1IlXqSpdDIyeP3cLmyM6TCHDyhBruiqWyxslYbtka17eZwBHnRD6koMl4x4S9l1k9VwTyPe3oXsz7oaiXfiDgj2XhKmhtdueJJOhH4Z8wHWg1MiAgEAgEAgEAgEAgEAgz/AI3Ve619TJxyuaOZngDyNWtuTnXMuxwdG5Yop+Xr1pDJt8ZRc0ncK92NcMG0+7VeXqdmaOIdgV9y2cjNHEOwIZyM0cQ7AhnIzRxDsCGcjNHEOwIZyz/jQfHqrbzd9y1tzVLscL2FHKPRGXXhnF0BdAXQF0D5xLA/J1LoHvLODkWxtaIchjZ/3FfOUflOA/Jsmge6i4PptXm/oln2XP8AuafP0klrqg6gXQF0BdAXQF0BdAXQF0BdA/8AE+qMtBTSE3JiYHHjc0ZpPaCtlbnOiHH4yiKL9cR4yXuXzA2dFBXNGmM7jKfov0s+9cfWXtXglrING5HcKeyMExNv4VMXQO5AyxZ9xzEQlMoOE/YuDKqYGztzLIz9OTwG+VwPUgy6Gok28gOCLy1FaR7hogjPK6z326ms7UJOlEBAIBAIBAIBAIBAIPMj80Fx1AEnqRMRnOTNL5S4lx0lxLjzk3K1btojLqSuKmF20dWype17msDgQy2d4TSNFyBwrJbqimrOVbGWqr1maKePUYH51qb5vV/Zj/rVnp6Wk/Cr/wAk3itjjFhB8jIopmGJrXHdA0AhxI0ZrjxL3RcivgrYjB3LERNfvWO6yKqp4wY/Q0VQ6mkhqHuaGklgZm+ELjW4HhWKq7TTOUrtjAXb1G/TlkjfzrU3zer+zH/WvPT0s34Vf+RaYYrBPUTTtBDZpHyNBtcB7i4A24dKqVTnVMugsUTRappnjERDjuvLKLoC6AugLoH3iWd7qXYs8y2FrRDkcb3ivnKOynne2TpxekavN/RLNsvvNPn6SSt1RdQLoC6AugLoC6AugLoC6AugdWSqfOwawf4ckrfvZ38SvWNDmNq05YiZ8Yj0TGN+CBW0M9MRpkYczke3wmH7QCzNcyu5hBIIsRoI4iNBCJNfIFhLNmqaQnRI1szBysOY/wAjo+xBK5fcJZtNT0gOmaR0jhxtiFtP1pGn6qBJINKZK8E+xcFQNIs6YGZ/HeU5zexuaOpELagh8NY0UlEbVNVFE46ml13248xt3W6kEPFlOwY429l25XRSgduags2DsIxVDBLBLHKw6nMeHDtCDqQeZHhoLibAAkniA1lBXv7d4N/zGk/fN/FBJYIw9TVmd7GqIZ9ztn7m8Ozc69r21XsexB21E7Y2Oke4NYwFz3E2AaBcknisggf7d4N/zGk/fN/FBJ4Iw1T1bXOpp4pww2cY3hwBIvY24bIP3DsuZSzv+RFI7sYSvNU5RLJZjeuUx84ZwbqWudnMv26AugYOR0+3VOzj7zlYw/GWm2xoo5z9jSurbQktlOO+UnRi7gVG/rdPszu8c5VW6xNg+0NJK8ZzIZXjVdkT3C/FcBTlM+54quUU9UzEc5h7dg6cC5p6gAaSTBIABymybs+COmt/FH1hy3UMjoiopXjOZDM9p1FsT3DtAspynweJuUROU1RHnD9koJmgudBO0DSS6GQADjJIsE3Z8ERdomcoqj6w57qGQ+cSzvdS7FnmV+3ohyON7xXzlH5TzvbJ04vSNXm/oln2Z3mnz9JJqmgfK4MjY97jqa1pcewKlEZ8HS1V00xnVOUJCpxdq42576SdrRrO5k257al6m3VHuYacXZqnKK4RQcvKw/boC6DqocHTT+8wyy8eYwkdo0KYpmeEMdy9Rb11RDsmxZrGDOdR1AA/0yfMvXR1eDFGMsTOUVwiXXBIIII0EEWIPKOBeFjMXRIugZ+S+tLaN7QdUzu5GVasT+Votp0Z3Yn5feTNVlpWasp2B/YmE52gWZMd2j0aLSaXffzkS+GTzCXsXClLKTZrpBE/oy+16eQFzT1IJfLNhLdsKOjB8GmYyIdIjdHd8D6qCqYAwaaqqgph/fSMYeiT4R6mhx6kGroow1oaBYNAAHEBoCILvKzjy6haKOmdaolbnPfwxRm4BH0zY24gL8SBESOLnFziXOcSXOJJJJ1kk6SeVEvNkEjgDDc9BMKimkzH6M4a2PA/Re39Iebgsg0tinjBHhGlZVR6M7wZGXuWSD3TT5Dygg8KId2FfeJdm/ulBkiMaBzBEnB/6ftdb+w/mogyccfi6r/9vN3HIMsAIk6sgHweq2rO4EQvmObrYOrD/t5vKxwXi5onks4OM8RR/wBo9WebrXusF0BdAwcjp9uqdnH3nKxh+MtRtjRRzn7GldWmhJbKcd8pOjF3Aqd7W6bZnd45yqt1hXzeySnxF+2d3Wq5Y0ud2t20coWrDDvFptlJ3HLLVwlQtdpTzj1Z2adC1zspOzJm7e2LpSd9yvWdEOX2l3iry9Hdjs7e6q2T1NzRLFgu8Uc4Ia6oOsPnEs73UuxZ5lft6Icnje8V85fuNuCXVtKaZrg3PfGS46bNa4OcbcJsNSXKd6nIwl+LN3fn3Z+jpwHgaGjjEUDA35TtGe88bjwlTTTFMZQ8X79d6rern+yQuvTCU2VPATYJWVUTQ1s5cJQNAEg05wH0hnX5W8qqX6Iic4dBsvEzXTNuqeuOHL+yi3WBtV6yfYnNqh7KqReEG0bP8QjWXfQB0W4dPXntWs+uWq2hjptf6dvj758P7mvEwMaGNaGtboa1oAAHIBqVtoJmZnOXq6IQeM+LMNcwh7Q2UD2uUAZwPEflN5CvFduKlrDYu5Ynq4e+CRwjRPp5XwSiz4yWu4uQjjBFiOdUZpynKXUW7lNymK6eEua6h7W/E2v3OB7eOQn7jB6lmtzlDXY2jerjl95PBXXNlTl5wTnQwVgGmJxiefovF23+s231kCZaSCCDYggg8RGkFEvvhGsfPNJPIbvme57zyuN9HJwdSC/ZD8FbrXPqSNFLH4PTlu0fdD+1A90Qy7jtXmpwjVTEk3le1vI2M7m0Dks0Il0YgYujCNc2ncSGNa6SW2vMaWi1xquXNCBwYbyY0ctO5kMQjkDTubhYHOGq9tYRDPz4y0lpFi0kEco0FEmvkDryJKqlPuXNZM0fSBzHHrG5/ZQNrCvvEuzf3SiGSoxoHMESb+QDXW/sP5qIMjHH4vq9hN3HIMtAIk6cgXweq2rO4EQu2PZ3sq9jJ5l4uaJWsF3ijnDPd1QdULoC6Bg5HT7dU7OPvOVjD8Zaja+ijnP2NK6stES2U075SdGLuBU72t0uzO7xzlVbrEvm7klPiL9s7utVuxpc9tXto5QteGD4tNspO45ZZ4KFrXTzhnZp0LXuxk68mZ3ti6UnfcrtnRDmNpd4q8vR3Y7He6q2T1NzRLFgu8Uc4Ie6ourPnEs73UuxZ5let6IcpjO8V85e8bMNGipH1LWB7m5oa0mwu5waCTxC91NdW7GbzhrPTXIozKiLH+vbKJTUB4BuYtyjbGR8kWbnDnvfnVbpqs28nZlmaco4+J0UdUJY2St9zI1r28zhf1q3E5ueqpmmZifcqmVVl8H53yJYz23b/EsV/Sv7LnK/l4xJPNBJsNZ0DnKpujzyaIwXSCCCOBugRMawfVAF+dbCIyjJx12ublc1z75zV/KDjK+hgbuObuszi1hIuGNAu51jrOoAcvIvFyvdhawOGi/XlPCFHxcx9q2VDBUTGeKRwbIHMjaWhxtnNLGjVe9jo0LDRenPrbLEbNt7kzR1TBxXVpoCqyv0YbUQTge/Mc1x5Yi23XaTyKrfjriW+2TcmbdVPhPr/wCKDdYG2TGBpLMPSPmavdPBVvxnU0Ur7lUHjvgv2Xg+ogAu50bizps8JvlAQZgGnTxol+2QP3IxgrcMGiUjwqp7pfqizGeRpP1kQvqDI8zruc46yST1m6JMjIQ3x6c/6HnkZ+CIPBBlHDTfGqjbTekciV1yHuthJw44JL9To0Qd+FfeJdm/ulBk2MaBzBEm7kB11v7D+aiDHxw+L6vYTdxyDLgCJOjIH8HqtqzuBELpj98WVexf5l4uaJWsF3ijnDPV1RdQLoC6BgZHj7dU7OPvOWexxlqdr6KOc/Y0rqy0ZLZTTvlJ0Yu4FUva3SbN7vHOVWusS8bmSU+Iv2zu61WrGlz+1O2jktWGD4tNspO45ZZ4KFrXTzhnhp0Kg7CTqyaHe2LpSd9yuWtEOa2j3iry9Hdjsd7qrZPU3NMsWD7xRzgiLqk6k+MSjvdS7FnmV23phy2M7xXzlHZTjvbJ04vSNUXtDNs3vEefoTF1TdGfOJrt7qTYRd0K7b0w5bGdvXzn1RuVD4sl6cPpGrze0M2zO8Ryn0koMGaZ4RxyxDte0KrHGHQXJ/JVyn0aKJV9yBYZY3e2Uo+jN541Xv8AGG72Rpr8vuXMrvBPMVXbiOLSjToC2DjC/wAsI9opzxSPHay/qCwX+ENtsmfz1cvuV11WbxJYMd4B6XqC9UsF3i0kr7lAgyxjJQex6yogGqKV7W9HOOb5CES4YIDI9sbfdSOaxvScQ0eUoNWYNo2wQxwMFmxMaxvM0AepEOlBkhw0nnKJMnIT8Nn2H8xqIO5BlTDY8aqNvN6RyJXLIkN83bCTvRog78K+8S7N/dKDJ7BoHMESbmQPXWfsP5qIMbHD4vq9hN3HIMvAIk58gvweq2rO4iFzx/8Aiur2L/MvFzRKzgu8Uc4Z3uqLqBdAXQMDI8fb6nZx95yz2OMtVtbRRzn7GldWWjJbKad8pOjF3Aql7U6PZvd45yq11iXjcyTHxJ+2d3Wq3Z0tBtTtvJasLnxebZSdxyyTwULWuOcM8NOhUHXydWTQ72xdKTvuVy1pc1tHvFXl6O7HY73VWyf5lNzTLHg+8Uc4Ii6pOoPfEo73UuxZ5ldt6YcvjO8V85R+U472ydOL0jVF7Qy7N7xHn6ExdU3Rnziad7qTYR90K7b0w5bGdvXzn1RuU872S9KH0rFF7QzbN7xHn6SUWCj4xBtofSNVSnjDoLvZ1cp9GiCVfci4MJ4HgqS0zwxyllw3OF7Xte3YOxRNMTxhlt37lvRVMOL+yND8zg+yvPR0eDL7biPjlN3XtVUDLCfF6fau7jlgv8IbXZOurl94K26rN4lMFDwD0vUF7pYLs9bSavOVCDNGPw30rNs71IlHYBHjdNt4fSNQaoRAQZKcNJ5yiTIyFfDZ9h/MaiDtQZWw2PGqjbzekciVxyJ/GbthJ3o0Qd2FPeJdm/ulBlFg0DmCJNzIJrrP2H81EGLjf8X1ewm7jkGYAEScuQb4PVbVncRC54+jeys2EnmXi5plZwfb0c4ZzuqTpxdAXQMDI8fb6nZx95yz2OMtVtXRRzn7GjdWGkJfKYd8pOjF3Aqt3U6LZ3YRzlVrrEvG5kmPiT9s7utVqzpaDafbeS1YXPi82yk7jlkngo2tcc4Z4adCoutk6smh3ti6UnfcrdrS5zaHeJ8vR247He6q2T/MpuaZY8H29HOCJuqbpz3xLO91LsWeZXLemHMYzt6+co/Kcd7ZOnF6Rqi7pZdnd4jz9CYuqjoj5xNO99LsY+6Fdt6Ycvi+3r5z6o3Kcd7JelD6Ri83tDNs7vEefpJRYKPjEG2i9I1VY4w393s6uU+jRBKvOSVPHbG92DnRNbA2Xdg8m8pZbMLRwNN/deRY6691cwuE6eJnPLLJWvzrS/MY/wDku/8AGvHTfJb/AAr+r9h+daX5jH/yXf8AjTpvkfhX9X7IPGvHF+EWRxup2xbk4vBEpfe7S21i0W1rxcr3oW8JhOgqmc884yVq6xLycwFHnRuP0j5mrJTHUq36sqmjlccyEGacfRvpV7Z3qRKPwCPG6fbw+kag1MiAgyY4aTzlEmRkL+Gz7D+NqIOtBljDY8aqNtN6RyJXHIoN83bCTvRog7MKe8S7N/dKDKjBoHMiTayDa6z9h/NRBiY3/F9XsJu45BmIBEnJkI+D1W1Z3EQu2Orb4NrB/t5/JG4rzXplnwvbUc49WbLqk6d+3QF0F/yPH2+p2cfecs1njLV7V0Uc5+xo3VhpSYymHfKToxdwKrd1Oh2d2Ec5Va6xrpt5Jz4k/bO7rVZs6Wi2n23ktWFz4vNspO45ZJ4KNvXHOGeWnQFSdZJ05NDvbF0pO+5WrWlzu0O3ny9Hbjqd7qrZP8ym5pljwnb0c4Iq6qOlPbEs73UuxZ5lbt6Yczi+3r5yjspx3tk6cXpGqLulm2d3iPP0kmrqq6A+MTjvfS7GPuhXKNMOZxfb185RuU072y9KH0jF5u6WbZ3eI8/SSiwUfGINtF32qtHGG9u9nVyn0aHJV1yhY5Yj7ZS9Gbzxqve4w3OytNfl9y+YLkDjIHboWFtZnKMzG/Nb/u//AIf/ANLP0Pzan8V/p/dAY4Yo/k+OOTd903V5ZbMzbWaXX1niXiu3urWFxnT1TGWWSr3WNcXfEPB+608juKUj7kZ9azW4zhrsbc3a45feT1VloggzXj6N86vbO9SCPwCPG6fbw+kag1IgEGWcM0u41M0RHvcsjeoOIHkQW7I3XthwlmPIAqInRtuf085j2jrDXDsQPKsqWwxvlkcGsjaXPJNgABcoMs1k26SPktbdHvf9pxd60DByHU16yeW2iOHN63vFvIwoHDhT3iXZv7pQZWYNA5kDXyEPGdWN4SITbkBkHrCC25S8YoqSilhcQ6WpY6OKMHwrOBaXniaLnTwnQgz5ZA48hPweq2rO4gYGH4c+kqGfLhlb2scFE8Hu3OVcT84ZdY64BVF1c8Xq6lAugv8AkfPt9Ts4+85ZbPGWr2pop5z9jRurDTExlMO+UnRi7gVa7qdBs/sI5yq11jXTbyTnxJ+1d3Wqxa0tFtLtvJa8KAmCUDSTHIBzlpWSeClb6q45s9U0bnlrGNc5z7BrWi5JPAAqbqqpiM5nge2KGC3UlHHBIQXtznPtqBcS63La9rq1RGUZOaxV2Lt2ao4PzHU73VWyf5kr0yYTt6OcETdVXSntiYd7qXYs8ytUaYc1i+3r5y4spETn4OlDGucQ6NxDQSbNe0k2HABpUXNLJgKoi/Gfz9CVBvq031Aabk6gFWdC0FgGlMNLBC7XHGxp5w0Aq3TGURDl71e/cqq8ZlA5UZLYOePlSRD74PqXm7pWdndvHKfQn4Jcx7X/ACHNd9kg+pVob6qM4mPFotkgcA4anAEcx0q65Mv8r1G50cFQASI3OY8/Jz80gnku23WFhvRwltdl1xFVVHj1/Qu8EU7pqiKJgJc+RgAHFnC55gLnqWGIzltbtUU0VTPhLQ11ccqXmWGUbnTM4S+R3U1rR/EFhvcIbXZcfmqn5QWV1gbg3ckVCX0Mjra53+RkQ9SsWo/K0u0a/wDViPl/JpLM1gQZtx8G+dXtnepBH4CHjdPt4fSNQaiQCBI5X8XHQ1RrWNvFUWzyP0ZBoN+Q2HWgXw0aRoI0gjWEEhXYdqZ2CKaqnkYLeC6VxGjVcX09aCOAQPvJVi66ioy+QWlqSHuHC1oFmN85+sguNRHnscz5TS3tFkGVHRlpLSLFugjiI0FB04OwhLTv3SCV8T7WzmOLTY8B4xoCDppaGeudLKS+QxsdJNI9xdYMaXaSeHRoCCMsgcWQr4PVbVncQMyRmc0tOpwIPXoQZRkjLHFh1sJaedpsfMqOTq4q3oz8Xm6JF0F/yPn26p2cfecs1njLV7U0085+xo3WdpyYymHfKToRdwKtc1N/s/sI5yq11jXTSyQ1INPPHfSyQOtyPaAPKxysWuDS7Tp/PTPyX66ytaj4MG01OXzshgiNi6SQMa3RrJLuALzERDLVduVxFMzMvWBsKsq4t3iuWFzmtJFrhri29uI20KYnPg83Lc253auLix0O91VsnrzXpllwnb0c4Iq6qukPbEw730uxZ5lao0w5vFdtXzlI19eyBm6SuDWlzWZx1AvOaL8QuRpXrPJhppmqcofBmBaYSbuKaASXuHiNudfjvbXyqN2M88nub9yad3enLwzSF16YlAyuV4EMNPfwpHmQjiawEX7X+Q8Sw3Z6smy2ZRnXNXhHqV11gbo4MnGMLaimbTOd7dTNDSDrdGNDHDj0AA8o5QrNurOGgx1ibdyao4StsrA9pa5oc12ggi4I5QV7U4mYnOHHQ4Hp4HF0NPDG46CWRgG3OFEUxHB7rvXK4yqqmXc54AJJAA0kk6AFLGSOPWHhW1Rcw3iiG5xH5Wm7n8xOrkAVe5VnLoMFZm1b6+M9avXWNcP3I/T5mCoyf7x8r/vlo8jQrVqPytBj6s78+XouqyKQQLHGDJe6qqpqkVAaJnl9s3VfgQc+D8kz4po5fZLTub2Ptm68xwdbyIGsgEHPX0TJ43RSsD2PFiCLoFhhvJJdxdSy5oP6Dhe3INIt2lBEMyTVRNjJGBx2v5LoLlipk1hpHCaY7tI3S248EHjA/wC86C+IBAscccmJnndUUr2s3Q5z2EaM46yNIsgisF5I5S8eyJmtbwho0nrv6kDGjxYiiopaOBojEsb2F1tN3NIuePWgX35nn/OW/ZQXTEHFQ4MjlYZBJurw7QLWsLILUgzPjzSbhhKqjtYbq5w5pLSDvKpXGVUujwte9Zpn5enUgrryzi6CcxUxmdg98j2wtl3VrWkF5ZbNJN9AN9a90VbqtisP00RGeWSyfnUl+ZR/8h39C99Kpfhs/EqOMWGDW1Dql0YjLg0ZocXAZotrICx1TnObYYe10VG5mjbryzJTF3D0tDNu0VnXGbIxxOa9uu2jURwHg08a9U1bssGIsRepyleTlUjzb+w5s/i3Vmbfpa7fVWXpYa38Orz4wqGMuN1RXeA8iOK9xEwmx6bv0/IORY6q5lew+DotdfGUhi9j6+ip20zaZkgYXHOMxaTnEu1Bp41NNzKMmLEYLpbk15vthfKLJUwSU5pY2CZpYXCZxIvw2zBdTNzOMnm1gNyuKs+Cl3WJsl1wRlGkpoI6cUsbxC0MDjM4E20XtmaFli5lGTW3cBv1zVvcXPjHj2+tp3UzqZkYeWkuEpcfBcHai0cSiqvOMnvD4LorkV5vGLePk9G0RPaKiJuhrXPLXsHE19jcchHWEpuTHEv4Gmud6nqlYanKozN9rpJC76cjGtHW25PYvfSwq07Orz65hQMLYTkqpnTzOznu4hZrQNTWjgAWGqc5zbWzaptU7tLjuoZH1pql8T2yRvcx7DdrmmxB/Dk1FTE5PNdFNcbtXBecGZUJWANqKdsttb435juthBBPWFli74tZc2b1/klITZVIreBSTE8AdJG0dov5lPSwxRs6575hVMY8dKitaYzmwxHXGwnwuR7jpcOSwC8VXJldsYKi3Oc9cq5dY10FyJacxMotwwfSxHQWwx53SLQ53lJVumMoiHM369+5VV85TK9MQQCAQCAQCAQCAQCAQCAQCAQCAQJTLhgYsqY61o8CZojkPE9l7drSB1LBdp68232dd/LNueZZ3WJshdAXQF0BdAXQF0BdAXQF0BdAXQF0BdAXQF0BdAXQF0BdAXQF0BdBL4p4IdW1kNOBcOcDIeJjdLj2aOteqac5YcRd6O3NX05tPtbYWGoaArTnH6gEAgEAgEAgEAgEAgEAgEAgEAgEEZjFgaOtp300ouHjQeJw1EcqiYzjJ7ormiqKqeMM44z4uzYPmMUrTm3sx9tDuLmNuBVqqZpb6xiKb0Zxx98Ia68s4ugLoC6AugLoC6AugLoC6AugLoC6AugLoC6AugLoC6AugLoPtSUz5niONhe92oAeU8Q5VMRm81VxTGdU5QfuTPE0YPiMsljPKPCNvct4Gj/v4CxRTuw0eKxE3qvlHBd17VQgEAgEAgEAgEAgEAgEAgEAgEAgEAg4cLYJiqmGOZgcCLaQPXrRNNU0znBb4YyPRuJdBI5n0b3HY78Vjm1C7RtC5GrKVfnyQ1Q9zI087B/C8+ZeeinxZ42jHvp/dHTZMK5uprHfvB/Co6KWSNoW/fEuKXECub/dNPM+3eAUdHU9RjrPz+jkfidWj9WPVJF/Uo3KvB79ss/F+0/w+TsVqwfqr+1h8zk3KvBPtdn4ng4tVfzWXsH4puVeCfarPxQ/Di7V/NZfsj8U3J8D2mz8UPP5Aqvms32U3ZT7Ta+KB+QKr5rN9hN2T2i18UD8gVXzWb7CbsntFr4oH5Aqvms32E3ZPaLXxQPyBVfNZvsJuye0Wvih+jF6q+azfZ/+03J8Ee02vih6GLdX81l7B+KblXge1Wfih6GLFYf1WTtb+KblXgj2qz8T6txRrT+rO/eRDzuTcq8Ee2Wfi9f4dEWItc7+4A55Gnu3U9HU8zjrMe/9nbDk1rnfoMHW8/wqejl4naFr5pCnyS1bvdPY3mYT3i1T0U+LxO0afdTKXwfkccSN2mdbhAzW+bOU9FDFVtGr9NMGHi3ifTUI9qjGdou467jh06T1lZIpiOClcu13JzqlYVLGEAgEAgEAgEAgEAgEAgEAgEAgEAgEAgEAgEAgEHzmQcMqDmeg+LkHlB+IBAIBB6ag+rUHRGg7IUHSgEAgEAgEAg//2Q=="/>
          <p:cNvSpPr>
            <a:spLocks noChangeAspect="1" noChangeArrowheads="1"/>
          </p:cNvSpPr>
          <p:nvPr/>
        </p:nvSpPr>
        <p:spPr bwMode="auto">
          <a:xfrm>
            <a:off x="155574" y="-144463"/>
            <a:ext cx="7083425" cy="70834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2" name="Picture 18" descr="https://developer.linkedin.com/sites/default/files/wordpress-logo-hoz-rg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667000"/>
            <a:ext cx="7498429" cy="170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1495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Set up your </a:t>
            </a:r>
            <a:r>
              <a:rPr lang="en-US"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blog!</a:t>
            </a:r>
            <a:endParaRPr lang="en-US" dirty="0">
              <a:effectLst>
                <a:outerShdw blurRad="38100" dist="38100" dir="2700000" algn="tl">
                  <a:srgbClr val="000000">
                    <a:alpha val="43137"/>
                  </a:srgbClr>
                </a:outerShdw>
              </a:effectLst>
            </a:endParaRPr>
          </a:p>
        </p:txBody>
      </p:sp>
      <p:sp>
        <p:nvSpPr>
          <p:cNvPr id="3" name="TextBox 2"/>
          <p:cNvSpPr txBox="1"/>
          <p:nvPr/>
        </p:nvSpPr>
        <p:spPr>
          <a:xfrm>
            <a:off x="1371600" y="1676400"/>
            <a:ext cx="5565691" cy="3170099"/>
          </a:xfrm>
          <a:prstGeom prst="rect">
            <a:avLst/>
          </a:prstGeom>
          <a:noFill/>
        </p:spPr>
        <p:txBody>
          <a:bodyPr wrap="none" rtlCol="0">
            <a:spAutoFit/>
          </a:bodyPr>
          <a:lstStyle/>
          <a:p>
            <a:pPr marL="457200" indent="-457200">
              <a:buFont typeface="Arial" panose="020B0604020202020204" pitchFamily="34" charset="0"/>
              <a:buChar char="•"/>
            </a:pPr>
            <a:r>
              <a:rPr lang="en-US" sz="4000" dirty="0" smtClean="0"/>
              <a:t>Free?</a:t>
            </a:r>
            <a:endParaRPr lang="en-US" sz="4000" dirty="0"/>
          </a:p>
          <a:p>
            <a:pPr marL="457200" indent="-457200">
              <a:buFont typeface="Arial" panose="020B0604020202020204" pitchFamily="34" charset="0"/>
              <a:buChar char="•"/>
            </a:pPr>
            <a:r>
              <a:rPr lang="en-US" sz="4000" dirty="0" smtClean="0">
                <a:solidFill>
                  <a:schemeClr val="accent1">
                    <a:lumMod val="75000"/>
                  </a:schemeClr>
                </a:solidFill>
              </a:rPr>
              <a:t>Wordpress.org</a:t>
            </a:r>
          </a:p>
          <a:p>
            <a:endParaRPr lang="en-US" sz="4000" dirty="0"/>
          </a:p>
          <a:p>
            <a:pPr marL="457200" indent="-457200">
              <a:buFont typeface="Arial" panose="020B0604020202020204" pitchFamily="34" charset="0"/>
              <a:buChar char="•"/>
            </a:pPr>
            <a:r>
              <a:rPr lang="en-US" sz="4000" dirty="0" smtClean="0"/>
              <a:t>	Paid (Recommended)</a:t>
            </a:r>
            <a:endParaRPr lang="en-US" sz="4000" dirty="0"/>
          </a:p>
          <a:p>
            <a:pPr marL="457200" indent="-457200">
              <a:buFont typeface="Arial" panose="020B0604020202020204" pitchFamily="34" charset="0"/>
              <a:buChar char="•"/>
            </a:pPr>
            <a:r>
              <a:rPr lang="en-US" sz="4000" dirty="0" smtClean="0">
                <a:solidFill>
                  <a:schemeClr val="accent1">
                    <a:lumMod val="75000"/>
                  </a:schemeClr>
                </a:solidFill>
              </a:rPr>
              <a:t>	Wordpress.com</a:t>
            </a:r>
            <a:endParaRPr lang="en-US" sz="4000" dirty="0">
              <a:solidFill>
                <a:schemeClr val="accent1">
                  <a:lumMod val="75000"/>
                </a:schemeClr>
              </a:solidFill>
            </a:endParaRPr>
          </a:p>
        </p:txBody>
      </p:sp>
    </p:spTree>
    <p:extLst>
      <p:ext uri="{BB962C8B-B14F-4D97-AF65-F5344CB8AC3E}">
        <p14:creationId xmlns:p14="http://schemas.microsoft.com/office/powerpoint/2010/main" val="2013236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Set up your </a:t>
            </a:r>
            <a:r>
              <a:rPr lang="en-US"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blog!</a:t>
            </a:r>
            <a:endParaRPr lang="en-US" dirty="0">
              <a:effectLst>
                <a:outerShdw blurRad="38100" dist="38100" dir="2700000" algn="tl">
                  <a:srgbClr val="000000">
                    <a:alpha val="43137"/>
                  </a:srgbClr>
                </a:outerShdw>
              </a:effectLst>
            </a:endParaRPr>
          </a:p>
        </p:txBody>
      </p:sp>
      <p:sp>
        <p:nvSpPr>
          <p:cNvPr id="3" name="TextBox 2"/>
          <p:cNvSpPr txBox="1"/>
          <p:nvPr/>
        </p:nvSpPr>
        <p:spPr>
          <a:xfrm>
            <a:off x="381000" y="1524000"/>
            <a:ext cx="1769074" cy="1938992"/>
          </a:xfrm>
          <a:prstGeom prst="rect">
            <a:avLst/>
          </a:prstGeom>
          <a:noFill/>
        </p:spPr>
        <p:txBody>
          <a:bodyPr wrap="none" rtlCol="0">
            <a:spAutoFit/>
          </a:bodyPr>
          <a:lstStyle/>
          <a:p>
            <a:r>
              <a:rPr lang="en-US" sz="4000" dirty="0" smtClean="0"/>
              <a:t>Hosting</a:t>
            </a:r>
          </a:p>
          <a:p>
            <a:endParaRPr lang="en-US" sz="4000" dirty="0"/>
          </a:p>
          <a:p>
            <a:endParaRPr lang="en-US" sz="4000" dirty="0" smtClean="0"/>
          </a:p>
        </p:txBody>
      </p:sp>
      <p:sp>
        <p:nvSpPr>
          <p:cNvPr id="4" name="Rectangle 3"/>
          <p:cNvSpPr/>
          <p:nvPr/>
        </p:nvSpPr>
        <p:spPr>
          <a:xfrm>
            <a:off x="838200" y="2480244"/>
            <a:ext cx="7315200" cy="523220"/>
          </a:xfrm>
          <a:prstGeom prst="rect">
            <a:avLst/>
          </a:prstGeom>
        </p:spPr>
        <p:txBody>
          <a:bodyPr wrap="square">
            <a:spAutoFit/>
          </a:bodyPr>
          <a:lstStyle/>
          <a:p>
            <a:r>
              <a:rPr lang="en-US" sz="2800" dirty="0"/>
              <a:t>http://www.webhostingpad.com/12772.html</a:t>
            </a:r>
          </a:p>
        </p:txBody>
      </p:sp>
      <p:sp>
        <p:nvSpPr>
          <p:cNvPr id="5" name="TextBox 4"/>
          <p:cNvSpPr txBox="1"/>
          <p:nvPr/>
        </p:nvSpPr>
        <p:spPr>
          <a:xfrm>
            <a:off x="381000" y="3657600"/>
            <a:ext cx="7979620" cy="2246769"/>
          </a:xfrm>
          <a:prstGeom prst="rect">
            <a:avLst/>
          </a:prstGeom>
          <a:noFill/>
        </p:spPr>
        <p:txBody>
          <a:bodyPr wrap="none" rtlCol="0">
            <a:spAutoFit/>
          </a:bodyPr>
          <a:lstStyle/>
          <a:p>
            <a:r>
              <a:rPr lang="en-US" sz="4000" dirty="0" smtClean="0"/>
              <a:t>Templates</a:t>
            </a:r>
          </a:p>
          <a:p>
            <a:endParaRPr lang="en-US" sz="4000" dirty="0" smtClean="0"/>
          </a:p>
          <a:p>
            <a:r>
              <a:rPr lang="en-US" sz="2000" dirty="0"/>
              <a:t>http://www.enough.pro/10-surprising-free-real-estate-wordpress-themes/</a:t>
            </a:r>
          </a:p>
          <a:p>
            <a:endParaRPr lang="en-US" sz="4000" dirty="0" smtClean="0"/>
          </a:p>
        </p:txBody>
      </p:sp>
    </p:spTree>
    <p:extLst>
      <p:ext uri="{BB962C8B-B14F-4D97-AF65-F5344CB8AC3E}">
        <p14:creationId xmlns:p14="http://schemas.microsoft.com/office/powerpoint/2010/main" val="27752949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Orientation to WordPress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81200"/>
            <a:ext cx="8229600" cy="3611563"/>
          </a:xfrm>
        </p:spPr>
        <p:txBody>
          <a:bodyPr/>
          <a:lstStyle/>
          <a:p>
            <a:r>
              <a:rPr lang="en-US" dirty="0" smtClean="0"/>
              <a:t>Orientation to WordPress.</a:t>
            </a:r>
          </a:p>
          <a:p>
            <a:pPr marL="571500" indent="-571500">
              <a:buFont typeface="Wingdings" panose="05000000000000000000" pitchFamily="2" charset="2"/>
              <a:buChar char="§"/>
            </a:pPr>
            <a:r>
              <a:rPr lang="en-US" dirty="0" smtClean="0"/>
              <a:t>How to Post</a:t>
            </a:r>
          </a:p>
          <a:p>
            <a:pPr marL="571500" indent="-571500">
              <a:buFont typeface="Wingdings" panose="05000000000000000000" pitchFamily="2" charset="2"/>
              <a:buChar char="§"/>
            </a:pPr>
            <a:r>
              <a:rPr lang="en-US" dirty="0" smtClean="0"/>
              <a:t>How to insert images.</a:t>
            </a:r>
          </a:p>
          <a:p>
            <a:pPr marL="571500" indent="-571500">
              <a:buFont typeface="Wingdings" panose="05000000000000000000" pitchFamily="2" charset="2"/>
              <a:buChar char="§"/>
            </a:pPr>
            <a:r>
              <a:rPr lang="en-US" dirty="0" smtClean="0"/>
              <a:t>How to manage your comments.</a:t>
            </a:r>
          </a:p>
          <a:p>
            <a:pPr marL="571500" indent="-571500">
              <a:buFont typeface="Wingdings" panose="05000000000000000000" pitchFamily="2" charset="2"/>
              <a:buChar char="§"/>
            </a:pPr>
            <a:r>
              <a:rPr lang="en-US" dirty="0" smtClean="0"/>
              <a:t>How to schedule a post.</a:t>
            </a:r>
            <a:endParaRPr lang="en-US" dirty="0"/>
          </a:p>
        </p:txBody>
      </p:sp>
    </p:spTree>
    <p:extLst>
      <p:ext uri="{BB962C8B-B14F-4D97-AF65-F5344CB8AC3E}">
        <p14:creationId xmlns:p14="http://schemas.microsoft.com/office/powerpoint/2010/main" val="3173412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0"/>
          </p:nvPr>
        </p:nvSpPr>
        <p:spPr>
          <a:xfrm>
            <a:off x="457200" y="1981200"/>
            <a:ext cx="8229600" cy="2286000"/>
          </a:xfrm>
        </p:spPr>
        <p:txBody>
          <a:bodyPr>
            <a:normAutofit lnSpcReduction="10000"/>
          </a:bodyPr>
          <a:lstStyle/>
          <a:p>
            <a:pPr algn="l"/>
            <a:r>
              <a:rPr lang="en-US" sz="3600" dirty="0" smtClean="0"/>
              <a:t>Exercise</a:t>
            </a:r>
          </a:p>
          <a:p>
            <a:pPr marL="457200" indent="-457200" algn="l">
              <a:buFont typeface="Arial" panose="020B0604020202020204" pitchFamily="34" charset="0"/>
              <a:buChar char="•"/>
            </a:pPr>
            <a:r>
              <a:rPr lang="en-US" b="0" dirty="0" smtClean="0"/>
              <a:t>If you have a LinkedIn Account log in.</a:t>
            </a:r>
          </a:p>
          <a:p>
            <a:pPr marL="457200" indent="-457200" algn="l">
              <a:buFont typeface="Arial" panose="020B0604020202020204" pitchFamily="34" charset="0"/>
              <a:buChar char="•"/>
            </a:pPr>
            <a:r>
              <a:rPr lang="en-US" b="0" dirty="0" smtClean="0"/>
              <a:t>If you do not have a LinkedIn Account sign up for one now.</a:t>
            </a:r>
            <a:endParaRPr lang="en-US" b="0" dirty="0"/>
          </a:p>
        </p:txBody>
      </p:sp>
    </p:spTree>
    <p:extLst>
      <p:ext uri="{BB962C8B-B14F-4D97-AF65-F5344CB8AC3E}">
        <p14:creationId xmlns:p14="http://schemas.microsoft.com/office/powerpoint/2010/main" val="41640839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Agenda</a:t>
            </a:r>
            <a:endParaRPr lang="en-US" dirty="0"/>
          </a:p>
        </p:txBody>
      </p:sp>
      <p:sp>
        <p:nvSpPr>
          <p:cNvPr id="13" name="AutoShape 12" descr="data:image/jpeg;base64,/9j/4AAQSkZJRgABAQAAAQABAAD/2wCEAAkGBxQQEBQPERAQEhQQFxUUEBUVEBQVFRYVFRgWFhcXGBgYHCggGBolGxUUITEhJSkrLi4uFx8zODMsNygtLisBCgoKDg0OGxAQGiwkHiQvLCwsLCwsLCwsLCwsLCwsLSwsLCwsLS4sLCwsLCwsLCwsLCwsLCwsLCwsLCwsLCwsLP/AABEIAJEBXAMBEQACEQEDEQH/xAAcAAACAwEBAQEAAAAAAAAAAAAABwUGCAQCAwH/xABUEAABAwIABwoGDQkIAQUAAAABAAIDBBEFBgcSITFzEyVBUWFxcoGRsiIkobGzwRQjMjM0NVJUYoKSotEVF0JEg5PCw9IWQ1NVY2SU8NMIdKPh4v/EABoBAQACAwEAAAAAAAAAAAAAAAABBAMFBgL/xAA4EQEAAQIDBAcGBQMFAAAAAAAAAQIDBBEyBRIxcRMhMzRRgbEUQVJhkcEVIkKh0WLh8CMkQ3Lx/9oADAMBAAIRAxEAPwB4oBAIBAIBAIBAIBAIBAIBAIBAIBAIOHC+F4aRm6TyBg4OFzjxNaNJK81VxTGcs1nD3L1W7RGahYTyoOuRTU7QOB0pJv8AUaR3lVqxXww3VrYsf8lX0/mf4Q8uUWtdqdC3oxf1ErH7RWtRsjDR4/VxS461zv1p45mRjzNuvM3rnizRs7Cx+j95/lyvxmqzrq6jqkI8yjpK/FkjB4eP0R9HwfhmoOupqP30n4rzv1eMvcYezH6I+kPi7CEp1zTHnlefWo3p8XuLVuOFMfSHzNS863vP1imcp3afB5Mh4z2lQnKHm6JF0BdB+5yAzkAHnjPag9Cdw1Od9oqetG7Hg+ja2QapZRzSOHrTOfF5m3RP6Y+kPq3C041VNR++k/FTvVeMvM2LU/oj6Q+7MYqpuqrqB+1d+KnpK/GXicJYnjRH0dEeOFa3VVy9YY7vNK9dNc8WOcBhp40R+/8ALthygVzdcrHdKJv8Nl6jEXGKrZWGn3THmkaLKdUNPtsMEg+hnxu7SXDyL1GJq98MFzYtmY/JVMc8p/hdsXccKet8BjjHL/hv0E9E6ndWnkVm3epr6ve1GJ2fesdcxnHjH+dSwLKohAIBAIBAIBAIBAIBAIBAIBAIBAIBBHYwYYZR076iTSG6GtGtzjoa0f8AdAuV4rriiM5Z8NYqv3Iop/yCMwxhaWrlM0zs5x1D9Fo4GtHAFrqqpqnOXX2LNFmjcojq9XDdeWYXQF0BdAXQF0BdAXQF0BdAXQF0BdAXQF0BdAXQF0BdAXQF0H615BBBII0gg2II1EEaiiJ6+qTfye41msYYJj7fEL53+IzVndIaAeoq9Yu70ZTxcxtLBRZq36NM/tP+cFyVhq0QcaqEaDX0Qtr8ah/qQe4MZKORzY2VtI97yAxramJznE6gAHXJQSiAQRlXjDSQvMctZSxvbbOY+oja4XAIu0uuNBB60Hy/tXQ/5hRf8uH+pBMIBAIBAIBAIBAIBAIBApcrWFC+pZTA+DA0OcP9R9/M232iqWJqzqydHsezFNqbnvnq8o/uooVdt83rMPEewpkb0DMPEewpkb0DMPEewpkb0DMPEewpkb0DMPEewpkb0PJRIugLoC6AugLoP0NPEewpkjOAWkcB7EM4fl0SLoC6AugLoC6AugLoC6DuwHhI0tTFUNPvbgXcrTocOtpK9UVbtUSw4i1F23VRPv8AX3NCtcCARpB0hbNxUxkzBlJwN7DwnURAWbI7do+jLd3ezx1IlXqSpdDIyeP3cLmyM6TCHDyhBruiqWyxslYbtka17eZwBHnRD6koMl4x4S9l1k9VwTyPe3oXsz7oaiXfiDgj2XhKmhtdueJJOhH4Z8wHWg1MiAgEAgEAgEAgEAgEAgz/AI3Ve619TJxyuaOZngDyNWtuTnXMuxwdG5Yop+Xr1pDJt8ZRc0ncK92NcMG0+7VeXqdmaOIdgV9y2cjNHEOwIZyM0cQ7AhnIzRxDsCGcjNHEOwIZyz/jQfHqrbzd9y1tzVLscL2FHKPRGXXhnF0BdAXQF0D5xLA/J1LoHvLODkWxtaIchjZ/3FfOUflOA/Jsmge6i4PptXm/oln2XP8AuafP0klrqg6gXQF0BdAXQF0BdAXQF0BdA/8AE+qMtBTSE3JiYHHjc0ZpPaCtlbnOiHH4yiKL9cR4yXuXzA2dFBXNGmM7jKfov0s+9cfWXtXglrING5HcKeyMExNv4VMXQO5AyxZ9xzEQlMoOE/YuDKqYGztzLIz9OTwG+VwPUgy6Gok28gOCLy1FaR7hogjPK6z326ms7UJOlEBAIBAIBAIBAIBAIPMj80Fx1AEnqRMRnOTNL5S4lx0lxLjzk3K1btojLqSuKmF20dWype17msDgQy2d4TSNFyBwrJbqimrOVbGWqr1maKePUYH51qb5vV/Zj/rVnp6Wk/Cr/wAk3itjjFhB8jIopmGJrXHdA0AhxI0ZrjxL3RcivgrYjB3LERNfvWO6yKqp4wY/Q0VQ6mkhqHuaGklgZm+ELjW4HhWKq7TTOUrtjAXb1G/TlkjfzrU3zer+zH/WvPT0s34Vf+RaYYrBPUTTtBDZpHyNBtcB7i4A24dKqVTnVMugsUTRappnjERDjuvLKLoC6AugLoH3iWd7qXYs8y2FrRDkcb3ivnKOynne2TpxekavN/RLNsvvNPn6SSt1RdQLoC6AugLoC6AugLoC6AugdWSqfOwawf4ckrfvZ38SvWNDmNq05YiZ8Yj0TGN+CBW0M9MRpkYczke3wmH7QCzNcyu5hBIIsRoI4iNBCJNfIFhLNmqaQnRI1szBysOY/wAjo+xBK5fcJZtNT0gOmaR0jhxtiFtP1pGn6qBJINKZK8E+xcFQNIs6YGZ/HeU5zexuaOpELagh8NY0UlEbVNVFE46ml13248xt3W6kEPFlOwY429l25XRSgduags2DsIxVDBLBLHKw6nMeHDtCDqQeZHhoLibAAkniA1lBXv7d4N/zGk/fN/FBJYIw9TVmd7GqIZ9ztn7m8Ozc69r21XsexB21E7Y2Oke4NYwFz3E2AaBcknisggf7d4N/zGk/fN/FBJ4Iw1T1bXOpp4pww2cY3hwBIvY24bIP3DsuZSzv+RFI7sYSvNU5RLJZjeuUx84ZwbqWudnMv26AugYOR0+3VOzj7zlYw/GWm2xoo5z9jSurbQktlOO+UnRi7gVG/rdPszu8c5VW6xNg+0NJK8ZzIZXjVdkT3C/FcBTlM+54quUU9UzEc5h7dg6cC5p6gAaSTBIABymybs+COmt/FH1hy3UMjoiopXjOZDM9p1FsT3DtAspynweJuUROU1RHnD9koJmgudBO0DSS6GQADjJIsE3Z8ERdomcoqj6w57qGQ+cSzvdS7FnmV+3ohyON7xXzlH5TzvbJ04vSNXm/oln2Z3mnz9JJqmgfK4MjY97jqa1pcewKlEZ8HS1V00xnVOUJCpxdq42576SdrRrO5k257al6m3VHuYacXZqnKK4RQcvKw/boC6DqocHTT+8wyy8eYwkdo0KYpmeEMdy9Rb11RDsmxZrGDOdR1AA/0yfMvXR1eDFGMsTOUVwiXXBIIII0EEWIPKOBeFjMXRIugZ+S+tLaN7QdUzu5GVasT+Votp0Z3Yn5feTNVlpWasp2B/YmE52gWZMd2j0aLSaXffzkS+GTzCXsXClLKTZrpBE/oy+16eQFzT1IJfLNhLdsKOjB8GmYyIdIjdHd8D6qCqYAwaaqqgph/fSMYeiT4R6mhx6kGroow1oaBYNAAHEBoCILvKzjy6haKOmdaolbnPfwxRm4BH0zY24gL8SBESOLnFziXOcSXOJJJJ1kk6SeVEvNkEjgDDc9BMKimkzH6M4a2PA/Re39Iebgsg0tinjBHhGlZVR6M7wZGXuWSD3TT5Dygg8KId2FfeJdm/ulBkiMaBzBEnB/6ftdb+w/mogyccfi6r/9vN3HIMsAIk6sgHweq2rO4EQvmObrYOrD/t5vKxwXi5onks4OM8RR/wBo9WebrXusF0BdAwcjp9uqdnH3nKxh+MtRtjRRzn7GldWmhJbKcd8pOjF3Aqd7W6bZnd45yqt1hXzeySnxF+2d3Wq5Y0ud2t20coWrDDvFptlJ3HLLVwlQtdpTzj1Z2adC1zspOzJm7e2LpSd9yvWdEOX2l3iry9Hdjs7e6q2T1NzRLFgu8Uc4Ia6oOsPnEs73UuxZ5lft6Icnje8V85fuNuCXVtKaZrg3PfGS46bNa4OcbcJsNSXKd6nIwl+LN3fn3Z+jpwHgaGjjEUDA35TtGe88bjwlTTTFMZQ8X79d6rern+yQuvTCU2VPATYJWVUTQ1s5cJQNAEg05wH0hnX5W8qqX6Iic4dBsvEzXTNuqeuOHL+yi3WBtV6yfYnNqh7KqReEG0bP8QjWXfQB0W4dPXntWs+uWq2hjptf6dvj758P7mvEwMaGNaGtboa1oAAHIBqVtoJmZnOXq6IQeM+LMNcwh7Q2UD2uUAZwPEflN5CvFduKlrDYu5Ynq4e+CRwjRPp5XwSiz4yWu4uQjjBFiOdUZpynKXUW7lNymK6eEua6h7W/E2v3OB7eOQn7jB6lmtzlDXY2jerjl95PBXXNlTl5wTnQwVgGmJxiefovF23+s231kCZaSCCDYggg8RGkFEvvhGsfPNJPIbvme57zyuN9HJwdSC/ZD8FbrXPqSNFLH4PTlu0fdD+1A90Qy7jtXmpwjVTEk3le1vI2M7m0Dks0Il0YgYujCNc2ncSGNa6SW2vMaWi1xquXNCBwYbyY0ctO5kMQjkDTubhYHOGq9tYRDPz4y0lpFi0kEco0FEmvkDryJKqlPuXNZM0fSBzHHrG5/ZQNrCvvEuzf3SiGSoxoHMESb+QDXW/sP5qIMjHH4vq9hN3HIMtAIk6cgXweq2rO4EQu2PZ3sq9jJ5l4uaJWsF3ijnDPd1QdULoC6Bg5HT7dU7OPvOVjD8Zaja+ijnP2NK6stES2U075SdGLuBU72t0uzO7xzlVbrEvm7klPiL9s7utVuxpc9tXto5QteGD4tNspO45ZZ4KFrXTzhnZp0LXuxk68mZ3ti6UnfcrtnRDmNpd4q8vR3Y7He6q2T1NzRLFgu8Uc4Ie6ourPnEs73UuxZ5let6IcpjO8V85e8bMNGipH1LWB7m5oa0mwu5waCTxC91NdW7GbzhrPTXIozKiLH+vbKJTUB4BuYtyjbGR8kWbnDnvfnVbpqs28nZlmaco4+J0UdUJY2St9zI1r28zhf1q3E5ueqpmmZifcqmVVl8H53yJYz23b/EsV/Sv7LnK/l4xJPNBJsNZ0DnKpujzyaIwXSCCCOBugRMawfVAF+dbCIyjJx12ublc1z75zV/KDjK+hgbuObuszi1hIuGNAu51jrOoAcvIvFyvdhawOGi/XlPCFHxcx9q2VDBUTGeKRwbIHMjaWhxtnNLGjVe9jo0LDRenPrbLEbNt7kzR1TBxXVpoCqyv0YbUQTge/Mc1x5Yi23XaTyKrfjriW+2TcmbdVPhPr/wCKDdYG2TGBpLMPSPmavdPBVvxnU0Ur7lUHjvgv2Xg+ogAu50bizps8JvlAQZgGnTxol+2QP3IxgrcMGiUjwqp7pfqizGeRpP1kQvqDI8zruc46yST1m6JMjIQ3x6c/6HnkZ+CIPBBlHDTfGqjbTekciV1yHuthJw44JL9To0Qd+FfeJdm/ulBk2MaBzBEm7kB11v7D+aiDHxw+L6vYTdxyDLgCJOjIH8HqtqzuBELpj98WVexf5l4uaJWsF3ijnDPV1RdQLoC6BgZHj7dU7OPvOWexxlqdr6KOc/Y0rqy0ZLZTTvlJ0Yu4FUva3SbN7vHOVWusS8bmSU+Iv2zu61WrGlz+1O2jktWGD4tNspO45ZZ4KFrXTzhnhp0Kg7CTqyaHe2LpSd9yuWtEOa2j3iry9Hdjsd7qrZPU3NMsWD7xRzgiLqk6k+MSjvdS7FnmV23phy2M7xXzlHZTjvbJ04vSNUXtDNs3vEefoTF1TdGfOJrt7qTYRd0K7b0w5bGdvXzn1RuVD4sl6cPpGrze0M2zO8Ryn0koMGaZ4RxyxDte0KrHGHQXJ/JVyn0aKJV9yBYZY3e2Uo+jN541Xv8AGG72Rpr8vuXMrvBPMVXbiOLSjToC2DjC/wAsI9opzxSPHay/qCwX+ENtsmfz1cvuV11WbxJYMd4B6XqC9UsF3i0kr7lAgyxjJQex6yogGqKV7W9HOOb5CES4YIDI9sbfdSOaxvScQ0eUoNWYNo2wQxwMFmxMaxvM0AepEOlBkhw0nnKJMnIT8Nn2H8xqIO5BlTDY8aqNvN6RyJXLIkN83bCTvRog78K+8S7N/dKDJ7BoHMESbmQPXWfsP5qIMbHD4vq9hN3HIMvAIk58gvweq2rO4iFzx/8Aiur2L/MvFzRKzgu8Uc4Z3uqLqBdAXQMDI8fb6nZx95yz2OMtVtbRRzn7GldWWjJbKad8pOjF3Aql7U6PZvd45yq11iXjcyTHxJ+2d3Wq3Z0tBtTtvJasLnxebZSdxyyTwULWuOcM8NOhUHXydWTQ72xdKTvuVy1pc1tHvFXl6O7HY73VWyf5lNzTLHg+8Uc4Ii6pOoPfEo73UuxZ5ldt6YcvjO8V85R+U472ydOL0jVF7Qy7N7xHn6ExdU3Rnziad7qTYR90K7b0w5bGdvXzn1RuU872S9KH0rFF7QzbN7xHn6SUWCj4xBtofSNVSnjDoLvZ1cp9GiCVfci4MJ4HgqS0zwxyllw3OF7Xte3YOxRNMTxhlt37lvRVMOL+yND8zg+yvPR0eDL7biPjlN3XtVUDLCfF6fau7jlgv8IbXZOurl94K26rN4lMFDwD0vUF7pYLs9bSavOVCDNGPw30rNs71IlHYBHjdNt4fSNQaoRAQZKcNJ5yiTIyFfDZ9h/MaiDtQZWw2PGqjbzekciVxyJ/GbthJ3o0Qd2FPeJdm/ulBlFg0DmCJNzIJrrP2H81EGLjf8X1ewm7jkGYAEScuQb4PVbVncRC54+jeys2EnmXi5plZwfb0c4ZzuqTpxdAXQMDI8fb6nZx95yz2OMtVtXRRzn7GjdWGkJfKYd8pOjF3Aqt3U6LZ3YRzlVrrEvG5kmPiT9s7utVqzpaDafbeS1YXPi82yk7jlkngo2tcc4Z4adCoutk6smh3ti6UnfcrdrS5zaHeJ8vR247He6q2T/MpuaZY8H29HOCJuqbpz3xLO91LsWeZXLemHMYzt6+co/Kcd7ZOnF6Rqi7pZdnd4jz9CYuqjoj5xNO99LsY+6Fdt6Ycvi+3r5z6o3Kcd7JelD6Ri83tDNs7vEefpJRYKPjEG2i9I1VY4w393s6uU+jRBKvOSVPHbG92DnRNbA2Xdg8m8pZbMLRwNN/deRY6691cwuE6eJnPLLJWvzrS/MY/wDku/8AGvHTfJb/AAr+r9h+daX5jH/yXf8AjTpvkfhX9X7IPGvHF+EWRxup2xbk4vBEpfe7S21i0W1rxcr3oW8JhOgqmc884yVq6xLycwFHnRuP0j5mrJTHUq36sqmjlccyEGacfRvpV7Z3qRKPwCPG6fbw+kag1MiAgyY4aTzlEmRkL+Gz7D+NqIOtBljDY8aqNtN6RyJXHIoN83bCTvRog7MKe8S7N/dKDKjBoHMiTayDa6z9h/NRBiY3/F9XsJu45BmIBEnJkI+D1W1Z3EQu2Orb4NrB/t5/JG4rzXplnwvbUc49WbLqk6d+3QF0F/yPH2+p2cfecs1njLV7V0Uc5+xo3VhpSYymHfKToxdwKrd1Oh2d2Ec5Va6xrpt5Jz4k/bO7rVZs6Wi2n23ktWFz4vNspO45ZJ4KNvXHOGeWnQFSdZJ05NDvbF0pO+5WrWlzu0O3ny9Hbjqd7qrZP8ym5pljwnb0c4Iq6qOlPbEs73UuxZ5lbt6Yczi+3r5yjspx3tk6cXpGqLulm2d3iPP0kmrqq6A+MTjvfS7GPuhXKNMOZxfb185RuU072y9KH0jF5u6WbZ3eI8/SSiwUfGINtF32qtHGG9u9nVyn0aHJV1yhY5Yj7ZS9Gbzxqve4w3OytNfl9y+YLkDjIHboWFtZnKMzG/Nb/u//AIf/ANLP0Pzan8V/p/dAY4Yo/k+OOTd903V5ZbMzbWaXX1niXiu3urWFxnT1TGWWSr3WNcXfEPB+608juKUj7kZ9azW4zhrsbc3a45feT1VloggzXj6N86vbO9SCPwCPG6fbw+kag1IgEGWcM0u41M0RHvcsjeoOIHkQW7I3XthwlmPIAqInRtuf085j2jrDXDsQPKsqWwxvlkcGsjaXPJNgABcoMs1k26SPktbdHvf9pxd60DByHU16yeW2iOHN63vFvIwoHDhT3iXZv7pQZWYNA5kDXyEPGdWN4SITbkBkHrCC25S8YoqSilhcQ6WpY6OKMHwrOBaXniaLnTwnQgz5ZA48hPweq2rO4gYGH4c+kqGfLhlb2scFE8Hu3OVcT84ZdY64BVF1c8Xq6lAugv8AkfPt9Ts4+85ZbPGWr2pop5z9jRurDTExlMO+UnRi7gVa7qdBs/sI5yq11jXTbyTnxJ+1d3Wqxa0tFtLtvJa8KAmCUDSTHIBzlpWSeClb6q45s9U0bnlrGNc5z7BrWi5JPAAqbqqpiM5nge2KGC3UlHHBIQXtznPtqBcS63La9rq1RGUZOaxV2Lt2ao4PzHU73VWyf5kr0yYTt6OcETdVXSntiYd7qXYs8ytUaYc1i+3r5y4spETn4OlDGucQ6NxDQSbNe0k2HABpUXNLJgKoi/Gfz9CVBvq031Aabk6gFWdC0FgGlMNLBC7XHGxp5w0Aq3TGURDl71e/cqq8ZlA5UZLYOePlSRD74PqXm7pWdndvHKfQn4Jcx7X/ACHNd9kg+pVob6qM4mPFotkgcA4anAEcx0q65Mv8r1G50cFQASI3OY8/Jz80gnku23WFhvRwltdl1xFVVHj1/Qu8EU7pqiKJgJc+RgAHFnC55gLnqWGIzltbtUU0VTPhLQ11ccqXmWGUbnTM4S+R3U1rR/EFhvcIbXZcfmqn5QWV1gbg3ckVCX0Mjra53+RkQ9SsWo/K0u0a/wDViPl/JpLM1gQZtx8G+dXtnepBH4CHjdPt4fSNQaiQCBI5X8XHQ1RrWNvFUWzyP0ZBoN+Q2HWgXw0aRoI0gjWEEhXYdqZ2CKaqnkYLeC6VxGjVcX09aCOAQPvJVi66ioy+QWlqSHuHC1oFmN85+sguNRHnscz5TS3tFkGVHRlpLSLFugjiI0FB04OwhLTv3SCV8T7WzmOLTY8B4xoCDppaGeudLKS+QxsdJNI9xdYMaXaSeHRoCCMsgcWQr4PVbVncQMyRmc0tOpwIPXoQZRkjLHFh1sJaedpsfMqOTq4q3oz8Xm6JF0F/yPn26p2cfecs1njLV7U0085+xo3WdpyYymHfKToRdwKtc1N/s/sI5yq11jXTSyQ1INPPHfSyQOtyPaAPKxysWuDS7Tp/PTPyX66ytaj4MG01OXzshgiNi6SQMa3RrJLuALzERDLVduVxFMzMvWBsKsq4t3iuWFzmtJFrhri29uI20KYnPg83Lc253auLix0O91VsnrzXpllwnb0c4Iq6qukPbEw730uxZ5lao0w5vFdtXzlI19eyBm6SuDWlzWZx1AvOaL8QuRpXrPJhppmqcofBmBaYSbuKaASXuHiNudfjvbXyqN2M88nub9yad3enLwzSF16YlAyuV4EMNPfwpHmQjiawEX7X+Q8Sw3Z6smy2ZRnXNXhHqV11gbo4MnGMLaimbTOd7dTNDSDrdGNDHDj0AA8o5QrNurOGgx1ibdyao4StsrA9pa5oc12ggi4I5QV7U4mYnOHHQ4Hp4HF0NPDG46CWRgG3OFEUxHB7rvXK4yqqmXc54AJJAA0kk6AFLGSOPWHhW1Rcw3iiG5xH5Wm7n8xOrkAVe5VnLoMFZm1b6+M9avXWNcP3I/T5mCoyf7x8r/vlo8jQrVqPytBj6s78+XouqyKQQLHGDJe6qqpqkVAaJnl9s3VfgQc+D8kz4po5fZLTub2Ptm68xwdbyIGsgEHPX0TJ43RSsD2PFiCLoFhhvJJdxdSy5oP6Dhe3INIt2lBEMyTVRNjJGBx2v5LoLlipk1hpHCaY7tI3S248EHjA/wC86C+IBAscccmJnndUUr2s3Q5z2EaM46yNIsgisF5I5S8eyJmtbwho0nrv6kDGjxYiiopaOBojEsb2F1tN3NIuePWgX35nn/OW/ZQXTEHFQ4MjlYZBJurw7QLWsLILUgzPjzSbhhKqjtYbq5w5pLSDvKpXGVUujwte9Zpn5enUgrryzi6CcxUxmdg98j2wtl3VrWkF5ZbNJN9AN9a90VbqtisP00RGeWSyfnUl+ZR/8h39C99Kpfhs/EqOMWGDW1Dql0YjLg0ZocXAZotrICx1TnObYYe10VG5mjbryzJTF3D0tDNu0VnXGbIxxOa9uu2jURwHg08a9U1bssGIsRepyleTlUjzb+w5s/i3Vmbfpa7fVWXpYa38Orz4wqGMuN1RXeA8iOK9xEwmx6bv0/IORY6q5lew+DotdfGUhi9j6+ip20zaZkgYXHOMxaTnEu1Bp41NNzKMmLEYLpbk15vthfKLJUwSU5pY2CZpYXCZxIvw2zBdTNzOMnm1gNyuKs+Cl3WJsl1wRlGkpoI6cUsbxC0MDjM4E20XtmaFli5lGTW3cBv1zVvcXPjHj2+tp3UzqZkYeWkuEpcfBcHai0cSiqvOMnvD4LorkV5vGLePk9G0RPaKiJuhrXPLXsHE19jcchHWEpuTHEv4Gmud6nqlYanKozN9rpJC76cjGtHW25PYvfSwq07Orz65hQMLYTkqpnTzOznu4hZrQNTWjgAWGqc5zbWzaptU7tLjuoZH1pql8T2yRvcx7DdrmmxB/Dk1FTE5PNdFNcbtXBecGZUJWANqKdsttb435juthBBPWFli74tZc2b1/klITZVIreBSTE8AdJG0dov5lPSwxRs6575hVMY8dKitaYzmwxHXGwnwuR7jpcOSwC8VXJldsYKi3Oc9cq5dY10FyJacxMotwwfSxHQWwx53SLQ53lJVumMoiHM369+5VV85TK9MQQCAQCAQCAQCAQCAQCAQCAQCAQJTLhgYsqY61o8CZojkPE9l7drSB1LBdp68232dd/LNueZZ3WJshdAXQF0BdAXQF0BdAXQF0BdAXQF0BdAXQF0BdAXQF0BdAXQF0BdBL4p4IdW1kNOBcOcDIeJjdLj2aOteqac5YcRd6O3NX05tPtbYWGoaArTnH6gEAgEAgEAgEAgEAgEAgEAgEAgEEZjFgaOtp300ouHjQeJw1EcqiYzjJ7ormiqKqeMM44z4uzYPmMUrTm3sx9tDuLmNuBVqqZpb6xiKb0Zxx98Ia68s4ugLoC6AugLoC6AugLoC6AugLoC6AugLoC6AugLoC6AugLoPtSUz5niONhe92oAeU8Q5VMRm81VxTGdU5QfuTPE0YPiMsljPKPCNvct4Gj/v4CxRTuw0eKxE3qvlHBd17VQgEAgEAgEAgEAgEAgEAgEAgEAgEAg4cLYJiqmGOZgcCLaQPXrRNNU0znBb4YyPRuJdBI5n0b3HY78Vjm1C7RtC5GrKVfnyQ1Q9zI087B/C8+ZeeinxZ42jHvp/dHTZMK5uprHfvB/Co6KWSNoW/fEuKXECub/dNPM+3eAUdHU9RjrPz+jkfidWj9WPVJF/Uo3KvB79ss/F+0/w+TsVqwfqr+1h8zk3KvBPtdn4ng4tVfzWXsH4puVeCfarPxQ/Di7V/NZfsj8U3J8D2mz8UPP5Aqvms32U3ZT7Ta+KB+QKr5rN9hN2T2i18UD8gVXzWb7CbsntFr4oH5Aqvms32E3ZPaLXxQPyBVfNZvsJuye0Wvih+jF6q+azfZ/+03J8Ee02vih6GLdX81l7B+KblXge1Wfih6GLFYf1WTtb+KblXgj2qz8T6txRrT+rO/eRDzuTcq8Ee2Wfi9f4dEWItc7+4A55Gnu3U9HU8zjrMe/9nbDk1rnfoMHW8/wqejl4naFr5pCnyS1bvdPY3mYT3i1T0U+LxO0afdTKXwfkccSN2mdbhAzW+bOU9FDFVtGr9NMGHi3ifTUI9qjGdou467jh06T1lZIpiOClcu13JzqlYVLGEAgEAgEAgEAgEAgEAgEAgEAgEAgEAgEAgEAgEHzmQcMqDmeg+LkHlB+IBAIBB6ag+rUHRGg7IUHSgEAgEAgEAg//2Q=="/>
          <p:cNvSpPr>
            <a:spLocks noChangeAspect="1" noChangeArrowheads="1"/>
          </p:cNvSpPr>
          <p:nvPr/>
        </p:nvSpPr>
        <p:spPr bwMode="auto">
          <a:xfrm>
            <a:off x="155574" y="-144463"/>
            <a:ext cx="7083425" cy="70834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4" name="Picture 20" descr="https://www.woothemes.com/wp-content/uploads/2012/09/us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14600"/>
            <a:ext cx="8006436" cy="1785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4655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Best Practices for Direct Mail</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05000"/>
            <a:ext cx="8229600" cy="3611563"/>
          </a:xfrm>
        </p:spPr>
        <p:txBody>
          <a:bodyPr>
            <a:normAutofit lnSpcReduction="10000"/>
          </a:bodyPr>
          <a:lstStyle/>
          <a:p>
            <a:pPr marL="571500" indent="-571500">
              <a:buFont typeface="Wingdings" panose="05000000000000000000" pitchFamily="2" charset="2"/>
              <a:buChar char="§"/>
            </a:pPr>
            <a:r>
              <a:rPr lang="en-US" dirty="0" smtClean="0"/>
              <a:t>Include a headline that inspires action.</a:t>
            </a:r>
          </a:p>
          <a:p>
            <a:pPr marL="571500" indent="-571500">
              <a:buFont typeface="Wingdings" panose="05000000000000000000" pitchFamily="2" charset="2"/>
              <a:buChar char="§"/>
            </a:pPr>
            <a:r>
              <a:rPr lang="en-US" dirty="0" smtClean="0"/>
              <a:t>Be sure to figure out and include an offer with a call to action.</a:t>
            </a:r>
          </a:p>
          <a:p>
            <a:pPr marL="571500" indent="-571500">
              <a:buFont typeface="Wingdings" panose="05000000000000000000" pitchFamily="2" charset="2"/>
              <a:buChar char="§"/>
            </a:pPr>
            <a:r>
              <a:rPr lang="en-US" dirty="0" smtClean="0"/>
              <a:t>Be sure to use the correct list and great graphics</a:t>
            </a:r>
            <a:r>
              <a:rPr lang="en-US" dirty="0" smtClean="0"/>
              <a:t>.</a:t>
            </a:r>
          </a:p>
          <a:p>
            <a:pPr algn="ctr"/>
            <a:r>
              <a:rPr lang="en-US" dirty="0"/>
              <a:t>	</a:t>
            </a:r>
            <a:r>
              <a:rPr lang="en-US" dirty="0" smtClean="0"/>
              <a:t>“The Best List is the one you generate yourself”</a:t>
            </a:r>
            <a:endParaRPr lang="en-US" dirty="0" smtClean="0"/>
          </a:p>
          <a:p>
            <a:pPr marL="571500" indent="-571500">
              <a:buFont typeface="Wingdings" panose="05000000000000000000" pitchFamily="2" charset="2"/>
              <a:buChar char="§"/>
            </a:pPr>
            <a:endParaRPr lang="en-US" dirty="0"/>
          </a:p>
          <a:p>
            <a:pPr marL="571500" indent="-571500">
              <a:buFont typeface="Wingdings" panose="05000000000000000000" pitchFamily="2" charset="2"/>
              <a:buChar char="§"/>
            </a:pPr>
            <a:endParaRPr lang="en-US" dirty="0"/>
          </a:p>
        </p:txBody>
      </p:sp>
    </p:spTree>
    <p:extLst>
      <p:ext uri="{BB962C8B-B14F-4D97-AF65-F5344CB8AC3E}">
        <p14:creationId xmlns:p14="http://schemas.microsoft.com/office/powerpoint/2010/main" val="37954903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2"/>
          <p:cNvSpPr txBox="1">
            <a:spLocks/>
          </p:cNvSpPr>
          <p:nvPr/>
        </p:nvSpPr>
        <p:spPr>
          <a:xfrm>
            <a:off x="381000" y="152400"/>
            <a:ext cx="8230672" cy="800308"/>
          </a:xfrm>
          <a:prstGeom prst="rect">
            <a:avLst/>
          </a:prstGeom>
          <a:solidFill>
            <a:srgbClr val="0070C0"/>
          </a:solidFill>
        </p:spPr>
        <p:txBody>
          <a:bodyPr vert="horz" lIns="68598" tIns="34299" rIns="68598" bIns="34299" rtlCol="0" anchor="b">
            <a:normAutofit/>
          </a:bodyPr>
          <a:lst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a:lstStyle>
          <a:p>
            <a:pPr lvl="0"/>
            <a:r>
              <a:rPr lang="en-US" sz="3601" dirty="0">
                <a:solidFill>
                  <a:srgbClr val="FFFFFF"/>
                </a:solidFill>
              </a:rPr>
              <a:t>Direct Marketing</a:t>
            </a:r>
            <a:endParaRPr lang="en-US" sz="3601" dirty="0">
              <a:solidFill>
                <a:srgbClr val="FFFFFF"/>
              </a:solidFill>
            </a:endParaRPr>
          </a:p>
        </p:txBody>
      </p:sp>
      <p:sp>
        <p:nvSpPr>
          <p:cNvPr id="4" name="TextBox 3"/>
          <p:cNvSpPr txBox="1"/>
          <p:nvPr/>
        </p:nvSpPr>
        <p:spPr>
          <a:xfrm>
            <a:off x="609600" y="1447800"/>
            <a:ext cx="7848600" cy="5029200"/>
          </a:xfrm>
          <a:prstGeom prst="rect">
            <a:avLst/>
          </a:prstGeom>
          <a:noFill/>
        </p:spPr>
        <p:txBody>
          <a:bodyPr wrap="square" numCol="2" rtlCol="0">
            <a:noAutofit/>
          </a:bodyPr>
          <a:lstStyle/>
          <a:p>
            <a:pPr marL="171496" indent="-171496">
              <a:spcBef>
                <a:spcPts val="450"/>
              </a:spcBef>
              <a:buFont typeface="Arial" pitchFamily="34" charset="0"/>
              <a:buChar char="•"/>
            </a:pPr>
            <a:r>
              <a:rPr lang="en-US" sz="2400" dirty="0">
                <a:solidFill>
                  <a:schemeClr val="tx2"/>
                </a:solidFill>
                <a:effectLst>
                  <a:outerShdw blurRad="38100" dist="50800" dir="2700000" algn="tl">
                    <a:srgbClr val="000000">
                      <a:alpha val="89000"/>
                    </a:srgbClr>
                  </a:outerShdw>
                </a:effectLst>
              </a:rPr>
              <a:t>Look Professional </a:t>
            </a:r>
          </a:p>
          <a:p>
            <a:pPr marL="171496" indent="-171496">
              <a:spcBef>
                <a:spcPts val="450"/>
              </a:spcBef>
              <a:buFont typeface="Arial" pitchFamily="34" charset="0"/>
              <a:buChar char="•"/>
            </a:pPr>
            <a:r>
              <a:rPr lang="en-US" sz="2400" dirty="0">
                <a:solidFill>
                  <a:schemeClr val="tx2"/>
                </a:solidFill>
                <a:effectLst>
                  <a:outerShdw blurRad="38100" dist="50800" dir="2700000" algn="tl">
                    <a:srgbClr val="000000">
                      <a:alpha val="89000"/>
                    </a:srgbClr>
                  </a:outerShdw>
                </a:effectLst>
              </a:rPr>
              <a:t>Use Letter with Envelope or Oversized Postcard</a:t>
            </a:r>
          </a:p>
          <a:p>
            <a:pPr marL="171496" indent="-171496">
              <a:spcBef>
                <a:spcPts val="450"/>
              </a:spcBef>
              <a:buFont typeface="Arial" pitchFamily="34" charset="0"/>
              <a:buChar char="•"/>
            </a:pPr>
            <a:r>
              <a:rPr lang="en-US" sz="2400" dirty="0">
                <a:solidFill>
                  <a:schemeClr val="tx2"/>
                </a:solidFill>
                <a:effectLst>
                  <a:outerShdw blurRad="38100" dist="50800" dir="2700000" algn="tl">
                    <a:srgbClr val="000000">
                      <a:alpha val="89000"/>
                    </a:srgbClr>
                  </a:outerShdw>
                </a:effectLst>
              </a:rPr>
              <a:t>Highlight Benefits to Them (It is not about you)</a:t>
            </a:r>
          </a:p>
          <a:p>
            <a:pPr marL="171496" indent="-171496">
              <a:spcBef>
                <a:spcPts val="450"/>
              </a:spcBef>
              <a:buFont typeface="Arial" pitchFamily="34" charset="0"/>
              <a:buChar char="•"/>
            </a:pPr>
            <a:r>
              <a:rPr lang="en-US" sz="2400" dirty="0">
                <a:solidFill>
                  <a:schemeClr val="tx2"/>
                </a:solidFill>
                <a:effectLst>
                  <a:outerShdw blurRad="38100" dist="50800" dir="2700000" algn="tl">
                    <a:srgbClr val="000000">
                      <a:alpha val="89000"/>
                    </a:srgbClr>
                  </a:outerShdw>
                </a:effectLst>
              </a:rPr>
              <a:t>Be Yourself and True</a:t>
            </a:r>
          </a:p>
          <a:p>
            <a:pPr marL="171496" indent="-171496">
              <a:spcBef>
                <a:spcPts val="450"/>
              </a:spcBef>
              <a:buFont typeface="Arial" pitchFamily="34" charset="0"/>
              <a:buChar char="•"/>
            </a:pPr>
            <a:r>
              <a:rPr lang="en-US" sz="2400" dirty="0">
                <a:solidFill>
                  <a:schemeClr val="tx2"/>
                </a:solidFill>
                <a:effectLst>
                  <a:outerShdw blurRad="38100" dist="50800" dir="2700000" algn="tl">
                    <a:srgbClr val="000000">
                      <a:alpha val="89000"/>
                    </a:srgbClr>
                  </a:outerShdw>
                </a:effectLst>
              </a:rPr>
              <a:t>Offer Something of Value (Money, Assistance)</a:t>
            </a:r>
          </a:p>
          <a:p>
            <a:pPr marL="171496" indent="-171496">
              <a:spcBef>
                <a:spcPts val="450"/>
              </a:spcBef>
              <a:buFont typeface="Arial" pitchFamily="34" charset="0"/>
              <a:buChar char="•"/>
            </a:pPr>
            <a:r>
              <a:rPr lang="en-US" sz="2400" dirty="0">
                <a:solidFill>
                  <a:schemeClr val="tx2"/>
                </a:solidFill>
                <a:effectLst>
                  <a:outerShdw blurRad="38100" dist="50800" dir="2700000" algn="tl">
                    <a:srgbClr val="000000">
                      <a:alpha val="89000"/>
                    </a:srgbClr>
                  </a:outerShdw>
                </a:effectLst>
              </a:rPr>
              <a:t>Make Them Open the Envelope (“Trigger” Line</a:t>
            </a:r>
            <a:r>
              <a:rPr lang="en-US" sz="2400" dirty="0" smtClean="0">
                <a:solidFill>
                  <a:schemeClr val="tx2"/>
                </a:solidFill>
                <a:effectLst>
                  <a:outerShdw blurRad="38100" dist="50800" dir="2700000" algn="tl">
                    <a:srgbClr val="000000">
                      <a:alpha val="89000"/>
                    </a:srgbClr>
                  </a:outerShdw>
                </a:effectLst>
              </a:rPr>
              <a:t>)</a:t>
            </a:r>
          </a:p>
          <a:p>
            <a:pPr marL="171496" indent="-171496">
              <a:spcBef>
                <a:spcPts val="450"/>
              </a:spcBef>
              <a:buFont typeface="Arial" pitchFamily="34" charset="0"/>
              <a:buChar char="•"/>
            </a:pPr>
            <a:endParaRPr lang="en-US" sz="2400" dirty="0">
              <a:solidFill>
                <a:schemeClr val="tx2"/>
              </a:solidFill>
              <a:effectLst>
                <a:outerShdw blurRad="38100" dist="50800" dir="2700000" algn="tl">
                  <a:srgbClr val="000000">
                    <a:alpha val="89000"/>
                  </a:srgbClr>
                </a:outerShdw>
              </a:effectLst>
            </a:endParaRPr>
          </a:p>
          <a:p>
            <a:pPr>
              <a:spcBef>
                <a:spcPts val="450"/>
              </a:spcBef>
            </a:pPr>
            <a:r>
              <a:rPr lang="en-US" sz="2400" dirty="0" smtClean="0">
                <a:solidFill>
                  <a:schemeClr val="tx2"/>
                </a:solidFill>
                <a:effectLst>
                  <a:outerShdw blurRad="38100" dist="50800" dir="2700000" algn="tl">
                    <a:srgbClr val="000000">
                      <a:alpha val="89000"/>
                    </a:srgbClr>
                  </a:outerShdw>
                </a:effectLst>
              </a:rPr>
              <a:t>(see samples)</a:t>
            </a:r>
            <a:endParaRPr lang="en-US" sz="2400" dirty="0">
              <a:solidFill>
                <a:schemeClr val="tx2"/>
              </a:solidFill>
              <a:effectLst>
                <a:outerShdw blurRad="38100" dist="50800" dir="2700000" algn="tl">
                  <a:srgbClr val="000000">
                    <a:alpha val="89000"/>
                  </a:srgbClr>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981200"/>
            <a:ext cx="1607762" cy="160061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9087078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fade">
                                      <p:cBhvr>
                                        <p:cTn id="3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2"/>
          <p:cNvSpPr txBox="1">
            <a:spLocks/>
          </p:cNvSpPr>
          <p:nvPr/>
        </p:nvSpPr>
        <p:spPr>
          <a:xfrm>
            <a:off x="495708" y="263237"/>
            <a:ext cx="8230672" cy="800308"/>
          </a:xfrm>
          <a:prstGeom prst="rect">
            <a:avLst/>
          </a:prstGeom>
          <a:solidFill>
            <a:srgbClr val="0070C0"/>
          </a:solidFill>
        </p:spPr>
        <p:txBody>
          <a:bodyPr vert="horz" lIns="68598" tIns="34299" rIns="68598" bIns="34299" rtlCol="0" anchor="b">
            <a:normAutofit/>
          </a:bodyPr>
          <a:lst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a:lstStyle>
          <a:p>
            <a:r>
              <a:rPr lang="en-US" sz="2851" b="1" dirty="0">
                <a:solidFill>
                  <a:srgbClr val="FFFFFF"/>
                </a:solidFill>
                <a:effectLst>
                  <a:outerShdw blurRad="38100" dist="38100" dir="2700000" algn="tl">
                    <a:srgbClr val="000000">
                      <a:alpha val="43137"/>
                    </a:srgbClr>
                  </a:outerShdw>
                </a:effectLst>
              </a:rPr>
              <a:t>Advertising </a:t>
            </a:r>
            <a:endParaRPr lang="en-US" sz="2851" dirty="0">
              <a:solidFill>
                <a:srgbClr val="FFFFFF"/>
              </a:solidFill>
            </a:endParaRPr>
          </a:p>
          <a:p>
            <a:r>
              <a:rPr lang="en-US" sz="2401" dirty="0">
                <a:solidFill>
                  <a:srgbClr val="FFFFFF"/>
                </a:solidFill>
              </a:rPr>
              <a:t>                                    </a:t>
            </a:r>
          </a:p>
        </p:txBody>
      </p:sp>
      <p:sp>
        <p:nvSpPr>
          <p:cNvPr id="2" name="TextBox 1"/>
          <p:cNvSpPr txBox="1"/>
          <p:nvPr/>
        </p:nvSpPr>
        <p:spPr>
          <a:xfrm>
            <a:off x="513293" y="1975808"/>
            <a:ext cx="3346494" cy="554126"/>
          </a:xfrm>
          <a:prstGeom prst="rect">
            <a:avLst/>
          </a:prstGeom>
          <a:noFill/>
        </p:spPr>
        <p:txBody>
          <a:bodyPr wrap="none" rtlCol="0">
            <a:spAutoFit/>
          </a:bodyPr>
          <a:lstStyle/>
          <a:p>
            <a:r>
              <a:rPr lang="en-US" sz="3001" dirty="0">
                <a:solidFill>
                  <a:srgbClr val="404040"/>
                </a:solidFill>
              </a:rPr>
              <a:t>Internet Advertising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47" y="2723257"/>
            <a:ext cx="1772111" cy="73838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7269" y="2723258"/>
            <a:ext cx="1413250" cy="89205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TextBox 7"/>
          <p:cNvSpPr txBox="1"/>
          <p:nvPr/>
        </p:nvSpPr>
        <p:spPr>
          <a:xfrm>
            <a:off x="2434807" y="4057814"/>
            <a:ext cx="3166957" cy="554126"/>
          </a:xfrm>
          <a:prstGeom prst="rect">
            <a:avLst/>
          </a:prstGeom>
          <a:noFill/>
        </p:spPr>
        <p:txBody>
          <a:bodyPr wrap="none" rtlCol="0">
            <a:spAutoFit/>
          </a:bodyPr>
          <a:lstStyle/>
          <a:p>
            <a:r>
              <a:rPr lang="en-US" sz="3001" dirty="0">
                <a:solidFill>
                  <a:srgbClr val="404040"/>
                </a:solidFill>
              </a:rPr>
              <a:t>Offline Advertising</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9782" y="2723258"/>
            <a:ext cx="1497487" cy="112311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8548" y="4800958"/>
            <a:ext cx="1699844" cy="91958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58287" y="4800957"/>
            <a:ext cx="1658764" cy="9478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6901841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a:xfrm>
            <a:off x="464457" y="1752600"/>
            <a:ext cx="8229600" cy="3611563"/>
          </a:xfrm>
        </p:spPr>
        <p:txBody>
          <a:bodyPr/>
          <a:lstStyle/>
          <a:p>
            <a:r>
              <a:rPr lang="en-US" dirty="0" smtClean="0"/>
              <a:t>Create a strategy and schedule to do </a:t>
            </a:r>
            <a:r>
              <a:rPr lang="en-US" dirty="0" smtClean="0"/>
              <a:t>updates – “Editorial Calendar”</a:t>
            </a:r>
            <a:endParaRPr lang="en-US" dirty="0" smtClean="0"/>
          </a:p>
          <a:p>
            <a:endParaRPr lang="en-US" dirty="0"/>
          </a:p>
          <a:p>
            <a:r>
              <a:rPr lang="en-US" dirty="0" smtClean="0"/>
              <a:t>We are also offering a </a:t>
            </a:r>
            <a:r>
              <a:rPr lang="en-US" dirty="0" smtClean="0"/>
              <a:t>couple of</a:t>
            </a:r>
            <a:r>
              <a:rPr lang="en-US" dirty="0" smtClean="0"/>
              <a:t> </a:t>
            </a:r>
            <a:r>
              <a:rPr lang="en-US" dirty="0" smtClean="0"/>
              <a:t>packages which we will help you with the next steps.</a:t>
            </a:r>
            <a:endParaRPr lang="en-US" dirty="0"/>
          </a:p>
        </p:txBody>
      </p:sp>
    </p:spTree>
    <p:extLst>
      <p:ext uri="{BB962C8B-B14F-4D97-AF65-F5344CB8AC3E}">
        <p14:creationId xmlns:p14="http://schemas.microsoft.com/office/powerpoint/2010/main" val="14220055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76034" y="3973674"/>
            <a:ext cx="1298291" cy="584440"/>
          </a:xfrm>
          <a:prstGeom prst="rect">
            <a:avLst/>
          </a:prstGeom>
        </p:spPr>
      </p:pic>
      <p:pic>
        <p:nvPicPr>
          <p:cNvPr id="7" name="Picture 6"/>
          <p:cNvPicPr>
            <a:picLocks noChangeAspect="1"/>
          </p:cNvPicPr>
          <p:nvPr/>
        </p:nvPicPr>
        <p:blipFill>
          <a:blip r:embed="rId3"/>
          <a:stretch>
            <a:fillRect/>
          </a:stretch>
        </p:blipFill>
        <p:spPr>
          <a:xfrm>
            <a:off x="7482443" y="4724400"/>
            <a:ext cx="1233676" cy="807764"/>
          </a:xfrm>
          <a:prstGeom prst="rect">
            <a:avLst/>
          </a:prstGeom>
        </p:spPr>
      </p:pic>
      <p:pic>
        <p:nvPicPr>
          <p:cNvPr id="8" name="Picture 7"/>
          <p:cNvPicPr>
            <a:picLocks noChangeAspect="1"/>
          </p:cNvPicPr>
          <p:nvPr/>
        </p:nvPicPr>
        <p:blipFill>
          <a:blip r:embed="rId4"/>
          <a:stretch>
            <a:fillRect/>
          </a:stretch>
        </p:blipFill>
        <p:spPr>
          <a:xfrm>
            <a:off x="76200" y="6078874"/>
            <a:ext cx="1600200" cy="450929"/>
          </a:xfrm>
          <a:prstGeom prst="rect">
            <a:avLst/>
          </a:prstGeom>
        </p:spPr>
      </p:pic>
      <p:pic>
        <p:nvPicPr>
          <p:cNvPr id="9" name="Picture 4" descr="http://upload.wikimedia.org/wikipedia/commons/3/32/Facebook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6588" y="6078874"/>
            <a:ext cx="1452576" cy="5461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simpliolabs.com/wp-content/uploads/2014/03/twitter-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09352" y="6083984"/>
            <a:ext cx="1424870" cy="5359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cassidyventures.com/wp-content/uploads/2013/01/google-plus-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24410" y="6069191"/>
            <a:ext cx="1469623" cy="52906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a:stretch>
            <a:fillRect/>
          </a:stretch>
        </p:blipFill>
        <p:spPr>
          <a:xfrm>
            <a:off x="7832863" y="5958471"/>
            <a:ext cx="639785" cy="639785"/>
          </a:xfrm>
          <a:prstGeom prst="rect">
            <a:avLst/>
          </a:prstGeom>
        </p:spPr>
      </p:pic>
      <p:pic>
        <p:nvPicPr>
          <p:cNvPr id="13" name="Picture 12"/>
          <p:cNvPicPr>
            <a:picLocks noChangeAspect="1"/>
          </p:cNvPicPr>
          <p:nvPr/>
        </p:nvPicPr>
        <p:blipFill>
          <a:blip r:embed="rId9"/>
          <a:stretch>
            <a:fillRect/>
          </a:stretch>
        </p:blipFill>
        <p:spPr>
          <a:xfrm>
            <a:off x="6384221" y="6000525"/>
            <a:ext cx="1325975" cy="552489"/>
          </a:xfrm>
          <a:prstGeom prst="rect">
            <a:avLst/>
          </a:prstGeom>
        </p:spPr>
      </p:pic>
      <p:sp>
        <p:nvSpPr>
          <p:cNvPr id="14" name="Title 1"/>
          <p:cNvSpPr txBox="1">
            <a:spLocks/>
          </p:cNvSpPr>
          <p:nvPr/>
        </p:nvSpPr>
        <p:spPr>
          <a:xfrm>
            <a:off x="145696" y="177911"/>
            <a:ext cx="7543800" cy="9445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0" kern="1200">
                <a:solidFill>
                  <a:schemeClr val="bg1"/>
                </a:solidFill>
                <a:latin typeface="Impact" pitchFamily="34" charset="0"/>
                <a:ea typeface="+mj-ea"/>
                <a:cs typeface="+mj-cs"/>
              </a:defRPr>
            </a:lvl1pPr>
          </a:lstStyle>
          <a:p>
            <a:r>
              <a:rPr lang="en-US" dirty="0" smtClean="0">
                <a:effectLst>
                  <a:outerShdw blurRad="38100" dist="38100" dir="2700000" algn="tl">
                    <a:srgbClr val="000000">
                      <a:alpha val="43137"/>
                    </a:srgbClr>
                  </a:outerShdw>
                </a:effectLst>
              </a:rPr>
              <a:t>Full “Done It For You” Package</a:t>
            </a:r>
            <a:endParaRPr lang="en-US" dirty="0">
              <a:effectLst>
                <a:outerShdw blurRad="38100" dist="38100" dir="2700000" algn="tl">
                  <a:srgbClr val="000000">
                    <a:alpha val="43137"/>
                  </a:srgbClr>
                </a:outerShdw>
              </a:effectLst>
            </a:endParaRPr>
          </a:p>
        </p:txBody>
      </p:sp>
      <p:sp>
        <p:nvSpPr>
          <p:cNvPr id="16" name="Rounded Rectangle 15"/>
          <p:cNvSpPr/>
          <p:nvPr/>
        </p:nvSpPr>
        <p:spPr>
          <a:xfrm rot="1430590">
            <a:off x="7051909" y="1825844"/>
            <a:ext cx="1447800" cy="13501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TextBox 16"/>
          <p:cNvSpPr txBox="1"/>
          <p:nvPr/>
        </p:nvSpPr>
        <p:spPr>
          <a:xfrm rot="1430590">
            <a:off x="7124346" y="2154946"/>
            <a:ext cx="1253646" cy="646331"/>
          </a:xfrm>
          <a:prstGeom prst="rect">
            <a:avLst/>
          </a:prstGeom>
          <a:noFill/>
        </p:spPr>
        <p:txBody>
          <a:bodyPr wrap="square" rtlCol="0">
            <a:spAutoFit/>
          </a:bodyPr>
          <a:lstStyle/>
          <a:p>
            <a:r>
              <a:rPr lang="en-US" sz="3600" b="1" dirty="0" smtClean="0"/>
              <a:t> </a:t>
            </a:r>
            <a:r>
              <a:rPr lang="en-US" sz="3600" dirty="0" smtClean="0"/>
              <a:t>$</a:t>
            </a:r>
            <a:r>
              <a:rPr lang="en-US" sz="3600" dirty="0" smtClean="0"/>
              <a:t>997</a:t>
            </a:r>
            <a:endParaRPr lang="en-US" sz="3600" dirty="0"/>
          </a:p>
        </p:txBody>
      </p:sp>
      <p:sp>
        <p:nvSpPr>
          <p:cNvPr id="19" name="Content Placeholder 2"/>
          <p:cNvSpPr>
            <a:spLocks noGrp="1"/>
          </p:cNvSpPr>
          <p:nvPr>
            <p:ph idx="1"/>
          </p:nvPr>
        </p:nvSpPr>
        <p:spPr>
          <a:xfrm>
            <a:off x="109915" y="1540289"/>
            <a:ext cx="6858000" cy="4343400"/>
          </a:xfrm>
        </p:spPr>
        <p:txBody>
          <a:bodyPr>
            <a:normAutofit fontScale="92500"/>
          </a:bodyPr>
          <a:lstStyle/>
          <a:p>
            <a:pPr marL="571500" indent="-571500">
              <a:buFont typeface="Wingdings" panose="05000000000000000000" pitchFamily="2" charset="2"/>
              <a:buChar char="§"/>
            </a:pPr>
            <a:r>
              <a:rPr lang="en-US" dirty="0" smtClean="0"/>
              <a:t>Set </a:t>
            </a:r>
            <a:r>
              <a:rPr lang="en-US" dirty="0" smtClean="0"/>
              <a:t>Up </a:t>
            </a:r>
            <a:r>
              <a:rPr lang="en-US" dirty="0" smtClean="0"/>
              <a:t>Hosting </a:t>
            </a:r>
            <a:r>
              <a:rPr lang="en-US" dirty="0" smtClean="0"/>
              <a:t>and Domain Name</a:t>
            </a:r>
          </a:p>
          <a:p>
            <a:pPr marL="571500" indent="-571500">
              <a:buFont typeface="Wingdings" panose="05000000000000000000" pitchFamily="2" charset="2"/>
              <a:buChar char="§"/>
            </a:pPr>
            <a:r>
              <a:rPr lang="en-US" dirty="0" smtClean="0"/>
              <a:t>Set Up Branded </a:t>
            </a:r>
            <a:r>
              <a:rPr lang="en-US" dirty="0" smtClean="0"/>
              <a:t>Blog</a:t>
            </a:r>
          </a:p>
          <a:p>
            <a:pPr marL="571500" indent="-571500">
              <a:buFont typeface="Wingdings" panose="05000000000000000000" pitchFamily="2" charset="2"/>
              <a:buChar char="§"/>
            </a:pPr>
            <a:r>
              <a:rPr lang="en-US" dirty="0" smtClean="0"/>
              <a:t>Email </a:t>
            </a:r>
            <a:r>
              <a:rPr lang="en-US" dirty="0" smtClean="0"/>
              <a:t>Template which has been customized with your </a:t>
            </a:r>
            <a:r>
              <a:rPr lang="en-US" dirty="0" smtClean="0"/>
              <a:t>branding</a:t>
            </a:r>
          </a:p>
          <a:p>
            <a:pPr marL="571500" indent="-571500">
              <a:buFont typeface="Wingdings" panose="05000000000000000000" pitchFamily="2" charset="2"/>
              <a:buChar char="§"/>
            </a:pPr>
            <a:r>
              <a:rPr lang="en-US" dirty="0" smtClean="0"/>
              <a:t>Set Up All Your Social Media Channels &amp; Groups</a:t>
            </a:r>
          </a:p>
          <a:p>
            <a:pPr marL="571500" indent="-571500">
              <a:buFont typeface="Wingdings" panose="05000000000000000000" pitchFamily="2" charset="2"/>
              <a:buChar char="§"/>
            </a:pPr>
            <a:r>
              <a:rPr lang="en-US" dirty="0" smtClean="0"/>
              <a:t>Set Up Your Google </a:t>
            </a:r>
            <a:r>
              <a:rPr lang="en-US" dirty="0" err="1" smtClean="0"/>
              <a:t>Adwords</a:t>
            </a:r>
            <a:r>
              <a:rPr lang="en-US" dirty="0" smtClean="0"/>
              <a:t> &amp; Facebook Campaigns</a:t>
            </a:r>
            <a:endParaRPr lang="en-US" dirty="0" smtClean="0"/>
          </a:p>
        </p:txBody>
      </p:sp>
    </p:spTree>
    <p:extLst>
      <p:ext uri="{BB962C8B-B14F-4D97-AF65-F5344CB8AC3E}">
        <p14:creationId xmlns:p14="http://schemas.microsoft.com/office/powerpoint/2010/main" val="1478941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rot="1430590">
            <a:off x="6690430" y="1775836"/>
            <a:ext cx="1447800" cy="13501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Monthly Maintenance Package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5212" y="1394128"/>
            <a:ext cx="5497286" cy="5029200"/>
          </a:xfrm>
        </p:spPr>
        <p:txBody>
          <a:bodyPr>
            <a:normAutofit fontScale="77500" lnSpcReduction="20000"/>
          </a:bodyPr>
          <a:lstStyle/>
          <a:p>
            <a:pPr marL="571500" indent="-571500">
              <a:buFont typeface="Wingdings" panose="05000000000000000000" pitchFamily="2" charset="2"/>
              <a:buChar char="§"/>
            </a:pPr>
            <a:r>
              <a:rPr lang="en-US" b="0" dirty="0" smtClean="0"/>
              <a:t>Social Media posts </a:t>
            </a:r>
            <a:r>
              <a:rPr lang="en-US" b="0" dirty="0" smtClean="0"/>
              <a:t>3 times a </a:t>
            </a:r>
            <a:r>
              <a:rPr lang="en-US" b="0" dirty="0" smtClean="0"/>
              <a:t>week on each of your platforms.</a:t>
            </a:r>
          </a:p>
          <a:p>
            <a:pPr marL="571500" indent="-571500">
              <a:buFont typeface="Wingdings" panose="05000000000000000000" pitchFamily="2" charset="2"/>
              <a:buChar char="§"/>
            </a:pPr>
            <a:r>
              <a:rPr lang="en-US" b="0" dirty="0" smtClean="0"/>
              <a:t>Review of your monthly </a:t>
            </a:r>
            <a:r>
              <a:rPr lang="en-US" b="0" dirty="0" smtClean="0"/>
              <a:t>e-newsletter &amp; blast out emails (2 a month)</a:t>
            </a:r>
            <a:endParaRPr lang="en-US" b="0" dirty="0" smtClean="0"/>
          </a:p>
          <a:p>
            <a:pPr marL="571500" indent="-571500">
              <a:buFont typeface="Wingdings" panose="05000000000000000000" pitchFamily="2" charset="2"/>
              <a:buChar char="§"/>
            </a:pPr>
            <a:r>
              <a:rPr lang="en-US" b="0" dirty="0" smtClean="0"/>
              <a:t>Review of your monthly blog </a:t>
            </a:r>
            <a:r>
              <a:rPr lang="en-US" b="0" dirty="0" smtClean="0"/>
              <a:t>post (SEO optimized)</a:t>
            </a:r>
          </a:p>
          <a:p>
            <a:pPr marL="571500" indent="-571500">
              <a:buFont typeface="Wingdings" panose="05000000000000000000" pitchFamily="2" charset="2"/>
              <a:buChar char="§"/>
            </a:pPr>
            <a:r>
              <a:rPr lang="en-US" b="0" dirty="0" smtClean="0"/>
              <a:t>Review of your direct marketing material</a:t>
            </a:r>
          </a:p>
          <a:p>
            <a:pPr marL="571500" indent="-571500">
              <a:buFont typeface="Wingdings" panose="05000000000000000000" pitchFamily="2" charset="2"/>
              <a:buChar char="§"/>
            </a:pPr>
            <a:r>
              <a:rPr lang="en-US" b="0" dirty="0" smtClean="0"/>
              <a:t>Review of your Google </a:t>
            </a:r>
            <a:r>
              <a:rPr lang="en-US" b="0" dirty="0" err="1" smtClean="0"/>
              <a:t>Adwords</a:t>
            </a:r>
            <a:r>
              <a:rPr lang="en-US" b="0" dirty="0" smtClean="0"/>
              <a:t> and Facebook campaigns</a:t>
            </a:r>
          </a:p>
          <a:p>
            <a:pPr marL="571500" indent="-571500">
              <a:buFont typeface="Wingdings" panose="05000000000000000000" pitchFamily="2" charset="2"/>
              <a:buChar char="§"/>
            </a:pPr>
            <a:r>
              <a:rPr lang="en-US" b="0" dirty="0" smtClean="0"/>
              <a:t>Syndication of your content and articles</a:t>
            </a:r>
            <a:endParaRPr lang="en-US" b="0" dirty="0"/>
          </a:p>
        </p:txBody>
      </p:sp>
      <p:sp>
        <p:nvSpPr>
          <p:cNvPr id="5" name="TextBox 4"/>
          <p:cNvSpPr txBox="1"/>
          <p:nvPr/>
        </p:nvSpPr>
        <p:spPr>
          <a:xfrm rot="1430590">
            <a:off x="6906583" y="1573762"/>
            <a:ext cx="1253646" cy="1200329"/>
          </a:xfrm>
          <a:prstGeom prst="rect">
            <a:avLst/>
          </a:prstGeom>
          <a:noFill/>
        </p:spPr>
        <p:txBody>
          <a:bodyPr wrap="square" rtlCol="0">
            <a:spAutoFit/>
          </a:bodyPr>
          <a:lstStyle/>
          <a:p>
            <a:endParaRPr lang="en-US" sz="3600" b="1" dirty="0" smtClean="0"/>
          </a:p>
          <a:p>
            <a:r>
              <a:rPr lang="en-US" sz="3600" dirty="0" smtClean="0"/>
              <a:t>$</a:t>
            </a:r>
            <a:r>
              <a:rPr lang="en-US" sz="3600" dirty="0" smtClean="0"/>
              <a:t>297</a:t>
            </a:r>
            <a:endParaRPr lang="en-US" sz="3600" dirty="0"/>
          </a:p>
        </p:txBody>
      </p:sp>
      <p:pic>
        <p:nvPicPr>
          <p:cNvPr id="4" name="Picture 3"/>
          <p:cNvPicPr>
            <a:picLocks noChangeAspect="1"/>
          </p:cNvPicPr>
          <p:nvPr/>
        </p:nvPicPr>
        <p:blipFill>
          <a:blip r:embed="rId2"/>
          <a:stretch>
            <a:fillRect/>
          </a:stretch>
        </p:blipFill>
        <p:spPr>
          <a:xfrm>
            <a:off x="6068325" y="4267200"/>
            <a:ext cx="1298291" cy="584440"/>
          </a:xfrm>
          <a:prstGeom prst="rect">
            <a:avLst/>
          </a:prstGeom>
        </p:spPr>
      </p:pic>
      <p:pic>
        <p:nvPicPr>
          <p:cNvPr id="7" name="Picture 6"/>
          <p:cNvPicPr>
            <a:picLocks noChangeAspect="1"/>
          </p:cNvPicPr>
          <p:nvPr/>
        </p:nvPicPr>
        <p:blipFill>
          <a:blip r:embed="rId3"/>
          <a:stretch>
            <a:fillRect/>
          </a:stretch>
        </p:blipFill>
        <p:spPr>
          <a:xfrm>
            <a:off x="7482443" y="4724400"/>
            <a:ext cx="1233676" cy="807764"/>
          </a:xfrm>
          <a:prstGeom prst="rect">
            <a:avLst/>
          </a:prstGeom>
        </p:spPr>
      </p:pic>
      <p:pic>
        <p:nvPicPr>
          <p:cNvPr id="8" name="Picture 7"/>
          <p:cNvPicPr>
            <a:picLocks noChangeAspect="1"/>
          </p:cNvPicPr>
          <p:nvPr/>
        </p:nvPicPr>
        <p:blipFill>
          <a:blip r:embed="rId4"/>
          <a:stretch>
            <a:fillRect/>
          </a:stretch>
        </p:blipFill>
        <p:spPr>
          <a:xfrm>
            <a:off x="76200" y="6078874"/>
            <a:ext cx="1600200" cy="450929"/>
          </a:xfrm>
          <a:prstGeom prst="rect">
            <a:avLst/>
          </a:prstGeom>
        </p:spPr>
      </p:pic>
      <p:pic>
        <p:nvPicPr>
          <p:cNvPr id="9" name="Picture 4" descr="http://upload.wikimedia.org/wikipedia/commons/3/32/Facebook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6588" y="6078874"/>
            <a:ext cx="1452576" cy="5461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simpliolabs.com/wp-content/uploads/2014/03/twitter-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09352" y="6083984"/>
            <a:ext cx="1424870" cy="5359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cassidyventures.com/wp-content/uploads/2013/01/google-plus-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24410" y="6069191"/>
            <a:ext cx="1469623" cy="52906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a:stretch>
            <a:fillRect/>
          </a:stretch>
        </p:blipFill>
        <p:spPr>
          <a:xfrm>
            <a:off x="7832863" y="5958471"/>
            <a:ext cx="639785" cy="639785"/>
          </a:xfrm>
          <a:prstGeom prst="rect">
            <a:avLst/>
          </a:prstGeom>
        </p:spPr>
      </p:pic>
      <p:pic>
        <p:nvPicPr>
          <p:cNvPr id="13" name="Picture 12"/>
          <p:cNvPicPr>
            <a:picLocks noChangeAspect="1"/>
          </p:cNvPicPr>
          <p:nvPr/>
        </p:nvPicPr>
        <p:blipFill>
          <a:blip r:embed="rId9"/>
          <a:stretch>
            <a:fillRect/>
          </a:stretch>
        </p:blipFill>
        <p:spPr>
          <a:xfrm>
            <a:off x="6384221" y="6000525"/>
            <a:ext cx="1325975" cy="552489"/>
          </a:xfrm>
          <a:prstGeom prst="rect">
            <a:avLst/>
          </a:prstGeom>
        </p:spPr>
      </p:pic>
    </p:spTree>
    <p:extLst>
      <p:ext uri="{BB962C8B-B14F-4D97-AF65-F5344CB8AC3E}">
        <p14:creationId xmlns:p14="http://schemas.microsoft.com/office/powerpoint/2010/main" val="2847579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effectLst>
                  <a:outerShdw blurRad="38100" dist="38100" dir="2700000" algn="tl">
                    <a:srgbClr val="000000">
                      <a:alpha val="43137"/>
                    </a:srgbClr>
                  </a:outerShdw>
                </a:effectLst>
              </a:rPr>
              <a:t>What is included in a Personal Profile?</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Fast Orientation to your Personal Profile!</a:t>
            </a:r>
          </a:p>
          <a:p>
            <a:pPr marL="571500" indent="-571500">
              <a:buFont typeface="Arial" panose="020B0604020202020204" pitchFamily="34" charset="0"/>
              <a:buChar char="•"/>
            </a:pPr>
            <a:endParaRPr lang="en-US" b="0" dirty="0">
              <a:solidFill>
                <a:schemeClr val="tx1">
                  <a:lumMod val="75000"/>
                  <a:lumOff val="25000"/>
                </a:schemeClr>
              </a:solidFill>
            </a:endParaRPr>
          </a:p>
        </p:txBody>
      </p:sp>
    </p:spTree>
    <p:extLst>
      <p:ext uri="{BB962C8B-B14F-4D97-AF65-F5344CB8AC3E}">
        <p14:creationId xmlns:p14="http://schemas.microsoft.com/office/powerpoint/2010/main" val="1909944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What to fill in?</a:t>
            </a:r>
            <a:endParaRPr lang="en-US" dirty="0">
              <a:effectLst>
                <a:outerShdw blurRad="38100" dist="38100" dir="2700000" algn="tl">
                  <a:srgbClr val="000000">
                    <a:alpha val="43137"/>
                  </a:srgbClr>
                </a:outerShdw>
              </a:effectLst>
            </a:endParaRPr>
          </a:p>
        </p:txBody>
      </p:sp>
      <p:sp>
        <p:nvSpPr>
          <p:cNvPr id="5" name="Rectangle 4"/>
          <p:cNvSpPr>
            <a:spLocks noChangeArrowheads="1"/>
          </p:cNvSpPr>
          <p:nvPr>
            <p:custDataLst>
              <p:tags r:id="rId1"/>
            </p:custDataLst>
          </p:nvPr>
        </p:nvSpPr>
        <p:spPr bwMode="auto">
          <a:xfrm>
            <a:off x="405822" y="1828800"/>
            <a:ext cx="8280977" cy="4014795"/>
          </a:xfrm>
          <a:prstGeom prst="rect">
            <a:avLst/>
          </a:prstGeom>
          <a:noFill/>
          <a:ln w="9525">
            <a:noFill/>
            <a:miter lim="800000"/>
            <a:headEnd/>
            <a:tailEnd/>
          </a:ln>
        </p:spPr>
        <p:txBody>
          <a:bodyPr>
            <a:prstTxWarp prst="textNoShape">
              <a:avLst/>
            </a:prstTxWarp>
          </a:bodyPr>
          <a:lstStyle/>
          <a:p>
            <a:pPr marL="292100" indent="-292100">
              <a:lnSpc>
                <a:spcPct val="90000"/>
              </a:lnSpc>
              <a:spcBef>
                <a:spcPts val="1000"/>
              </a:spcBef>
              <a:buClr>
                <a:srgbClr val="8DC3C9"/>
              </a:buClr>
              <a:buSzPct val="120000"/>
            </a:pPr>
            <a:r>
              <a:rPr lang="en-US" sz="3600" b="1" dirty="0" smtClean="0">
                <a:solidFill>
                  <a:srgbClr val="006699"/>
                </a:solidFill>
              </a:rPr>
              <a:t>Personal Profile Information:</a:t>
            </a:r>
          </a:p>
          <a:p>
            <a:pPr marL="292100" indent="-292100">
              <a:lnSpc>
                <a:spcPct val="90000"/>
              </a:lnSpc>
              <a:spcBef>
                <a:spcPts val="1000"/>
              </a:spcBef>
              <a:buClr>
                <a:srgbClr val="8DC3C9"/>
              </a:buClr>
              <a:buSzPct val="120000"/>
              <a:buFont typeface="Wingdings" charset="2"/>
              <a:buChar char="§"/>
            </a:pPr>
            <a:r>
              <a:rPr lang="en-US" sz="2400" dirty="0" smtClean="0"/>
              <a:t>Once you have your account, LinkedIn will ask you to provide more information sometimes in a blue box at the top of your profile.</a:t>
            </a:r>
          </a:p>
          <a:p>
            <a:pPr marL="292100" indent="-292100">
              <a:lnSpc>
                <a:spcPct val="90000"/>
              </a:lnSpc>
              <a:spcBef>
                <a:spcPts val="1000"/>
              </a:spcBef>
              <a:buClr>
                <a:srgbClr val="8DC3C9"/>
              </a:buClr>
              <a:buSzPct val="120000"/>
              <a:buFont typeface="Wingdings" charset="2"/>
              <a:buChar char="§"/>
            </a:pPr>
            <a:r>
              <a:rPr lang="en-US" sz="2400" dirty="0" smtClean="0"/>
              <a:t>This information is used to populate your profile, creating a virtual representation of your resume, allowing others to see your qualifications.</a:t>
            </a:r>
          </a:p>
          <a:p>
            <a:pPr marL="292100" indent="-292100">
              <a:lnSpc>
                <a:spcPct val="90000"/>
              </a:lnSpc>
              <a:spcBef>
                <a:spcPts val="1000"/>
              </a:spcBef>
              <a:buClr>
                <a:srgbClr val="8DC3C9"/>
              </a:buClr>
              <a:buSzPct val="120000"/>
              <a:buFont typeface="Wingdings" charset="2"/>
              <a:buChar char="§"/>
            </a:pPr>
            <a:endParaRPr lang="en-US" sz="2000" dirty="0"/>
          </a:p>
          <a:p>
            <a:pPr marL="292100" indent="-292100">
              <a:lnSpc>
                <a:spcPct val="90000"/>
              </a:lnSpc>
              <a:spcBef>
                <a:spcPts val="1000"/>
              </a:spcBef>
              <a:buClr>
                <a:srgbClr val="8DC3C9"/>
              </a:buClr>
              <a:buSzPct val="120000"/>
              <a:buFont typeface="Wingdings" charset="2"/>
              <a:buChar char="§"/>
            </a:pPr>
            <a:endParaRPr lang="en-US" sz="2000" dirty="0"/>
          </a:p>
        </p:txBody>
      </p:sp>
    </p:spTree>
    <p:extLst>
      <p:ext uri="{BB962C8B-B14F-4D97-AF65-F5344CB8AC3E}">
        <p14:creationId xmlns:p14="http://schemas.microsoft.com/office/powerpoint/2010/main" val="35375415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l3CumSP9iUyHQbFsRgWb9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I6GWkNohz0ixlvn3mEKCH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l3CumSP9iUyHQbFsRgWb9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vHRpmlic0mo0UPqi72aH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3CumSP9iUyHQbFsRgWb9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3CumSP9iUyHQbFsRgWb9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w_RdTYnqUq5IyoQbw8b8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w_RdTYnqUq5IyoQbw8b8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bw_RdTYnqUq5IyoQbw8b8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I6GWkNohz0ixlvn3mEKCH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rketing 16x9">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8785</TotalTime>
  <Words>2741</Words>
  <Application>Microsoft Office PowerPoint</Application>
  <PresentationFormat>On-screen Show (4:3)</PresentationFormat>
  <Paragraphs>489</Paragraphs>
  <Slides>76</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76</vt:i4>
      </vt:variant>
    </vt:vector>
  </HeadingPairs>
  <TitlesOfParts>
    <vt:vector size="83" baseType="lpstr">
      <vt:lpstr>Arial</vt:lpstr>
      <vt:lpstr>Calibri</vt:lpstr>
      <vt:lpstr>Corbel</vt:lpstr>
      <vt:lpstr>Impact</vt:lpstr>
      <vt:lpstr>Wingdings</vt:lpstr>
      <vt:lpstr>Office Theme</vt:lpstr>
      <vt:lpstr>Marketing 16x9</vt:lpstr>
      <vt:lpstr>PowerPoint Presentation</vt:lpstr>
      <vt:lpstr>Real Estate Marketing 101 Boot Camp</vt:lpstr>
      <vt:lpstr>Our Agenda</vt:lpstr>
      <vt:lpstr>Our Agenda</vt:lpstr>
      <vt:lpstr>Introduction</vt:lpstr>
      <vt:lpstr>Personal Profile</vt:lpstr>
      <vt:lpstr>PowerPoint Presentation</vt:lpstr>
      <vt:lpstr>What is included in a Personal Profile?</vt:lpstr>
      <vt:lpstr>What to fill in?</vt:lpstr>
      <vt:lpstr>How to Optimize Your Personal Profile</vt:lpstr>
      <vt:lpstr>PowerPoint Presentation</vt:lpstr>
      <vt:lpstr>Five Phases of Network Growth</vt:lpstr>
      <vt:lpstr>PowerPoint Presentation</vt:lpstr>
      <vt:lpstr>PowerPoint Presentation</vt:lpstr>
      <vt:lpstr>PowerPoint Presentation</vt:lpstr>
      <vt:lpstr>Recommendations</vt:lpstr>
      <vt:lpstr>PowerPoint Presentation</vt:lpstr>
      <vt:lpstr>Our Agenda</vt:lpstr>
      <vt:lpstr>PowerPoint Presentation</vt:lpstr>
      <vt:lpstr>#2 Rule on Facebook</vt:lpstr>
      <vt:lpstr>PowerPoint Presentation</vt:lpstr>
      <vt:lpstr>Create a Personal Profile</vt:lpstr>
      <vt:lpstr>Business Page</vt:lpstr>
      <vt:lpstr>Create a Business Page</vt:lpstr>
      <vt:lpstr>PowerPoint Presentation</vt:lpstr>
      <vt:lpstr>PowerPoint Presentation</vt:lpstr>
      <vt:lpstr>PowerPoint Presentation</vt:lpstr>
      <vt:lpstr>PowerPoint Presentation</vt:lpstr>
      <vt:lpstr>PowerPoint Presentation</vt:lpstr>
      <vt:lpstr>PowerPoint Presentation</vt:lpstr>
      <vt:lpstr>Don’t Forget to Schedule Posts!</vt:lpstr>
      <vt:lpstr>PowerPoint Presentation</vt:lpstr>
      <vt:lpstr>Our Agenda</vt:lpstr>
      <vt:lpstr>What is Micro-blogging?</vt:lpstr>
      <vt:lpstr>Create a Twitter Profile!</vt:lpstr>
      <vt:lpstr>Best Practices for Tweets</vt:lpstr>
      <vt:lpstr>PowerPoint Presentation</vt:lpstr>
      <vt:lpstr>Our Agenda</vt:lpstr>
      <vt:lpstr>Why Google+?</vt:lpstr>
      <vt:lpstr>Create a Google+ Profile and Page!</vt:lpstr>
      <vt:lpstr>Google+ Best Practices</vt:lpstr>
      <vt:lpstr>PowerPoint Presentation</vt:lpstr>
      <vt:lpstr>PowerPoint Presentation</vt:lpstr>
      <vt:lpstr>YouTube Best Practices </vt:lpstr>
      <vt:lpstr>PowerPoint Presentation</vt:lpstr>
      <vt:lpstr>PowerPoint Presentation</vt:lpstr>
      <vt:lpstr>PowerPoint Presentation</vt:lpstr>
      <vt:lpstr>Our Agenda</vt:lpstr>
      <vt:lpstr>Let’s Get Started</vt:lpstr>
      <vt:lpstr>Creating Content</vt:lpstr>
      <vt:lpstr>Creating Content</vt:lpstr>
      <vt:lpstr>Spam Defined</vt:lpstr>
      <vt:lpstr>Avoid Spam Filters</vt:lpstr>
      <vt:lpstr>Subject Lines</vt:lpstr>
      <vt:lpstr>Getting Opened</vt:lpstr>
      <vt:lpstr>Pick a Template</vt:lpstr>
      <vt:lpstr>Editing Template Colors… auto</vt:lpstr>
      <vt:lpstr>Insert and Format Text</vt:lpstr>
      <vt:lpstr>Image Descriptions</vt:lpstr>
      <vt:lpstr>Insert Link to Website or Blog</vt:lpstr>
      <vt:lpstr>Adding Contacts: New Lists</vt:lpstr>
      <vt:lpstr>Test Timing</vt:lpstr>
      <vt:lpstr>Track Results</vt:lpstr>
      <vt:lpstr>Manage Bounces</vt:lpstr>
      <vt:lpstr>PowerPoint Presentation</vt:lpstr>
      <vt:lpstr>Our Agenda</vt:lpstr>
      <vt:lpstr>Set up your  blog!</vt:lpstr>
      <vt:lpstr>Set up your  blog!</vt:lpstr>
      <vt:lpstr>Orientation to WordPress</vt:lpstr>
      <vt:lpstr>Our Agenda</vt:lpstr>
      <vt:lpstr>Best Practices for Direct Mail</vt:lpstr>
      <vt:lpstr>PowerPoint Presentation</vt:lpstr>
      <vt:lpstr>PowerPoint Presentation</vt:lpstr>
      <vt:lpstr>What’s next?</vt:lpstr>
      <vt:lpstr>PowerPoint Presentation</vt:lpstr>
      <vt:lpstr>Monthly Maintenance Package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Coziahr Lotz</dc:creator>
  <cp:lastModifiedBy>Laura Al-Amery</cp:lastModifiedBy>
  <cp:revision>547</cp:revision>
  <dcterms:created xsi:type="dcterms:W3CDTF">2012-02-15T01:43:37Z</dcterms:created>
  <dcterms:modified xsi:type="dcterms:W3CDTF">2014-09-20T19:22:52Z</dcterms:modified>
</cp:coreProperties>
</file>