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73" r:id="rId4"/>
    <p:sldId id="340" r:id="rId5"/>
    <p:sldId id="348" r:id="rId6"/>
    <p:sldId id="349" r:id="rId7"/>
    <p:sldId id="350" r:id="rId8"/>
    <p:sldId id="351" r:id="rId9"/>
    <p:sldId id="352" r:id="rId10"/>
    <p:sldId id="335" r:id="rId11"/>
    <p:sldId id="35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12/20/2015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713782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51835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930041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782294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935242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76874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960791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12/20/2015 10:57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39679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061746"/>
            <a:ext cx="5410200" cy="1323439"/>
          </a:xfrm>
          <a:prstGeom prst="rect">
            <a:avLst/>
          </a:prstGeom>
        </p:spPr>
        <p:txBody>
          <a:bodyPr wrap="square">
            <a:spAutoFit/>
          </a:bodyPr>
          <a:lstStyle/>
          <a:p>
            <a:pPr algn="ctr"/>
            <a:r>
              <a:rPr lang="en-US" sz="4000" b="1" dirty="0" smtClean="0">
                <a:solidFill>
                  <a:schemeClr val="bg1"/>
                </a:solidFill>
                <a:effectLst>
                  <a:outerShdw blurRad="38100" dist="38100" dir="2700000" algn="tl">
                    <a:srgbClr val="000000">
                      <a:alpha val="43137"/>
                    </a:srgbClr>
                  </a:outerShdw>
                </a:effectLst>
                <a:latin typeface="Whitney"/>
              </a:rPr>
              <a:t>Luxury Real Estate</a:t>
            </a:r>
          </a:p>
          <a:p>
            <a:pPr algn="ctr"/>
            <a:r>
              <a:rPr lang="en-US" sz="4000" b="1" i="0" dirty="0" smtClean="0">
                <a:solidFill>
                  <a:schemeClr val="bg1"/>
                </a:solidFill>
                <a:effectLst>
                  <a:outerShdw blurRad="38100" dist="38100" dir="2700000" algn="tl">
                    <a:srgbClr val="000000">
                      <a:alpha val="43137"/>
                    </a:srgbClr>
                  </a:outerShdw>
                </a:effectLst>
                <a:latin typeface="Whitney"/>
              </a:rPr>
              <a:t>Investing</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37011" y="26126"/>
            <a:ext cx="4999574" cy="646331"/>
          </a:xfrm>
          <a:prstGeom prst="rect">
            <a:avLst/>
          </a:prstGeom>
          <a:noFill/>
        </p:spPr>
        <p:txBody>
          <a:bodyPr wrap="none" rtlCol="0">
            <a:spAutoFit/>
          </a:bodyPr>
          <a:lstStyle/>
          <a:p>
            <a:r>
              <a:rPr lang="en-US" sz="3600" dirty="0" smtClean="0"/>
              <a:t>Module 1B – Introduction</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Choosing the right area</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238250" y="1811613"/>
            <a:ext cx="6858000" cy="3108543"/>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800" dirty="0" smtClean="0">
                <a:solidFill>
                  <a:schemeClr val="bg1"/>
                </a:solidFill>
              </a:rPr>
              <a:t>Most metropolitan areas have a luxury market;</a:t>
            </a:r>
          </a:p>
          <a:p>
            <a:pPr marL="457200" indent="-457200">
              <a:buClr>
                <a:srgbClr val="0070C0"/>
              </a:buClr>
              <a:buFont typeface="Arial" panose="020B0604020202020204" pitchFamily="34" charset="0"/>
              <a:buChar char="•"/>
            </a:pPr>
            <a:r>
              <a:rPr lang="en-US" sz="2800" dirty="0" smtClean="0">
                <a:solidFill>
                  <a:schemeClr val="bg1"/>
                </a:solidFill>
              </a:rPr>
              <a:t>Real estate agent research:</a:t>
            </a:r>
          </a:p>
          <a:p>
            <a:pPr marL="914400" lvl="1" indent="-457200">
              <a:buClr>
                <a:srgbClr val="0070C0"/>
              </a:buClr>
              <a:buFont typeface="Courier New" panose="02070309020205020404" pitchFamily="49" charset="0"/>
              <a:buChar char="o"/>
            </a:pPr>
            <a:r>
              <a:rPr lang="en-US" sz="2800" dirty="0" smtClean="0">
                <a:solidFill>
                  <a:schemeClr val="bg1"/>
                </a:solidFill>
              </a:rPr>
              <a:t>Luxury Homes areas ($1-million +)</a:t>
            </a:r>
          </a:p>
          <a:p>
            <a:pPr marL="914400" lvl="1" indent="-457200">
              <a:buClr>
                <a:srgbClr val="0070C0"/>
              </a:buClr>
              <a:buFont typeface="Courier New" panose="02070309020205020404" pitchFamily="49" charset="0"/>
              <a:buChar char="o"/>
            </a:pPr>
            <a:r>
              <a:rPr lang="en-US" sz="2800" dirty="0" smtClean="0">
                <a:solidFill>
                  <a:schemeClr val="bg1"/>
                </a:solidFill>
              </a:rPr>
              <a:t>Cash sales ($3-million + are mainly cash)</a:t>
            </a:r>
          </a:p>
          <a:p>
            <a:pPr lvl="1">
              <a:buClr>
                <a:srgbClr val="0070C0"/>
              </a:buClr>
            </a:pPr>
            <a:endParaRPr lang="en-US" sz="2800"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4724400"/>
            <a:ext cx="2933700" cy="182331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22217400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Why Invest in Luxury Real Estate?</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752600"/>
            <a:ext cx="6858000" cy="5170646"/>
          </a:xfrm>
          <a:prstGeom prst="rect">
            <a:avLst/>
          </a:prstGeom>
          <a:noFill/>
        </p:spPr>
        <p:txBody>
          <a:bodyPr wrap="square" rtlCol="0">
            <a:spAutoFit/>
          </a:bodyPr>
          <a:lstStyle/>
          <a:p>
            <a:pPr marL="342900" indent="-342900">
              <a:buClr>
                <a:schemeClr val="bg2"/>
              </a:buClr>
              <a:buFont typeface="Wingdings" panose="05000000000000000000" pitchFamily="2" charset="2"/>
              <a:buChar char="ü"/>
            </a:pPr>
            <a:r>
              <a:rPr lang="en-US" sz="2200" dirty="0">
                <a:solidFill>
                  <a:schemeClr val="bg1"/>
                </a:solidFill>
              </a:rPr>
              <a:t>The market for luxury real estate is strong and growing</a:t>
            </a:r>
            <a:r>
              <a:rPr lang="en-US" sz="2200" dirty="0" smtClean="0">
                <a:solidFill>
                  <a:schemeClr val="bg1"/>
                </a:solidFill>
              </a:rPr>
              <a:t>.</a:t>
            </a:r>
          </a:p>
          <a:p>
            <a:pPr marL="342900" indent="-342900">
              <a:buClr>
                <a:schemeClr val="bg2"/>
              </a:buClr>
              <a:buFont typeface="Wingdings" panose="05000000000000000000" pitchFamily="2" charset="2"/>
              <a:buChar char="ü"/>
            </a:pPr>
            <a:endParaRPr lang="en-US" sz="2200" dirty="0">
              <a:solidFill>
                <a:schemeClr val="bg1"/>
              </a:solidFill>
            </a:endParaRPr>
          </a:p>
          <a:p>
            <a:pPr marL="342900" indent="-342900">
              <a:buClr>
                <a:schemeClr val="bg2"/>
              </a:buClr>
              <a:buFont typeface="Wingdings" panose="05000000000000000000" pitchFamily="2" charset="2"/>
              <a:buChar char="ü"/>
            </a:pPr>
            <a:r>
              <a:rPr lang="en-US" sz="2200" dirty="0" smtClean="0">
                <a:solidFill>
                  <a:schemeClr val="bg1"/>
                </a:solidFill>
              </a:rPr>
              <a:t>Luxury </a:t>
            </a:r>
            <a:r>
              <a:rPr lang="en-US" sz="2200" dirty="0">
                <a:solidFill>
                  <a:schemeClr val="bg1"/>
                </a:solidFill>
              </a:rPr>
              <a:t>home sales in many vacation communities across the U.S. are soaring, driven by cash purchases and rising stock portfolios. </a:t>
            </a:r>
            <a:endParaRPr lang="en-US" sz="2200" dirty="0" smtClean="0">
              <a:solidFill>
                <a:schemeClr val="bg1"/>
              </a:solidFill>
            </a:endParaRPr>
          </a:p>
          <a:p>
            <a:pPr marL="342900" indent="-342900">
              <a:buClr>
                <a:schemeClr val="bg2"/>
              </a:buClr>
              <a:buFont typeface="Wingdings" panose="05000000000000000000" pitchFamily="2" charset="2"/>
              <a:buChar char="ü"/>
            </a:pPr>
            <a:endParaRPr lang="en-US" sz="2200" dirty="0">
              <a:solidFill>
                <a:schemeClr val="bg1"/>
              </a:solidFill>
            </a:endParaRPr>
          </a:p>
          <a:p>
            <a:pPr marL="342900" indent="-342900">
              <a:buClr>
                <a:schemeClr val="bg2"/>
              </a:buClr>
              <a:buFont typeface="Wingdings" panose="05000000000000000000" pitchFamily="2" charset="2"/>
              <a:buChar char="ü"/>
            </a:pPr>
            <a:r>
              <a:rPr lang="en-US" sz="2200" dirty="0" smtClean="0">
                <a:solidFill>
                  <a:schemeClr val="bg1"/>
                </a:solidFill>
              </a:rPr>
              <a:t>The </a:t>
            </a:r>
            <a:r>
              <a:rPr lang="en-US" sz="2200" dirty="0">
                <a:solidFill>
                  <a:schemeClr val="bg1"/>
                </a:solidFill>
              </a:rPr>
              <a:t>resurgence of the upscale-home market is expected to accelerate due to increasing investor confidence and the targeted marketing of properties to the very affluent</a:t>
            </a:r>
            <a:r>
              <a:rPr lang="en-US" sz="2200" dirty="0" smtClean="0">
                <a:solidFill>
                  <a:schemeClr val="bg1"/>
                </a:solidFill>
              </a:rPr>
              <a:t>.</a:t>
            </a:r>
          </a:p>
          <a:p>
            <a:pPr>
              <a:buClr>
                <a:schemeClr val="bg2"/>
              </a:buClr>
            </a:pPr>
            <a:endParaRPr lang="en-US" sz="2200" dirty="0">
              <a:solidFill>
                <a:schemeClr val="bg1"/>
              </a:solidFill>
            </a:endParaRPr>
          </a:p>
          <a:p>
            <a:pPr marL="342900" indent="-342900">
              <a:buClr>
                <a:schemeClr val="bg2"/>
              </a:buClr>
              <a:buFont typeface="Wingdings" panose="05000000000000000000" pitchFamily="2" charset="2"/>
              <a:buChar char="ü"/>
            </a:pPr>
            <a:r>
              <a:rPr lang="en-US" sz="2200" dirty="0">
                <a:solidFill>
                  <a:schemeClr val="bg1"/>
                </a:solidFill>
              </a:rPr>
              <a:t>T</a:t>
            </a:r>
            <a:r>
              <a:rPr lang="en-US" sz="2200" dirty="0" smtClean="0">
                <a:solidFill>
                  <a:schemeClr val="bg1"/>
                </a:solidFill>
              </a:rPr>
              <a:t>he </a:t>
            </a:r>
            <a:r>
              <a:rPr lang="en-US" sz="2200" dirty="0">
                <a:solidFill>
                  <a:schemeClr val="bg1"/>
                </a:solidFill>
              </a:rPr>
              <a:t>wealth of the world’s richest people </a:t>
            </a:r>
            <a:r>
              <a:rPr lang="en-US" sz="2200" dirty="0" smtClean="0">
                <a:solidFill>
                  <a:schemeClr val="bg1"/>
                </a:solidFill>
              </a:rPr>
              <a:t>is at </a:t>
            </a:r>
            <a:r>
              <a:rPr lang="en-US" sz="2200" dirty="0">
                <a:solidFill>
                  <a:schemeClr val="bg1"/>
                </a:solidFill>
              </a:rPr>
              <a:t>an all-time </a:t>
            </a:r>
            <a:r>
              <a:rPr lang="en-US" sz="2200" dirty="0" smtClean="0">
                <a:solidFill>
                  <a:schemeClr val="bg1"/>
                </a:solidFill>
              </a:rPr>
              <a:t>high, </a:t>
            </a:r>
            <a:r>
              <a:rPr lang="en-US" sz="2200" dirty="0">
                <a:solidFill>
                  <a:schemeClr val="bg1"/>
                </a:solidFill>
              </a:rPr>
              <a:t>according to Forbes, </a:t>
            </a:r>
            <a:r>
              <a:rPr lang="en-US" sz="2200" dirty="0" smtClean="0">
                <a:solidFill>
                  <a:schemeClr val="bg1"/>
                </a:solidFill>
              </a:rPr>
              <a:t>therefore the </a:t>
            </a:r>
            <a:r>
              <a:rPr lang="en-US" sz="2200" dirty="0">
                <a:solidFill>
                  <a:schemeClr val="bg1"/>
                </a:solidFill>
              </a:rPr>
              <a:t>potential market for luxury properties is larger than ever.</a:t>
            </a:r>
            <a:br>
              <a:rPr lang="en-US" sz="2200" dirty="0">
                <a:solidFill>
                  <a:schemeClr val="bg1"/>
                </a:solidFill>
              </a:rPr>
            </a:br>
            <a:endParaRPr lang="en-US" sz="2200" dirty="0">
              <a:solidFill>
                <a:schemeClr val="bg1"/>
              </a:solidFill>
            </a:endParaRPr>
          </a:p>
        </p:txBody>
      </p:sp>
    </p:spTree>
    <p:extLst>
      <p:ext uri="{BB962C8B-B14F-4D97-AF65-F5344CB8AC3E}">
        <p14:creationId xmlns:p14="http://schemas.microsoft.com/office/powerpoint/2010/main" val="19806653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Defining “Luxury Real Estate”</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1066800" y="1752600"/>
            <a:ext cx="6858000"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schemeClr val="bg1"/>
                </a:solidFill>
              </a:rPr>
              <a:t>It </a:t>
            </a:r>
            <a:r>
              <a:rPr lang="en-US" sz="2400" dirty="0">
                <a:solidFill>
                  <a:schemeClr val="bg1"/>
                </a:solidFill>
              </a:rPr>
              <a:t>has to be unique and </a:t>
            </a:r>
            <a:r>
              <a:rPr lang="en-US" sz="2400" dirty="0" smtClean="0">
                <a:solidFill>
                  <a:schemeClr val="bg1"/>
                </a:solidFill>
              </a:rPr>
              <a:t>exclusive;</a:t>
            </a:r>
          </a:p>
          <a:p>
            <a:pPr marL="342900" indent="-342900">
              <a:buFont typeface="Arial" panose="020B0604020202020204" pitchFamily="34" charset="0"/>
              <a:buChar char="•"/>
            </a:pPr>
            <a:r>
              <a:rPr lang="en-US" sz="2400" dirty="0" smtClean="0">
                <a:solidFill>
                  <a:schemeClr val="bg1"/>
                </a:solidFill>
              </a:rPr>
              <a:t>People </a:t>
            </a:r>
            <a:r>
              <a:rPr lang="en-US" sz="2400" dirty="0">
                <a:solidFill>
                  <a:schemeClr val="bg1"/>
                </a:solidFill>
              </a:rPr>
              <a:t>who are wealthy will pay a premium for something that’s perceived to be </a:t>
            </a:r>
            <a:r>
              <a:rPr lang="en-US" sz="2400" dirty="0" smtClean="0">
                <a:solidFill>
                  <a:schemeClr val="bg1"/>
                </a:solidFill>
              </a:rPr>
              <a:t>superior</a:t>
            </a:r>
            <a:r>
              <a:rPr lang="en-US" sz="2400" dirty="0">
                <a:solidFill>
                  <a:schemeClr val="bg1"/>
                </a:solidFill>
              </a:rPr>
              <a:t>;</a:t>
            </a:r>
            <a:r>
              <a:rPr lang="en-US" sz="2400" dirty="0" smtClean="0">
                <a:solidFill>
                  <a:schemeClr val="bg1"/>
                </a:solidFill>
              </a:rPr>
              <a:t> </a:t>
            </a:r>
          </a:p>
          <a:p>
            <a:pPr marL="342900" indent="-342900">
              <a:buFont typeface="Arial" panose="020B0604020202020204" pitchFamily="34" charset="0"/>
              <a:buChar char="•"/>
            </a:pPr>
            <a:r>
              <a:rPr lang="en-US" sz="2400" dirty="0" smtClean="0">
                <a:solidFill>
                  <a:schemeClr val="bg1"/>
                </a:solidFill>
              </a:rPr>
              <a:t>High-end </a:t>
            </a:r>
            <a:r>
              <a:rPr lang="en-US" sz="2400" dirty="0">
                <a:solidFill>
                  <a:schemeClr val="bg1"/>
                </a:solidFill>
              </a:rPr>
              <a:t>buyers want access to luxury activities like high-end shopping, dining and the arts, as well as proximity to other luxury </a:t>
            </a:r>
            <a:r>
              <a:rPr lang="en-US" sz="2400" dirty="0" smtClean="0">
                <a:solidFill>
                  <a:schemeClr val="bg1"/>
                </a:solidFill>
              </a:rPr>
              <a:t>homes;</a:t>
            </a:r>
          </a:p>
          <a:p>
            <a:pPr marL="342900" indent="-342900">
              <a:buFont typeface="Arial" panose="020B0604020202020204" pitchFamily="34" charset="0"/>
              <a:buChar char="•"/>
            </a:pPr>
            <a:r>
              <a:rPr lang="en-US" sz="2400" dirty="0" smtClean="0">
                <a:solidFill>
                  <a:schemeClr val="bg1"/>
                </a:solidFill>
              </a:rPr>
              <a:t>A </a:t>
            </a:r>
            <a:r>
              <a:rPr lang="en-US" sz="2400" dirty="0">
                <a:solidFill>
                  <a:schemeClr val="bg1"/>
                </a:solidFill>
              </a:rPr>
              <a:t>trophy address, like Park Avenue in New York City, adds </a:t>
            </a:r>
            <a:r>
              <a:rPr lang="en-US" sz="2400" dirty="0" smtClean="0">
                <a:solidFill>
                  <a:schemeClr val="bg1"/>
                </a:solidFill>
              </a:rPr>
              <a:t>value; </a:t>
            </a:r>
          </a:p>
          <a:p>
            <a:pPr marL="342900" indent="-342900">
              <a:buFont typeface="Arial" panose="020B0604020202020204" pitchFamily="34" charset="0"/>
              <a:buChar char="•"/>
            </a:pPr>
            <a:r>
              <a:rPr lang="en-US" sz="2400" dirty="0" smtClean="0">
                <a:solidFill>
                  <a:schemeClr val="bg1"/>
                </a:solidFill>
              </a:rPr>
              <a:t>Many </a:t>
            </a:r>
            <a:r>
              <a:rPr lang="en-US" sz="2400" dirty="0">
                <a:solidFill>
                  <a:schemeClr val="bg1"/>
                </a:solidFill>
              </a:rPr>
              <a:t>luxury buyers seek the natural beauty of a waterfront location, or at least views of a river, ocean or lake. Others want countryside or mountainside </a:t>
            </a:r>
            <a:r>
              <a:rPr lang="en-US" sz="2400" dirty="0" smtClean="0">
                <a:solidFill>
                  <a:schemeClr val="bg1"/>
                </a:solidFill>
              </a:rPr>
              <a:t>views;</a:t>
            </a:r>
            <a:endParaRPr lang="en-US" sz="2400" dirty="0">
              <a:solidFill>
                <a:schemeClr val="bg1"/>
              </a:solidFill>
            </a:endParaRPr>
          </a:p>
        </p:txBody>
      </p:sp>
    </p:spTree>
    <p:extLst>
      <p:ext uri="{BB962C8B-B14F-4D97-AF65-F5344CB8AC3E}">
        <p14:creationId xmlns:p14="http://schemas.microsoft.com/office/powerpoint/2010/main" val="36998827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What do the High End Buyers Expect?</a:t>
            </a:r>
            <a:endParaRPr lang="en-US" sz="46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914400" y="1371600"/>
            <a:ext cx="6858000" cy="5663089"/>
          </a:xfrm>
          <a:prstGeom prst="rect">
            <a:avLst/>
          </a:prstGeom>
          <a:noFill/>
        </p:spPr>
        <p:txBody>
          <a:bodyPr wrap="square" rtlCol="0">
            <a:spAutoFit/>
          </a:bodyPr>
          <a:lstStyle/>
          <a:p>
            <a:pPr marL="342900" indent="-342900">
              <a:buClr>
                <a:schemeClr val="bg2"/>
              </a:buClr>
              <a:buFont typeface="Wingdings" panose="05000000000000000000" pitchFamily="2" charset="2"/>
              <a:buChar char="ü"/>
            </a:pPr>
            <a:r>
              <a:rPr lang="en-US" sz="2000" dirty="0">
                <a:solidFill>
                  <a:schemeClr val="bg1"/>
                </a:solidFill>
              </a:rPr>
              <a:t>High-end buyers want many of the same features that all buyers want, but </a:t>
            </a:r>
            <a:r>
              <a:rPr lang="en-US" sz="2000" dirty="0" smtClean="0">
                <a:solidFill>
                  <a:schemeClr val="bg1"/>
                </a:solidFill>
              </a:rPr>
              <a:t>on a grander scale;</a:t>
            </a:r>
          </a:p>
          <a:p>
            <a:pPr>
              <a:buClr>
                <a:schemeClr val="bg2"/>
              </a:buClr>
            </a:pPr>
            <a:endParaRPr lang="en-US" sz="2000" dirty="0" smtClean="0">
              <a:solidFill>
                <a:schemeClr val="bg1"/>
              </a:solidFill>
            </a:endParaRPr>
          </a:p>
          <a:p>
            <a:pPr marL="342900" indent="-342900">
              <a:buClr>
                <a:schemeClr val="bg2"/>
              </a:buClr>
              <a:buFont typeface="Wingdings" panose="05000000000000000000" pitchFamily="2" charset="2"/>
              <a:buChar char="ü"/>
            </a:pPr>
            <a:r>
              <a:rPr lang="en-US" sz="2000" dirty="0" smtClean="0">
                <a:solidFill>
                  <a:schemeClr val="bg1"/>
                </a:solidFill>
              </a:rPr>
              <a:t>They </a:t>
            </a:r>
            <a:r>
              <a:rPr lang="en-US" sz="2000" dirty="0">
                <a:solidFill>
                  <a:schemeClr val="bg1"/>
                </a:solidFill>
              </a:rPr>
              <a:t>want privacy and security, sometimes to the point of </a:t>
            </a:r>
            <a:r>
              <a:rPr lang="en-US" sz="2000" dirty="0" smtClean="0">
                <a:solidFill>
                  <a:schemeClr val="bg1"/>
                </a:solidFill>
              </a:rPr>
              <a:t>seclusion;</a:t>
            </a:r>
          </a:p>
          <a:p>
            <a:pPr>
              <a:buClr>
                <a:schemeClr val="bg2"/>
              </a:buClr>
            </a:pPr>
            <a:endParaRPr lang="en-US" sz="2000" dirty="0" smtClean="0">
              <a:solidFill>
                <a:schemeClr val="bg1"/>
              </a:solidFill>
            </a:endParaRPr>
          </a:p>
          <a:p>
            <a:pPr marL="342900" indent="-342900">
              <a:buClr>
                <a:schemeClr val="bg2"/>
              </a:buClr>
              <a:buFont typeface="Wingdings" panose="05000000000000000000" pitchFamily="2" charset="2"/>
              <a:buChar char="ü"/>
            </a:pPr>
            <a:r>
              <a:rPr lang="en-US" sz="2000" dirty="0" smtClean="0">
                <a:solidFill>
                  <a:schemeClr val="bg1"/>
                </a:solidFill>
              </a:rPr>
              <a:t>They </a:t>
            </a:r>
            <a:r>
              <a:rPr lang="en-US" sz="2000" dirty="0">
                <a:solidFill>
                  <a:schemeClr val="bg1"/>
                </a:solidFill>
              </a:rPr>
              <a:t>want beauty inside and out, and can afford custom architecture, custom design, over-the-top attention to detail and opulent </a:t>
            </a:r>
            <a:r>
              <a:rPr lang="en-US" sz="2000" dirty="0" smtClean="0">
                <a:solidFill>
                  <a:schemeClr val="bg1"/>
                </a:solidFill>
              </a:rPr>
              <a:t>finishes;</a:t>
            </a:r>
          </a:p>
          <a:p>
            <a:pPr>
              <a:buClr>
                <a:schemeClr val="bg2"/>
              </a:buClr>
            </a:pPr>
            <a:endParaRPr lang="en-US" sz="2000" dirty="0" smtClean="0">
              <a:solidFill>
                <a:schemeClr val="bg1"/>
              </a:solidFill>
            </a:endParaRPr>
          </a:p>
          <a:p>
            <a:pPr marL="342900" indent="-342900">
              <a:buClr>
                <a:schemeClr val="bg2"/>
              </a:buClr>
              <a:buFont typeface="Wingdings" panose="05000000000000000000" pitchFamily="2" charset="2"/>
              <a:buChar char="ü"/>
            </a:pPr>
            <a:r>
              <a:rPr lang="en-US" sz="2000" dirty="0" smtClean="0">
                <a:solidFill>
                  <a:schemeClr val="bg1"/>
                </a:solidFill>
              </a:rPr>
              <a:t>They </a:t>
            </a:r>
            <a:r>
              <a:rPr lang="en-US" sz="2000" dirty="0">
                <a:solidFill>
                  <a:schemeClr val="bg1"/>
                </a:solidFill>
              </a:rPr>
              <a:t>also want amenities on top of amenities: a chef’s kitchen, luxury pool, expansive master suite and outdoor living space, not to mention home automation, motion detectors, car lifts and temperature-controlled wine </a:t>
            </a:r>
            <a:r>
              <a:rPr lang="en-US" sz="2000" dirty="0" smtClean="0">
                <a:solidFill>
                  <a:schemeClr val="bg1"/>
                </a:solidFill>
              </a:rPr>
              <a:t>cellars;</a:t>
            </a:r>
          </a:p>
          <a:p>
            <a:pPr>
              <a:buClr>
                <a:schemeClr val="bg2"/>
              </a:buClr>
            </a:pPr>
            <a:endParaRPr lang="en-US" sz="2000" dirty="0" smtClean="0">
              <a:solidFill>
                <a:schemeClr val="bg1"/>
              </a:solidFill>
            </a:endParaRPr>
          </a:p>
          <a:p>
            <a:pPr marL="342900" indent="-342900">
              <a:buClr>
                <a:schemeClr val="bg2"/>
              </a:buClr>
              <a:buFont typeface="Wingdings" panose="05000000000000000000" pitchFamily="2" charset="2"/>
              <a:buChar char="ü"/>
            </a:pPr>
            <a:r>
              <a:rPr lang="en-US" sz="2000" dirty="0" smtClean="0">
                <a:solidFill>
                  <a:schemeClr val="bg1"/>
                </a:solidFill>
              </a:rPr>
              <a:t>They </a:t>
            </a:r>
            <a:r>
              <a:rPr lang="en-US" sz="2000" dirty="0">
                <a:solidFill>
                  <a:schemeClr val="bg1"/>
                </a:solidFill>
              </a:rPr>
              <a:t>also want space. In Malibu, Calif., for example, the average luxury home has more than 4,000 square feet </a:t>
            </a:r>
            <a:r>
              <a:rPr lang="en-US" sz="2200" dirty="0">
                <a:solidFill>
                  <a:schemeClr val="bg1"/>
                </a:solidFill>
              </a:rPr>
              <a:t/>
            </a:r>
            <a:br>
              <a:rPr lang="en-US" sz="2200" dirty="0">
                <a:solidFill>
                  <a:schemeClr val="bg1"/>
                </a:solidFill>
              </a:rPr>
            </a:br>
            <a:endParaRPr lang="en-US" sz="2200" dirty="0">
              <a:solidFill>
                <a:schemeClr val="bg1"/>
              </a:solidFill>
            </a:endParaRPr>
          </a:p>
        </p:txBody>
      </p:sp>
    </p:spTree>
    <p:extLst>
      <p:ext uri="{BB962C8B-B14F-4D97-AF65-F5344CB8AC3E}">
        <p14:creationId xmlns:p14="http://schemas.microsoft.com/office/powerpoint/2010/main" val="340370521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90" y="152400"/>
            <a:ext cx="8991600" cy="769441"/>
          </a:xfrm>
          <a:prstGeom prst="rect">
            <a:avLst/>
          </a:prstGeom>
          <a:noFill/>
        </p:spPr>
        <p:txBody>
          <a:bodyPr wrap="square" rtlCol="0">
            <a:spAutoFit/>
          </a:bodyPr>
          <a:lstStyle/>
          <a:p>
            <a:r>
              <a:rPr lang="en-US" sz="4400" b="1" dirty="0" smtClean="0">
                <a:solidFill>
                  <a:prstClr val="white"/>
                </a:solidFill>
                <a:latin typeface="Calibri Light" panose="020F0302020204030204"/>
                <a:ea typeface="Tahoma" pitchFamily="34" charset="0"/>
                <a:cs typeface="Tahoma" pitchFamily="34" charset="0"/>
              </a:rPr>
              <a:t>Who are the Luxury Real Estate Buyers?</a:t>
            </a:r>
            <a:endParaRPr lang="en-US" sz="4400" b="1" dirty="0">
              <a:solidFill>
                <a:prstClr val="white"/>
              </a:solidFill>
              <a:latin typeface="Calibri Light" panose="020F0302020204030204"/>
              <a:ea typeface="Tahoma" pitchFamily="34" charset="0"/>
              <a:cs typeface="Tahoma" pitchFamily="34" charset="0"/>
            </a:endParaRPr>
          </a:p>
        </p:txBody>
      </p:sp>
      <p:sp>
        <p:nvSpPr>
          <p:cNvPr id="8" name="TextBox 7"/>
          <p:cNvSpPr txBox="1"/>
          <p:nvPr/>
        </p:nvSpPr>
        <p:spPr>
          <a:xfrm>
            <a:off x="838200" y="1752600"/>
            <a:ext cx="6858000" cy="3385542"/>
          </a:xfrm>
          <a:prstGeom prst="rect">
            <a:avLst/>
          </a:prstGeom>
          <a:noFill/>
        </p:spPr>
        <p:txBody>
          <a:bodyPr wrap="square" rtlCol="0">
            <a:spAutoFit/>
          </a:bodyPr>
          <a:lstStyle/>
          <a:p>
            <a:pPr>
              <a:buClr>
                <a:schemeClr val="bg2"/>
              </a:buClr>
            </a:pPr>
            <a:r>
              <a:rPr lang="en-US" sz="3200" dirty="0" smtClean="0">
                <a:solidFill>
                  <a:schemeClr val="bg1"/>
                </a:solidFill>
              </a:rPr>
              <a:t>You have 2 type of Luxury Real Estate Buyers:</a:t>
            </a:r>
          </a:p>
          <a:p>
            <a:pPr>
              <a:buClr>
                <a:schemeClr val="bg2"/>
              </a:buClr>
            </a:pPr>
            <a:endParaRPr lang="en-US" sz="3200" dirty="0">
              <a:solidFill>
                <a:schemeClr val="bg1"/>
              </a:solidFill>
            </a:endParaRPr>
          </a:p>
          <a:p>
            <a:pPr marL="457200" indent="-457200">
              <a:buClr>
                <a:schemeClr val="bg2"/>
              </a:buClr>
              <a:buFont typeface="Arial" panose="020B0604020202020204" pitchFamily="34" charset="0"/>
              <a:buChar char="•"/>
            </a:pPr>
            <a:r>
              <a:rPr lang="en-US" sz="3200" dirty="0" smtClean="0">
                <a:solidFill>
                  <a:schemeClr val="bg1"/>
                </a:solidFill>
              </a:rPr>
              <a:t>Private Buyers;</a:t>
            </a:r>
          </a:p>
          <a:p>
            <a:pPr marL="457200" indent="-457200">
              <a:buClr>
                <a:schemeClr val="bg2"/>
              </a:buClr>
              <a:buFont typeface="Arial" panose="020B0604020202020204" pitchFamily="34" charset="0"/>
              <a:buChar char="•"/>
            </a:pPr>
            <a:endParaRPr lang="en-US" sz="3200" dirty="0">
              <a:solidFill>
                <a:schemeClr val="bg1"/>
              </a:solidFill>
            </a:endParaRPr>
          </a:p>
          <a:p>
            <a:pPr marL="457200" indent="-457200">
              <a:buClr>
                <a:schemeClr val="bg2"/>
              </a:buClr>
              <a:buFont typeface="Arial" panose="020B0604020202020204" pitchFamily="34" charset="0"/>
              <a:buChar char="•"/>
            </a:pPr>
            <a:r>
              <a:rPr lang="en-US" sz="3200" dirty="0" smtClean="0">
                <a:solidFill>
                  <a:schemeClr val="bg1"/>
                </a:solidFill>
              </a:rPr>
              <a:t>Investors.</a:t>
            </a:r>
            <a:r>
              <a:rPr lang="en-US" sz="2200" dirty="0">
                <a:solidFill>
                  <a:schemeClr val="bg1"/>
                </a:solidFill>
              </a:rPr>
              <a:t/>
            </a:r>
            <a:br>
              <a:rPr lang="en-US" sz="2200" dirty="0">
                <a:solidFill>
                  <a:schemeClr val="bg1"/>
                </a:solidFill>
              </a:rPr>
            </a:br>
            <a:endParaRPr lang="en-US" sz="2200"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410200" y="3962400"/>
            <a:ext cx="2657475" cy="177165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6154859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219200" y="972212"/>
            <a:ext cx="7391399" cy="5632311"/>
          </a:xfrm>
          <a:prstGeom prst="rect">
            <a:avLst/>
          </a:prstGeom>
          <a:noFill/>
        </p:spPr>
        <p:txBody>
          <a:bodyPr wrap="square" rtlCol="0">
            <a:spAutoFit/>
          </a:bodyPr>
          <a:lstStyle/>
          <a:p>
            <a:pPr algn="ctr"/>
            <a:endParaRPr lang="en-US" sz="3200" dirty="0" smtClean="0">
              <a:solidFill>
                <a:schemeClr val="bg1"/>
              </a:solidFill>
              <a:latin typeface="Calibri" pitchFamily="34" charset="0"/>
            </a:endParaRPr>
          </a:p>
          <a:p>
            <a:r>
              <a:rPr lang="en-US" sz="3200" b="1" dirty="0" smtClean="0">
                <a:solidFill>
                  <a:schemeClr val="bg1"/>
                </a:solidFill>
              </a:rPr>
              <a:t>Private </a:t>
            </a:r>
            <a:r>
              <a:rPr lang="en-US" sz="3200" b="1" dirty="0">
                <a:solidFill>
                  <a:schemeClr val="bg1"/>
                </a:solidFill>
              </a:rPr>
              <a:t>Real Estate </a:t>
            </a:r>
            <a:r>
              <a:rPr lang="en-US" sz="3200" b="1" dirty="0" smtClean="0">
                <a:solidFill>
                  <a:schemeClr val="bg1"/>
                </a:solidFill>
              </a:rPr>
              <a:t>Buyers:</a:t>
            </a:r>
            <a:endParaRPr lang="en-US" sz="3200" b="1" dirty="0">
              <a:solidFill>
                <a:schemeClr val="bg1"/>
              </a:solidFill>
            </a:endParaRPr>
          </a:p>
          <a:p>
            <a:pPr marL="800100" lvl="1" indent="-342900">
              <a:buClr>
                <a:schemeClr val="bg2"/>
              </a:buClr>
              <a:buFont typeface="Courier New" panose="02070309020205020404" pitchFamily="49" charset="0"/>
              <a:buChar char="o"/>
            </a:pPr>
            <a:r>
              <a:rPr lang="en-US" sz="2400" dirty="0">
                <a:solidFill>
                  <a:schemeClr val="bg1"/>
                </a:solidFill>
              </a:rPr>
              <a:t>Dream Homes</a:t>
            </a:r>
          </a:p>
          <a:p>
            <a:pPr marL="800100" lvl="1" indent="-342900">
              <a:buClr>
                <a:schemeClr val="bg2"/>
              </a:buClr>
              <a:buFont typeface="Courier New" panose="02070309020205020404" pitchFamily="49" charset="0"/>
              <a:buChar char="o"/>
            </a:pPr>
            <a:r>
              <a:rPr lang="en-US" sz="2400" dirty="0">
                <a:solidFill>
                  <a:schemeClr val="bg1"/>
                </a:solidFill>
              </a:rPr>
              <a:t>Second Homes</a:t>
            </a:r>
          </a:p>
          <a:p>
            <a:pPr marL="800100" lvl="1" indent="-342900">
              <a:buClr>
                <a:schemeClr val="bg2"/>
              </a:buClr>
              <a:buFont typeface="Courier New" panose="02070309020205020404" pitchFamily="49" charset="0"/>
              <a:buChar char="o"/>
            </a:pPr>
            <a:r>
              <a:rPr lang="en-US" sz="2400" dirty="0">
                <a:solidFill>
                  <a:schemeClr val="bg1"/>
                </a:solidFill>
              </a:rPr>
              <a:t>Land Investments</a:t>
            </a:r>
          </a:p>
          <a:p>
            <a:pPr marL="800100" lvl="1" indent="-342900">
              <a:buClr>
                <a:schemeClr val="bg2"/>
              </a:buClr>
              <a:buFont typeface="Courier New" panose="02070309020205020404" pitchFamily="49" charset="0"/>
              <a:buChar char="o"/>
            </a:pPr>
            <a:r>
              <a:rPr lang="en-US" sz="2400" dirty="0">
                <a:solidFill>
                  <a:schemeClr val="bg1"/>
                </a:solidFill>
              </a:rPr>
              <a:t>Vacation Villas</a:t>
            </a:r>
          </a:p>
          <a:p>
            <a:pPr marL="800100" lvl="1" indent="-342900">
              <a:buClr>
                <a:schemeClr val="bg2"/>
              </a:buClr>
              <a:buFont typeface="Courier New" panose="02070309020205020404" pitchFamily="49" charset="0"/>
              <a:buChar char="o"/>
            </a:pPr>
            <a:r>
              <a:rPr lang="en-US" sz="2400" dirty="0">
                <a:solidFill>
                  <a:schemeClr val="bg1"/>
                </a:solidFill>
              </a:rPr>
              <a:t>Timeshares</a:t>
            </a:r>
          </a:p>
          <a:p>
            <a:pPr marL="800100" lvl="1" indent="-342900">
              <a:buClr>
                <a:schemeClr val="bg2"/>
              </a:buClr>
              <a:buFont typeface="Courier New" panose="02070309020205020404" pitchFamily="49" charset="0"/>
              <a:buChar char="o"/>
            </a:pPr>
            <a:r>
              <a:rPr lang="en-US" sz="2400" dirty="0">
                <a:solidFill>
                  <a:schemeClr val="bg1"/>
                </a:solidFill>
              </a:rPr>
              <a:t>Commercial and Residential Rental Properties</a:t>
            </a:r>
          </a:p>
          <a:p>
            <a:pPr marL="800100" lvl="1" indent="-342900">
              <a:buClr>
                <a:schemeClr val="bg2"/>
              </a:buClr>
              <a:buFont typeface="Courier New" panose="02070309020205020404" pitchFamily="49" charset="0"/>
              <a:buChar char="o"/>
            </a:pPr>
            <a:r>
              <a:rPr lang="en-US" sz="2400" dirty="0">
                <a:solidFill>
                  <a:schemeClr val="bg1"/>
                </a:solidFill>
              </a:rPr>
              <a:t>Real Estate Investment Trusts (REIT)</a:t>
            </a:r>
          </a:p>
          <a:p>
            <a:r>
              <a:rPr lang="en-US" sz="3200" b="1" dirty="0">
                <a:solidFill>
                  <a:schemeClr val="bg1"/>
                </a:solidFill>
              </a:rPr>
              <a:t>Real Estate </a:t>
            </a:r>
            <a:r>
              <a:rPr lang="en-US" sz="3200" b="1" dirty="0" smtClean="0">
                <a:solidFill>
                  <a:schemeClr val="bg1"/>
                </a:solidFill>
              </a:rPr>
              <a:t>Investors (Think International):</a:t>
            </a:r>
          </a:p>
          <a:p>
            <a:pPr marL="800100" lvl="1" indent="-342900">
              <a:buClr>
                <a:schemeClr val="bg2"/>
              </a:buClr>
              <a:buFont typeface="Courier New" panose="02070309020205020404" pitchFamily="49" charset="0"/>
              <a:buChar char="o"/>
            </a:pPr>
            <a:r>
              <a:rPr lang="en-US" sz="2400" dirty="0" smtClean="0">
                <a:solidFill>
                  <a:schemeClr val="bg1"/>
                </a:solidFill>
              </a:rPr>
              <a:t>Home </a:t>
            </a:r>
            <a:r>
              <a:rPr lang="en-US" sz="2400" dirty="0">
                <a:solidFill>
                  <a:schemeClr val="bg1"/>
                </a:solidFill>
              </a:rPr>
              <a:t>Value</a:t>
            </a:r>
          </a:p>
          <a:p>
            <a:pPr marL="800100" lvl="1" indent="-342900">
              <a:buClr>
                <a:schemeClr val="bg2"/>
              </a:buClr>
              <a:buFont typeface="Courier New" panose="02070309020205020404" pitchFamily="49" charset="0"/>
              <a:buChar char="o"/>
            </a:pPr>
            <a:r>
              <a:rPr lang="en-US" sz="2400" dirty="0">
                <a:solidFill>
                  <a:schemeClr val="bg1"/>
                </a:solidFill>
              </a:rPr>
              <a:t>Multiple Home Owner</a:t>
            </a:r>
          </a:p>
          <a:p>
            <a:pPr marL="800100" lvl="1" indent="-342900">
              <a:buClr>
                <a:schemeClr val="bg2"/>
              </a:buClr>
              <a:buFont typeface="Courier New" panose="02070309020205020404" pitchFamily="49" charset="0"/>
              <a:buChar char="o"/>
            </a:pPr>
            <a:r>
              <a:rPr lang="en-US" sz="2400" dirty="0">
                <a:solidFill>
                  <a:schemeClr val="bg1"/>
                </a:solidFill>
              </a:rPr>
              <a:t>Net Worth </a:t>
            </a:r>
            <a:r>
              <a:rPr lang="en-US" sz="2400" dirty="0" smtClean="0">
                <a:solidFill>
                  <a:schemeClr val="bg1"/>
                </a:solidFill>
              </a:rPr>
              <a:t>($</a:t>
            </a:r>
            <a:r>
              <a:rPr lang="en-US" sz="2400" dirty="0">
                <a:solidFill>
                  <a:schemeClr val="bg1"/>
                </a:solidFill>
              </a:rPr>
              <a:t>1</a:t>
            </a:r>
            <a:r>
              <a:rPr lang="en-US" sz="2400" dirty="0" smtClean="0">
                <a:solidFill>
                  <a:schemeClr val="bg1"/>
                </a:solidFill>
              </a:rPr>
              <a:t>0M </a:t>
            </a:r>
            <a:r>
              <a:rPr lang="en-US" sz="2400" dirty="0">
                <a:solidFill>
                  <a:schemeClr val="bg1"/>
                </a:solidFill>
              </a:rPr>
              <a:t>- $20MM+)</a:t>
            </a:r>
          </a:p>
          <a:p>
            <a:pPr marL="800100" lvl="1" indent="-342900">
              <a:buClr>
                <a:schemeClr val="bg2"/>
              </a:buClr>
              <a:buFont typeface="Courier New" panose="02070309020205020404" pitchFamily="49" charset="0"/>
              <a:buChar char="o"/>
            </a:pPr>
            <a:r>
              <a:rPr lang="en-US" sz="2400" dirty="0">
                <a:solidFill>
                  <a:schemeClr val="bg1"/>
                </a:solidFill>
              </a:rPr>
              <a:t>Investable </a:t>
            </a:r>
            <a:r>
              <a:rPr lang="en-US" sz="2400" dirty="0" smtClean="0">
                <a:solidFill>
                  <a:schemeClr val="bg1"/>
                </a:solidFill>
              </a:rPr>
              <a:t>Assets</a:t>
            </a:r>
            <a:endParaRPr lang="en-US" dirty="0">
              <a:solidFill>
                <a:schemeClr val="bg1"/>
              </a:solidFill>
            </a:endParaRPr>
          </a:p>
        </p:txBody>
      </p:sp>
      <p:sp>
        <p:nvSpPr>
          <p:cNvPr id="14" name="TextBox 13"/>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Identify the Buyers?</a:t>
            </a:r>
            <a:endParaRPr lang="en-US" sz="4600" b="1" dirty="0">
              <a:solidFill>
                <a:prstClr val="white"/>
              </a:solidFill>
              <a:latin typeface="Calibri Light" panose="020F0302020204030204"/>
              <a:ea typeface="Tahoma" pitchFamily="34" charset="0"/>
              <a:cs typeface="Tahoma" pitchFamily="34" charset="0"/>
            </a:endParaRPr>
          </a:p>
        </p:txBody>
      </p:sp>
    </p:spTree>
    <p:extLst>
      <p:ext uri="{BB962C8B-B14F-4D97-AF65-F5344CB8AC3E}">
        <p14:creationId xmlns:p14="http://schemas.microsoft.com/office/powerpoint/2010/main" val="225422517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How to Identify the Sellers?</a:t>
            </a:r>
            <a:endParaRPr lang="en-US" sz="4600" b="1" dirty="0">
              <a:solidFill>
                <a:prstClr val="white"/>
              </a:solidFill>
              <a:latin typeface="Calibri Light" panose="020F0302020204030204"/>
              <a:ea typeface="Tahoma" pitchFamily="34" charset="0"/>
              <a:cs typeface="Tahoma" pitchFamily="34" charset="0"/>
            </a:endParaRPr>
          </a:p>
        </p:txBody>
      </p:sp>
      <p:sp>
        <p:nvSpPr>
          <p:cNvPr id="15" name="TextBox 14"/>
          <p:cNvSpPr txBox="1"/>
          <p:nvPr/>
        </p:nvSpPr>
        <p:spPr>
          <a:xfrm>
            <a:off x="609600" y="1447800"/>
            <a:ext cx="7391399" cy="4647426"/>
          </a:xfrm>
          <a:prstGeom prst="rect">
            <a:avLst/>
          </a:prstGeom>
          <a:noFill/>
        </p:spPr>
        <p:txBody>
          <a:bodyPr wrap="square" rtlCol="0">
            <a:spAutoFit/>
          </a:bodyPr>
          <a:lstStyle/>
          <a:p>
            <a:pPr algn="ctr"/>
            <a:r>
              <a:rPr lang="en-US" sz="3200" dirty="0" smtClean="0">
                <a:solidFill>
                  <a:schemeClr val="bg2"/>
                </a:solidFill>
                <a:latin typeface="Calibri" pitchFamily="34" charset="0"/>
              </a:rPr>
              <a:t>Strategic planning is important</a:t>
            </a:r>
          </a:p>
          <a:p>
            <a:pPr marL="800100" lvl="1" indent="-342900">
              <a:buClr>
                <a:schemeClr val="bg2"/>
              </a:buClr>
              <a:buFont typeface="Courier New" panose="02070309020205020404" pitchFamily="49" charset="0"/>
              <a:buChar char="o"/>
            </a:pPr>
            <a:r>
              <a:rPr lang="en-US" sz="2400" dirty="0" smtClean="0">
                <a:solidFill>
                  <a:schemeClr val="bg1"/>
                </a:solidFill>
              </a:rPr>
              <a:t>Build a Brand</a:t>
            </a:r>
            <a:endParaRPr lang="en-US" sz="2400" dirty="0">
              <a:solidFill>
                <a:schemeClr val="bg1"/>
              </a:solidFill>
            </a:endParaRPr>
          </a:p>
          <a:p>
            <a:pPr marL="800100" lvl="1" indent="-342900">
              <a:buClr>
                <a:schemeClr val="bg2"/>
              </a:buClr>
              <a:buFont typeface="Courier New" panose="02070309020205020404" pitchFamily="49" charset="0"/>
              <a:buChar char="o"/>
            </a:pPr>
            <a:r>
              <a:rPr lang="en-US" sz="2400" dirty="0" smtClean="0">
                <a:solidFill>
                  <a:schemeClr val="bg1"/>
                </a:solidFill>
              </a:rPr>
              <a:t>Presentation is Very Important:</a:t>
            </a:r>
          </a:p>
          <a:p>
            <a:pPr marL="1257300" lvl="2" indent="-342900">
              <a:buClr>
                <a:schemeClr val="bg2"/>
              </a:buClr>
              <a:buFont typeface="Courier New" panose="02070309020205020404" pitchFamily="49" charset="0"/>
              <a:buChar char="o"/>
            </a:pPr>
            <a:r>
              <a:rPr lang="en-US" sz="2400" dirty="0" smtClean="0">
                <a:solidFill>
                  <a:schemeClr val="bg1"/>
                </a:solidFill>
              </a:rPr>
              <a:t>Marketing Material;</a:t>
            </a:r>
          </a:p>
          <a:p>
            <a:pPr marL="1257300" lvl="2" indent="-342900">
              <a:buClr>
                <a:schemeClr val="bg2"/>
              </a:buClr>
              <a:buFont typeface="Courier New" panose="02070309020205020404" pitchFamily="49" charset="0"/>
              <a:buChar char="o"/>
            </a:pPr>
            <a:r>
              <a:rPr lang="en-US" sz="2400" dirty="0" smtClean="0">
                <a:solidFill>
                  <a:schemeClr val="bg1"/>
                </a:solidFill>
              </a:rPr>
              <a:t>Personal Appearance.</a:t>
            </a:r>
            <a:endParaRPr lang="en-US" sz="2400" dirty="0">
              <a:solidFill>
                <a:schemeClr val="bg1"/>
              </a:solidFill>
            </a:endParaRPr>
          </a:p>
          <a:p>
            <a:pPr marL="800100" lvl="1" indent="-342900">
              <a:buClr>
                <a:schemeClr val="bg2"/>
              </a:buClr>
              <a:buFont typeface="Courier New" panose="02070309020205020404" pitchFamily="49" charset="0"/>
              <a:buChar char="o"/>
            </a:pPr>
            <a:r>
              <a:rPr lang="en-US" sz="2400" dirty="0" smtClean="0">
                <a:solidFill>
                  <a:schemeClr val="bg1"/>
                </a:solidFill>
              </a:rPr>
              <a:t>Join a Well Known Luxury Real Estate Company (if licensed – i.e. Sotheby’s International)</a:t>
            </a:r>
          </a:p>
          <a:p>
            <a:pPr marL="800100" lvl="1" indent="-342900">
              <a:buClr>
                <a:schemeClr val="bg2"/>
              </a:buClr>
              <a:buFont typeface="Courier New" panose="02070309020205020404" pitchFamily="49" charset="0"/>
              <a:buChar char="o"/>
            </a:pPr>
            <a:r>
              <a:rPr lang="en-US" sz="2400" dirty="0" smtClean="0">
                <a:solidFill>
                  <a:schemeClr val="bg1"/>
                </a:solidFill>
              </a:rPr>
              <a:t>Work with an Agent Associated with a Luxury RE  Agency (for Expired Listings, for example)</a:t>
            </a:r>
          </a:p>
          <a:p>
            <a:pPr marL="800100" lvl="1" indent="-342900">
              <a:buClr>
                <a:schemeClr val="bg2"/>
              </a:buClr>
              <a:buFont typeface="Courier New" panose="02070309020205020404" pitchFamily="49" charset="0"/>
              <a:buChar char="o"/>
            </a:pPr>
            <a:r>
              <a:rPr lang="en-US" sz="2400" dirty="0" smtClean="0">
                <a:solidFill>
                  <a:schemeClr val="bg1"/>
                </a:solidFill>
              </a:rPr>
              <a:t>Network – Social Events, Country Clubs, Charity Events, etc.</a:t>
            </a:r>
          </a:p>
          <a:p>
            <a:pPr marL="800100" lvl="1" indent="-342900">
              <a:buClr>
                <a:schemeClr val="bg2"/>
              </a:buClr>
              <a:buFont typeface="Courier New" panose="02070309020205020404" pitchFamily="49" charset="0"/>
              <a:buChar char="o"/>
            </a:pPr>
            <a:r>
              <a:rPr lang="en-US" sz="2400" dirty="0" smtClean="0">
                <a:solidFill>
                  <a:schemeClr val="bg1"/>
                </a:solidFill>
              </a:rPr>
              <a:t>Direct Marketing</a:t>
            </a:r>
            <a:endParaRPr lang="en-US" sz="2400" dirty="0">
              <a:solidFill>
                <a:schemeClr val="bg1"/>
              </a:solidFill>
            </a:endParaRPr>
          </a:p>
        </p:txBody>
      </p:sp>
    </p:spTree>
    <p:extLst>
      <p:ext uri="{BB962C8B-B14F-4D97-AF65-F5344CB8AC3E}">
        <p14:creationId xmlns:p14="http://schemas.microsoft.com/office/powerpoint/2010/main" val="131461499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41890" y="152400"/>
            <a:ext cx="8991600" cy="800219"/>
          </a:xfrm>
          <a:prstGeom prst="rect">
            <a:avLst/>
          </a:prstGeom>
          <a:noFill/>
        </p:spPr>
        <p:txBody>
          <a:bodyPr wrap="square" rtlCol="0">
            <a:spAutoFit/>
          </a:bodyPr>
          <a:lstStyle/>
          <a:p>
            <a:r>
              <a:rPr lang="en-US" sz="4600" b="1" dirty="0" smtClean="0">
                <a:solidFill>
                  <a:prstClr val="white"/>
                </a:solidFill>
                <a:latin typeface="Calibri Light" panose="020F0302020204030204"/>
                <a:ea typeface="Tahoma" pitchFamily="34" charset="0"/>
                <a:cs typeface="Tahoma" pitchFamily="34" charset="0"/>
              </a:rPr>
              <a:t>Skills Development</a:t>
            </a:r>
            <a:endParaRPr lang="en-US" sz="4600" b="1" dirty="0">
              <a:solidFill>
                <a:prstClr val="white"/>
              </a:solidFill>
              <a:latin typeface="Calibri Light" panose="020F0302020204030204"/>
              <a:ea typeface="Tahoma" pitchFamily="34" charset="0"/>
              <a:cs typeface="Tahoma"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8790" y="2362200"/>
            <a:ext cx="5257800" cy="2990374"/>
          </a:xfrm>
          <a:prstGeom prst="rect">
            <a:avLst/>
          </a:prstGeom>
        </p:spPr>
      </p:pic>
    </p:spTree>
    <p:extLst>
      <p:ext uri="{BB962C8B-B14F-4D97-AF65-F5344CB8AC3E}">
        <p14:creationId xmlns:p14="http://schemas.microsoft.com/office/powerpoint/2010/main" val="151521195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2596</TotalTime>
  <Words>1330</Words>
  <Application>Microsoft Office PowerPoint</Application>
  <PresentationFormat>On-screen Show (4:3)</PresentationFormat>
  <Paragraphs>100</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Courier New</vt:lpstr>
      <vt:lpstr>Tahoma</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115</cp:revision>
  <dcterms:created xsi:type="dcterms:W3CDTF">2013-05-01T18:49:20Z</dcterms:created>
  <dcterms:modified xsi:type="dcterms:W3CDTF">2015-12-20T15:58:21Z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