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9"/>
  </p:notesMasterIdLst>
  <p:sldIdLst>
    <p:sldId id="298" r:id="rId5"/>
    <p:sldId id="299" r:id="rId6"/>
    <p:sldId id="297" r:id="rId7"/>
    <p:sldId id="303" r:id="rId8"/>
    <p:sldId id="280" r:id="rId9"/>
    <p:sldId id="304" r:id="rId10"/>
    <p:sldId id="322" r:id="rId11"/>
    <p:sldId id="276" r:id="rId12"/>
    <p:sldId id="289" r:id="rId13"/>
    <p:sldId id="277" r:id="rId14"/>
    <p:sldId id="290" r:id="rId15"/>
    <p:sldId id="278" r:id="rId16"/>
    <p:sldId id="291" r:id="rId17"/>
    <p:sldId id="279" r:id="rId18"/>
    <p:sldId id="281" r:id="rId19"/>
    <p:sldId id="308" r:id="rId20"/>
    <p:sldId id="309" r:id="rId21"/>
    <p:sldId id="311" r:id="rId22"/>
    <p:sldId id="313" r:id="rId23"/>
    <p:sldId id="310" r:id="rId24"/>
    <p:sldId id="315" r:id="rId25"/>
    <p:sldId id="312" r:id="rId26"/>
    <p:sldId id="316" r:id="rId27"/>
    <p:sldId id="317" r:id="rId28"/>
    <p:sldId id="318" r:id="rId29"/>
    <p:sldId id="321" r:id="rId30"/>
    <p:sldId id="301" r:id="rId31"/>
    <p:sldId id="302" r:id="rId32"/>
    <p:sldId id="282" r:id="rId33"/>
    <p:sldId id="284" r:id="rId34"/>
    <p:sldId id="305" r:id="rId35"/>
    <p:sldId id="283" r:id="rId36"/>
    <p:sldId id="285" r:id="rId37"/>
    <p:sldId id="258" r:id="rId38"/>
    <p:sldId id="259" r:id="rId39"/>
    <p:sldId id="320" r:id="rId40"/>
    <p:sldId id="319" r:id="rId41"/>
    <p:sldId id="260" r:id="rId42"/>
    <p:sldId id="286" r:id="rId43"/>
    <p:sldId id="261" r:id="rId44"/>
    <p:sldId id="262" r:id="rId45"/>
    <p:sldId id="275" r:id="rId46"/>
    <p:sldId id="270" r:id="rId47"/>
    <p:sldId id="271" r:id="rId48"/>
    <p:sldId id="272" r:id="rId49"/>
    <p:sldId id="273" r:id="rId50"/>
    <p:sldId id="274" r:id="rId51"/>
    <p:sldId id="263" r:id="rId52"/>
    <p:sldId id="264" r:id="rId53"/>
    <p:sldId id="265" r:id="rId54"/>
    <p:sldId id="266" r:id="rId55"/>
    <p:sldId id="267" r:id="rId56"/>
    <p:sldId id="268" r:id="rId57"/>
    <p:sldId id="28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EEB"/>
    <a:srgbClr val="FFFFE5"/>
    <a:srgbClr val="FFFFCC"/>
    <a:srgbClr val="FFFFFF"/>
    <a:srgbClr val="CC0099"/>
    <a:srgbClr val="F7EFE3"/>
    <a:srgbClr val="FDEFE3"/>
    <a:srgbClr val="FFEEDD"/>
    <a:srgbClr val="FFF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10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78FBE-C63A-46F4-BE52-411BE2903CA2}" type="datetimeFigureOut">
              <a:rPr lang="en-US" smtClean="0"/>
              <a:t>12/02/2014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7A1BF-EC54-4721-B063-BBB3C8A3C536}" type="slidenum">
              <a:rPr lang="en-US" smtClean="0"/>
              <a:t>‹#›</a:t>
            </a:fld>
            <a:endParaRPr lang="en-US"/>
          </a:p>
        </p:txBody>
      </p:sp>
    </p:spTree>
    <p:extLst>
      <p:ext uri="{BB962C8B-B14F-4D97-AF65-F5344CB8AC3E}">
        <p14:creationId xmlns:p14="http://schemas.microsoft.com/office/powerpoint/2010/main" val="79822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7A1BF-EC54-4721-B063-BBB3C8A3C536}" type="slidenum">
              <a:rPr lang="en-US" smtClean="0"/>
              <a:t>20</a:t>
            </a:fld>
            <a:endParaRPr lang="en-US"/>
          </a:p>
        </p:txBody>
      </p:sp>
    </p:spTree>
    <p:extLst>
      <p:ext uri="{BB962C8B-B14F-4D97-AF65-F5344CB8AC3E}">
        <p14:creationId xmlns:p14="http://schemas.microsoft.com/office/powerpoint/2010/main" val="150864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01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4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3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5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06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593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2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11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48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54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87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68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22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55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059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15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725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0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379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65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162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865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3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709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57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249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33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28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35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147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609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390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83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002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17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12/02/2014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539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coachmitch.com/products-and-services/coach-mitchs-complete-option-package/"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coachmitch.com/products-and-services/coach-mitchs-complete-option-package/"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FFFFE5"/>
          </a:solidFill>
        </p:spPr>
        <p:txBody>
          <a:bodyPr>
            <a:normAutofit/>
          </a:bodyPr>
          <a:lstStyle/>
          <a:p>
            <a:r>
              <a:rPr lang="en-US" sz="3600" b="1" dirty="0" smtClean="0"/>
              <a:t>Laura AlAmery</a:t>
            </a:r>
            <a:r>
              <a:rPr lang="en-US" dirty="0" smtClean="0"/>
              <a:t/>
            </a:r>
            <a:br>
              <a:rPr lang="en-US" dirty="0" smtClean="0"/>
            </a:br>
            <a:r>
              <a:rPr lang="en-US" sz="3200" dirty="0" smtClean="0"/>
              <a:t>Presents</a:t>
            </a:r>
            <a:br>
              <a:rPr lang="en-US" sz="3200" dirty="0" smtClean="0"/>
            </a:br>
            <a:r>
              <a:rPr lang="en-US" sz="4900" b="1" dirty="0" smtClean="0">
                <a:solidFill>
                  <a:srgbClr val="C00000"/>
                </a:solidFill>
                <a:latin typeface="Georgia" pitchFamily="18" charset="0"/>
              </a:rPr>
              <a:t>Coach Mitch’s </a:t>
            </a:r>
            <a:r>
              <a:rPr lang="en-US" sz="3200" dirty="0" smtClean="0"/>
              <a:t/>
            </a:r>
            <a:br>
              <a:rPr lang="en-US" sz="3200" dirty="0" smtClean="0"/>
            </a:br>
            <a:r>
              <a:rPr lang="en-US" sz="3200" dirty="0" smtClean="0"/>
              <a:t> </a:t>
            </a:r>
            <a:br>
              <a:rPr lang="en-US" sz="3200" dirty="0" smtClean="0"/>
            </a:br>
            <a:r>
              <a:rPr lang="en-US" sz="4000" b="1" i="1" dirty="0" smtClean="0">
                <a:solidFill>
                  <a:schemeClr val="tx2">
                    <a:lumMod val="60000"/>
                    <a:lumOff val="40000"/>
                  </a:schemeClr>
                </a:solidFill>
                <a:latin typeface="Verdana" pitchFamily="34" charset="0"/>
                <a:ea typeface="Verdana" pitchFamily="34" charset="0"/>
                <a:cs typeface="Verdana" pitchFamily="34" charset="0"/>
              </a:rPr>
              <a:t>Ridiculously Simple System…™</a:t>
            </a:r>
            <a:r>
              <a:rPr lang="en-US" sz="4000" b="1" i="1" dirty="0" smtClean="0">
                <a:solidFill>
                  <a:srgbClr val="00B0F0"/>
                </a:solidFill>
                <a:latin typeface="Verdana" pitchFamily="34" charset="0"/>
                <a:ea typeface="Verdana" pitchFamily="34" charset="0"/>
                <a:cs typeface="Verdana" pitchFamily="34" charset="0"/>
              </a:rPr>
              <a:t/>
            </a:r>
            <a:br>
              <a:rPr lang="en-US" sz="4000" b="1" i="1" dirty="0" smtClean="0">
                <a:solidFill>
                  <a:srgbClr val="00B0F0"/>
                </a:solidFill>
                <a:latin typeface="Verdana" pitchFamily="34" charset="0"/>
                <a:ea typeface="Verdana" pitchFamily="34" charset="0"/>
                <a:cs typeface="Verdana" pitchFamily="34" charset="0"/>
              </a:rPr>
            </a:br>
            <a:r>
              <a:rPr lang="en-US" sz="4000" b="1" i="1" dirty="0">
                <a:solidFill>
                  <a:srgbClr val="00B0F0"/>
                </a:solidFill>
                <a:latin typeface="Verdana" pitchFamily="34" charset="0"/>
                <a:ea typeface="Verdana" pitchFamily="34" charset="0"/>
                <a:cs typeface="Verdana" pitchFamily="34" charset="0"/>
              </a:rPr>
              <a:t/>
            </a:r>
            <a:br>
              <a:rPr lang="en-US" sz="4000" b="1" i="1" dirty="0">
                <a:solidFill>
                  <a:srgbClr val="00B0F0"/>
                </a:solidFill>
                <a:latin typeface="Verdana" pitchFamily="34" charset="0"/>
                <a:ea typeface="Verdana" pitchFamily="34" charset="0"/>
                <a:cs typeface="Verdana" pitchFamily="34" charset="0"/>
              </a:rPr>
            </a:br>
            <a:r>
              <a:rPr lang="en-US" sz="4000" b="1" i="1" dirty="0">
                <a:solidFill>
                  <a:srgbClr val="C00000"/>
                </a:solidFill>
                <a:latin typeface="Verdana" pitchFamily="34" charset="0"/>
                <a:ea typeface="Verdana" pitchFamily="34" charset="0"/>
                <a:cs typeface="Verdana" pitchFamily="34" charset="0"/>
              </a:rPr>
              <a:t>T</a:t>
            </a:r>
            <a:r>
              <a:rPr lang="en-US" sz="4000" b="1" i="1" dirty="0" smtClean="0">
                <a:solidFill>
                  <a:srgbClr val="C00000"/>
                </a:solidFill>
                <a:latin typeface="Verdana" pitchFamily="34" charset="0"/>
                <a:ea typeface="Verdana" pitchFamily="34" charset="0"/>
                <a:cs typeface="Verdana" pitchFamily="34" charset="0"/>
              </a:rPr>
              <a:t>he Science to the Art </a:t>
            </a:r>
            <a:br>
              <a:rPr lang="en-US" sz="4000" b="1" i="1" dirty="0" smtClean="0">
                <a:solidFill>
                  <a:srgbClr val="C00000"/>
                </a:solidFill>
                <a:latin typeface="Verdana" pitchFamily="34" charset="0"/>
                <a:ea typeface="Verdana" pitchFamily="34" charset="0"/>
                <a:cs typeface="Verdana" pitchFamily="34" charset="0"/>
              </a:rPr>
            </a:br>
            <a:r>
              <a:rPr lang="en-US" sz="4000" b="1" i="1" dirty="0" smtClean="0">
                <a:solidFill>
                  <a:srgbClr val="C00000"/>
                </a:solidFill>
                <a:latin typeface="Verdana" pitchFamily="34" charset="0"/>
                <a:ea typeface="Verdana" pitchFamily="34" charset="0"/>
                <a:cs typeface="Verdana" pitchFamily="34" charset="0"/>
              </a:rPr>
              <a:t>of Smart Selling</a:t>
            </a:r>
            <a:endParaRPr lang="en-US" sz="4000" b="1" i="1" dirty="0">
              <a:solidFill>
                <a:srgbClr val="C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6367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Autofit/>
          </a:bodyPr>
          <a:lstStyle/>
          <a:p>
            <a:pPr algn="l"/>
            <a:r>
              <a:rPr lang="en-US" sz="2000" dirty="0">
                <a:solidFill>
                  <a:srgbClr val="000000"/>
                </a:solidFill>
                <a:latin typeface="Arial"/>
              </a:rPr>
              <a:t>7 </a:t>
            </a:r>
            <a:r>
              <a:rPr lang="en-US" sz="2000" i="1" dirty="0">
                <a:solidFill>
                  <a:srgbClr val="000000"/>
                </a:solidFill>
                <a:latin typeface="Georgia" pitchFamily="18" charset="0"/>
              </a:rPr>
              <a:t>“How long must the property be delinquent before it becomes subject </a:t>
            </a:r>
            <a:r>
              <a:rPr lang="en-US" sz="2000" i="1" dirty="0" smtClean="0">
                <a:solidFill>
                  <a:srgbClr val="000000"/>
                </a:solidFill>
                <a:latin typeface="Georgia" pitchFamily="18" charset="0"/>
              </a:rPr>
              <a:t>to being </a:t>
            </a:r>
            <a:r>
              <a:rPr lang="en-US" sz="2000" i="1" dirty="0">
                <a:solidFill>
                  <a:srgbClr val="000000"/>
                </a:solidFill>
                <a:latin typeface="Georgia" pitchFamily="18" charset="0"/>
              </a:rPr>
              <a:t>sold for non-payment of taxes? “</a:t>
            </a:r>
            <a:br>
              <a:rPr lang="en-US" sz="2000" i="1" dirty="0">
                <a:solidFill>
                  <a:srgbClr val="000000"/>
                </a:solidFill>
                <a:latin typeface="Georgia" pitchFamily="18" charset="0"/>
              </a:rPr>
            </a:br>
            <a:r>
              <a:rPr lang="en-US" sz="800" dirty="0" smtClean="0">
                <a:solidFill>
                  <a:srgbClr val="000000"/>
                </a:solidFill>
                <a:latin typeface="Arial"/>
              </a:rPr>
              <a:t/>
            </a:r>
            <a:br>
              <a:rPr lang="en-US" sz="800" dirty="0" smtClean="0">
                <a:solidFill>
                  <a:srgbClr val="000000"/>
                </a:solidFill>
                <a:latin typeface="Arial"/>
              </a:rPr>
            </a:br>
            <a:r>
              <a:rPr lang="en-US" sz="2000" dirty="0" smtClean="0">
                <a:solidFill>
                  <a:srgbClr val="000000"/>
                </a:solidFill>
                <a:latin typeface="Arial"/>
              </a:rPr>
              <a:t>This </a:t>
            </a:r>
            <a:r>
              <a:rPr lang="en-US" sz="2000" dirty="0">
                <a:solidFill>
                  <a:srgbClr val="000000"/>
                </a:solidFill>
                <a:latin typeface="Arial"/>
              </a:rPr>
              <a:t>is a great question. You will routinely see properties that are tax</a:t>
            </a:r>
            <a:br>
              <a:rPr lang="en-US" sz="2000" dirty="0">
                <a:solidFill>
                  <a:srgbClr val="000000"/>
                </a:solidFill>
                <a:latin typeface="Arial"/>
              </a:rPr>
            </a:br>
            <a:r>
              <a:rPr lang="en-US" sz="2000" dirty="0">
                <a:solidFill>
                  <a:srgbClr val="000000"/>
                </a:solidFill>
                <a:latin typeface="Arial"/>
              </a:rPr>
              <a:t>delinquent for a significant number of years - but they have not been put up </a:t>
            </a:r>
            <a:r>
              <a:rPr lang="en-US" sz="2000" dirty="0" smtClean="0">
                <a:solidFill>
                  <a:srgbClr val="000000"/>
                </a:solidFill>
                <a:latin typeface="Arial"/>
              </a:rPr>
              <a:t>for tax </a:t>
            </a:r>
            <a:r>
              <a:rPr lang="en-US" sz="2000" dirty="0">
                <a:solidFill>
                  <a:srgbClr val="000000"/>
                </a:solidFill>
                <a:latin typeface="Arial"/>
              </a:rPr>
              <a:t>auction. One can only speculate why this happens.</a:t>
            </a:r>
            <a:br>
              <a:rPr lang="en-US" sz="2000" dirty="0">
                <a:solidFill>
                  <a:srgbClr val="000000"/>
                </a:solidFill>
                <a:latin typeface="Arial"/>
              </a:rPr>
            </a:br>
            <a:r>
              <a:rPr lang="en-US" sz="800" dirty="0" smtClean="0">
                <a:solidFill>
                  <a:srgbClr val="000000"/>
                </a:solidFill>
                <a:latin typeface="Arial"/>
              </a:rPr>
              <a:t/>
            </a:r>
            <a:br>
              <a:rPr lang="en-US" sz="800" dirty="0" smtClean="0">
                <a:solidFill>
                  <a:srgbClr val="000000"/>
                </a:solidFill>
                <a:latin typeface="Arial"/>
              </a:rPr>
            </a:br>
            <a:r>
              <a:rPr lang="en-US" sz="800" dirty="0" smtClean="0">
                <a:solidFill>
                  <a:srgbClr val="000000"/>
                </a:solidFill>
                <a:latin typeface="Arial"/>
              </a:rPr>
              <a:t/>
            </a:r>
            <a:br>
              <a:rPr lang="en-US" sz="800" dirty="0" smtClean="0">
                <a:solidFill>
                  <a:srgbClr val="000000"/>
                </a:solidFill>
                <a:latin typeface="Arial"/>
              </a:rPr>
            </a:br>
            <a:r>
              <a:rPr lang="en-US" sz="800" dirty="0">
                <a:solidFill>
                  <a:srgbClr val="000000"/>
                </a:solidFill>
                <a:latin typeface="Arial"/>
              </a:rPr>
              <a:t/>
            </a:r>
            <a:br>
              <a:rPr lang="en-US" sz="800" dirty="0">
                <a:solidFill>
                  <a:srgbClr val="000000"/>
                </a:solidFill>
                <a:latin typeface="Arial"/>
              </a:rPr>
            </a:br>
            <a:r>
              <a:rPr lang="en-US" sz="800" dirty="0" smtClean="0">
                <a:solidFill>
                  <a:srgbClr val="000000"/>
                </a:solidFill>
                <a:latin typeface="Arial"/>
              </a:rPr>
              <a:t/>
            </a:r>
            <a:br>
              <a:rPr lang="en-US" sz="800" dirty="0" smtClean="0">
                <a:solidFill>
                  <a:srgbClr val="000000"/>
                </a:solidFill>
                <a:latin typeface="Arial"/>
              </a:rPr>
            </a:br>
            <a:r>
              <a:rPr lang="en-US" sz="2000" dirty="0" smtClean="0">
                <a:solidFill>
                  <a:srgbClr val="000000"/>
                </a:solidFill>
                <a:latin typeface="Arial"/>
              </a:rPr>
              <a:t>8 </a:t>
            </a:r>
            <a:r>
              <a:rPr lang="en-US" sz="2000" i="1" dirty="0">
                <a:solidFill>
                  <a:srgbClr val="000000"/>
                </a:solidFill>
                <a:latin typeface="Georgia" pitchFamily="18" charset="0"/>
              </a:rPr>
              <a:t>“What process is used to determine which properties are chosen to </a:t>
            </a:r>
            <a:r>
              <a:rPr lang="en-US" sz="2000" i="1" dirty="0" smtClean="0">
                <a:solidFill>
                  <a:srgbClr val="000000"/>
                </a:solidFill>
                <a:latin typeface="Georgia" pitchFamily="18" charset="0"/>
              </a:rPr>
              <a:t>be included </a:t>
            </a:r>
            <a:r>
              <a:rPr lang="en-US" sz="2000" i="1" dirty="0">
                <a:solidFill>
                  <a:srgbClr val="000000"/>
                </a:solidFill>
                <a:latin typeface="Georgia" pitchFamily="18" charset="0"/>
              </a:rPr>
              <a:t>in the tax deed auction? Who makes that decision?”</a:t>
            </a:r>
            <a:br>
              <a:rPr lang="en-US" sz="2000" i="1" dirty="0">
                <a:solidFill>
                  <a:srgbClr val="000000"/>
                </a:solidFill>
                <a:latin typeface="Georgia" pitchFamily="18" charset="0"/>
              </a:rPr>
            </a:br>
            <a:r>
              <a:rPr lang="en-US" sz="800" dirty="0" smtClean="0">
                <a:solidFill>
                  <a:srgbClr val="000000"/>
                </a:solidFill>
                <a:latin typeface="Arial"/>
              </a:rPr>
              <a:t/>
            </a:r>
            <a:br>
              <a:rPr lang="en-US" sz="800" dirty="0" smtClean="0">
                <a:solidFill>
                  <a:srgbClr val="000000"/>
                </a:solidFill>
                <a:latin typeface="Arial"/>
              </a:rPr>
            </a:br>
            <a:r>
              <a:rPr lang="en-US" sz="2000" dirty="0" smtClean="0">
                <a:solidFill>
                  <a:srgbClr val="000000"/>
                </a:solidFill>
                <a:latin typeface="Arial"/>
              </a:rPr>
              <a:t>Another </a:t>
            </a:r>
            <a:r>
              <a:rPr lang="en-US" sz="2000" dirty="0">
                <a:solidFill>
                  <a:srgbClr val="000000"/>
                </a:solidFill>
                <a:latin typeface="Arial"/>
              </a:rPr>
              <a:t>great question. The answer will lead to that counties decision</a:t>
            </a:r>
            <a:br>
              <a:rPr lang="en-US" sz="2000" dirty="0">
                <a:solidFill>
                  <a:srgbClr val="000000"/>
                </a:solidFill>
                <a:latin typeface="Arial"/>
              </a:rPr>
            </a:br>
            <a:r>
              <a:rPr lang="en-US" sz="2000" dirty="0">
                <a:solidFill>
                  <a:srgbClr val="000000"/>
                </a:solidFill>
                <a:latin typeface="Arial"/>
              </a:rPr>
              <a:t>making process. Invaluable.</a:t>
            </a:r>
            <a:br>
              <a:rPr lang="en-US" sz="2000" dirty="0">
                <a:solidFill>
                  <a:srgbClr val="000000"/>
                </a:solidFill>
                <a:latin typeface="Arial"/>
              </a:rPr>
            </a:br>
            <a:r>
              <a:rPr lang="en-US" sz="800" dirty="0" smtClean="0">
                <a:solidFill>
                  <a:srgbClr val="000000"/>
                </a:solidFill>
                <a:latin typeface="Arial"/>
              </a:rPr>
              <a:t/>
            </a:r>
            <a:br>
              <a:rPr lang="en-US" sz="800" dirty="0" smtClean="0">
                <a:solidFill>
                  <a:srgbClr val="000000"/>
                </a:solidFill>
                <a:latin typeface="Arial"/>
              </a:rPr>
            </a:br>
            <a:r>
              <a:rPr lang="en-US" sz="800" dirty="0">
                <a:solidFill>
                  <a:srgbClr val="000000"/>
                </a:solidFill>
                <a:latin typeface="Arial"/>
              </a:rPr>
              <a:t/>
            </a:r>
            <a:br>
              <a:rPr lang="en-US" sz="800" dirty="0">
                <a:solidFill>
                  <a:srgbClr val="000000"/>
                </a:solidFill>
                <a:latin typeface="Arial"/>
              </a:rPr>
            </a:br>
            <a:endParaRPr lang="en-US" sz="2000" dirty="0"/>
          </a:p>
        </p:txBody>
      </p:sp>
    </p:spTree>
    <p:extLst>
      <p:ext uri="{BB962C8B-B14F-4D97-AF65-F5344CB8AC3E}">
        <p14:creationId xmlns:p14="http://schemas.microsoft.com/office/powerpoint/2010/main" val="162582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000" dirty="0" smtClean="0">
                <a:solidFill>
                  <a:srgbClr val="000000"/>
                </a:solidFill>
                <a:latin typeface="Arial"/>
              </a:rPr>
              <a:t>9 </a:t>
            </a:r>
            <a:r>
              <a:rPr lang="en-US" sz="2000" i="1" dirty="0" smtClean="0">
                <a:solidFill>
                  <a:srgbClr val="000000"/>
                </a:solidFill>
                <a:latin typeface="Georgia" pitchFamily="18" charset="0"/>
              </a:rPr>
              <a:t>“What </a:t>
            </a:r>
            <a:r>
              <a:rPr lang="en-US" sz="2000" i="1" dirty="0">
                <a:solidFill>
                  <a:srgbClr val="000000"/>
                </a:solidFill>
                <a:latin typeface="Georgia" pitchFamily="18" charset="0"/>
              </a:rPr>
              <a:t>happens after a property is chosen to be part of the tax auction? I am curious about the internal processes?”</a:t>
            </a:r>
            <a:br>
              <a:rPr lang="en-US" sz="2000" i="1" dirty="0">
                <a:solidFill>
                  <a:srgbClr val="000000"/>
                </a:solidFill>
                <a:latin typeface="Georgia" pitchFamily="18" charset="0"/>
              </a:rPr>
            </a:br>
            <a:r>
              <a:rPr lang="en-US" sz="800" dirty="0">
                <a:solidFill>
                  <a:srgbClr val="000000"/>
                </a:solidFill>
                <a:latin typeface="Arial"/>
              </a:rPr>
              <a:t/>
            </a:r>
            <a:br>
              <a:rPr lang="en-US" sz="800" dirty="0">
                <a:solidFill>
                  <a:srgbClr val="000000"/>
                </a:solidFill>
                <a:latin typeface="Arial"/>
              </a:rPr>
            </a:br>
            <a:r>
              <a:rPr lang="en-US" sz="2000" dirty="0">
                <a:solidFill>
                  <a:srgbClr val="000000"/>
                </a:solidFill>
                <a:latin typeface="Arial"/>
              </a:rPr>
              <a:t>In tax deed states, this often means that the county has come to own the property, that redemption rights may not be in place and that the county has to do title work for the purpose of due process and perhaps they create a work file, a maintenance record and do an in-house appraisal for that property. Because I am on good terms with my tax collectors, I often get to look at these records. </a:t>
            </a:r>
            <a:r>
              <a:rPr lang="en-US" sz="2000" b="1" dirty="0">
                <a:solidFill>
                  <a:srgbClr val="000000"/>
                </a:solidFill>
                <a:latin typeface="Arial"/>
              </a:rPr>
              <a:t>WoW!</a:t>
            </a:r>
            <a:endParaRPr lang="en-US" sz="2000" dirty="0"/>
          </a:p>
        </p:txBody>
      </p:sp>
    </p:spTree>
    <p:extLst>
      <p:ext uri="{BB962C8B-B14F-4D97-AF65-F5344CB8AC3E}">
        <p14:creationId xmlns:p14="http://schemas.microsoft.com/office/powerpoint/2010/main" val="300696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pPr algn="l"/>
            <a:r>
              <a:rPr lang="en-US" sz="2000" dirty="0" smtClean="0">
                <a:latin typeface="Arial"/>
              </a:rPr>
              <a:t>13 </a:t>
            </a:r>
            <a:r>
              <a:rPr lang="en-US" sz="2000" i="1" dirty="0" smtClean="0">
                <a:latin typeface="Georgia" pitchFamily="18" charset="0"/>
              </a:rPr>
              <a:t>“When </a:t>
            </a:r>
            <a:r>
              <a:rPr lang="en-US" sz="2000" i="1" dirty="0">
                <a:latin typeface="Georgia" pitchFamily="18" charset="0"/>
              </a:rPr>
              <a:t>is the very last moment that a tax delinquent can redeem </a:t>
            </a:r>
            <a:r>
              <a:rPr lang="en-US" sz="2000" i="1" dirty="0" smtClean="0">
                <a:latin typeface="Georgia" pitchFamily="18" charset="0"/>
              </a:rPr>
              <a:t>	their property</a:t>
            </a:r>
            <a:r>
              <a:rPr lang="en-US" sz="2000" i="1" dirty="0">
                <a:latin typeface="Georgia" pitchFamily="18" charset="0"/>
              </a:rPr>
              <a:t>?”</a:t>
            </a:r>
            <a:br>
              <a:rPr lang="en-US" sz="2000" i="1" dirty="0">
                <a:latin typeface="Georgia" pitchFamily="18" charset="0"/>
              </a:rPr>
            </a:br>
            <a:r>
              <a:rPr lang="en-US" sz="2000" i="1" dirty="0" smtClean="0">
                <a:latin typeface="Georgia" pitchFamily="18" charset="0"/>
              </a:rPr>
              <a:t/>
            </a:r>
            <a:br>
              <a:rPr lang="en-US" sz="2000" i="1" dirty="0" smtClean="0">
                <a:latin typeface="Georgia" pitchFamily="18" charset="0"/>
              </a:rPr>
            </a:br>
            <a:r>
              <a:rPr lang="en-US" sz="2000" dirty="0" smtClean="0">
                <a:latin typeface="Arial"/>
              </a:rPr>
              <a:t>You </a:t>
            </a:r>
            <a:r>
              <a:rPr lang="en-US" sz="2000" dirty="0">
                <a:latin typeface="Arial"/>
              </a:rPr>
              <a:t>must know this information. It will guide many decisions. Each </a:t>
            </a:r>
            <a:r>
              <a:rPr lang="en-US" sz="2000" dirty="0" smtClean="0">
                <a:latin typeface="Arial"/>
              </a:rPr>
              <a:t>state is </a:t>
            </a:r>
            <a:r>
              <a:rPr lang="en-US" sz="2000" dirty="0">
                <a:latin typeface="Arial"/>
              </a:rPr>
              <a:t>different. </a:t>
            </a:r>
            <a:r>
              <a:rPr lang="en-US" sz="2000" dirty="0" smtClean="0">
                <a:latin typeface="Arial"/>
              </a:rPr>
              <a:t>Each county is different. Read </a:t>
            </a:r>
            <a:r>
              <a:rPr lang="en-US" sz="2000" dirty="0">
                <a:latin typeface="Arial"/>
              </a:rPr>
              <a:t>the law. Speak with the county attorney for his opinion</a:t>
            </a:r>
            <a:r>
              <a:rPr lang="en-US" sz="2000" dirty="0" smtClean="0">
                <a:latin typeface="Arial"/>
              </a:rPr>
              <a:t>. The </a:t>
            </a:r>
            <a:r>
              <a:rPr lang="en-US" sz="2000" dirty="0">
                <a:latin typeface="Arial"/>
              </a:rPr>
              <a:t>policy of the taxing jurisdiction may be different than what </a:t>
            </a:r>
            <a:r>
              <a:rPr lang="en-US" sz="2000" dirty="0" smtClean="0">
                <a:latin typeface="Arial"/>
              </a:rPr>
              <a:t>statute dictates</a:t>
            </a:r>
            <a:r>
              <a:rPr lang="en-US" sz="2000" dirty="0">
                <a:latin typeface="Arial"/>
              </a:rPr>
              <a:t>. The local policy may be more liberal.</a:t>
            </a:r>
            <a:br>
              <a:rPr lang="en-US" sz="2000" dirty="0">
                <a:latin typeface="Arial"/>
              </a:rPr>
            </a:br>
            <a:r>
              <a:rPr lang="en-US" sz="800" dirty="0" smtClean="0">
                <a:latin typeface="Arial"/>
              </a:rPr>
              <a:t/>
            </a:r>
            <a:br>
              <a:rPr lang="en-US" sz="800" dirty="0" smtClean="0">
                <a:latin typeface="Arial"/>
              </a:rPr>
            </a:br>
            <a:r>
              <a:rPr lang="en-US" sz="800" dirty="0" smtClean="0">
                <a:latin typeface="Arial"/>
              </a:rPr>
              <a:t/>
            </a:r>
            <a:br>
              <a:rPr lang="en-US" sz="800" dirty="0" smtClean="0">
                <a:latin typeface="Arial"/>
              </a:rPr>
            </a:br>
            <a:r>
              <a:rPr lang="en-US" sz="800" dirty="0">
                <a:latin typeface="Arial"/>
              </a:rPr>
              <a:t/>
            </a:r>
            <a:br>
              <a:rPr lang="en-US" sz="800" dirty="0">
                <a:latin typeface="Arial"/>
              </a:rPr>
            </a:br>
            <a:r>
              <a:rPr lang="en-US" sz="2000" dirty="0" smtClean="0">
                <a:latin typeface="Arial"/>
              </a:rPr>
              <a:t>14 </a:t>
            </a:r>
            <a:r>
              <a:rPr lang="en-US" sz="2000" i="1" dirty="0">
                <a:latin typeface="Georgia" pitchFamily="18" charset="0"/>
              </a:rPr>
              <a:t>“Which section of statute requires how and where the records of tax</a:t>
            </a:r>
            <a:br>
              <a:rPr lang="en-US" sz="2000" i="1" dirty="0">
                <a:latin typeface="Georgia" pitchFamily="18" charset="0"/>
              </a:rPr>
            </a:br>
            <a:r>
              <a:rPr lang="en-US" sz="2000" i="1" dirty="0">
                <a:latin typeface="Georgia" pitchFamily="18" charset="0"/>
              </a:rPr>
              <a:t>delinquent property owners shall be maintained?”</a:t>
            </a:r>
            <a:br>
              <a:rPr lang="en-US" sz="2000" i="1" dirty="0">
                <a:latin typeface="Georgia" pitchFamily="18" charset="0"/>
              </a:rPr>
            </a:br>
            <a:r>
              <a:rPr lang="en-US" sz="2000" i="1" dirty="0" smtClean="0">
                <a:latin typeface="Georgia" pitchFamily="18" charset="0"/>
              </a:rPr>
              <a:t/>
            </a:r>
            <a:br>
              <a:rPr lang="en-US" sz="2000" i="1" dirty="0" smtClean="0">
                <a:latin typeface="Georgia" pitchFamily="18" charset="0"/>
              </a:rPr>
            </a:br>
            <a:r>
              <a:rPr lang="en-US" sz="2000" dirty="0" smtClean="0">
                <a:latin typeface="Arial"/>
              </a:rPr>
              <a:t>This </a:t>
            </a:r>
            <a:r>
              <a:rPr lang="en-US" sz="2000" dirty="0">
                <a:latin typeface="Arial"/>
              </a:rPr>
              <a:t>question is crucial. You should understand the importance of </a:t>
            </a:r>
            <a:r>
              <a:rPr lang="en-US" sz="2000" dirty="0" smtClean="0">
                <a:latin typeface="Arial"/>
              </a:rPr>
              <a:t>asking the </a:t>
            </a:r>
            <a:r>
              <a:rPr lang="en-US" sz="2000" dirty="0">
                <a:latin typeface="Arial"/>
              </a:rPr>
              <a:t>question in the manner that I propose. You infer that you know that </a:t>
            </a:r>
            <a:r>
              <a:rPr lang="en-US" sz="2000" dirty="0" smtClean="0">
                <a:latin typeface="Arial"/>
              </a:rPr>
              <a:t>statute governs </a:t>
            </a:r>
            <a:r>
              <a:rPr lang="en-US" sz="2000" dirty="0">
                <a:latin typeface="Arial"/>
              </a:rPr>
              <a:t>this area and you just want to know the specific section</a:t>
            </a:r>
            <a:r>
              <a:rPr lang="en-US" sz="2000" dirty="0" smtClean="0">
                <a:latin typeface="Arial"/>
              </a:rPr>
              <a:t>.</a:t>
            </a:r>
            <a:br>
              <a:rPr lang="en-US" sz="2000" dirty="0" smtClean="0">
                <a:latin typeface="Arial"/>
              </a:rPr>
            </a:br>
            <a:r>
              <a:rPr lang="en-US" sz="2000" dirty="0" smtClean="0">
                <a:latin typeface="Arial"/>
              </a:rPr>
              <a:t/>
            </a:r>
            <a:br>
              <a:rPr lang="en-US" sz="2000" dirty="0" smtClean="0">
                <a:latin typeface="Arial"/>
              </a:rPr>
            </a:br>
            <a:endParaRPr lang="en-US" sz="2000" dirty="0"/>
          </a:p>
        </p:txBody>
      </p:sp>
    </p:spTree>
    <p:extLst>
      <p:ext uri="{BB962C8B-B14F-4D97-AF65-F5344CB8AC3E}">
        <p14:creationId xmlns:p14="http://schemas.microsoft.com/office/powerpoint/2010/main" val="215532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pPr algn="l"/>
            <a:r>
              <a:rPr lang="en-US" sz="2000" i="1" dirty="0" smtClean="0">
                <a:solidFill>
                  <a:prstClr val="black"/>
                </a:solidFill>
                <a:latin typeface="Georgia" pitchFamily="18" charset="0"/>
              </a:rPr>
              <a:t>“What </a:t>
            </a:r>
            <a:r>
              <a:rPr lang="en-US" sz="2000" i="1" dirty="0">
                <a:solidFill>
                  <a:prstClr val="black"/>
                </a:solidFill>
                <a:latin typeface="Georgia" pitchFamily="18" charset="0"/>
              </a:rPr>
              <a:t>happens to property or TLC not sold at the auction</a:t>
            </a:r>
            <a:r>
              <a:rPr lang="en-US" sz="2000" i="1" dirty="0" smtClean="0">
                <a:solidFill>
                  <a:prstClr val="black"/>
                </a:solidFill>
                <a:latin typeface="Georgia" pitchFamily="18" charset="0"/>
              </a:rPr>
              <a:t>?”</a:t>
            </a:r>
            <a:r>
              <a:rPr lang="en-US" sz="2000" i="1" dirty="0">
                <a:solidFill>
                  <a:prstClr val="black"/>
                </a:solidFill>
                <a:latin typeface="Georgia" pitchFamily="18" charset="0"/>
              </a:rPr>
              <a:t/>
            </a:r>
            <a:br>
              <a:rPr lang="en-US" sz="2000" i="1" dirty="0">
                <a:solidFill>
                  <a:prstClr val="black"/>
                </a:solidFill>
                <a:latin typeface="Georgia" pitchFamily="18" charset="0"/>
              </a:rPr>
            </a:br>
            <a:r>
              <a:rPr lang="en-US" sz="2000" i="1" dirty="0" smtClean="0">
                <a:solidFill>
                  <a:prstClr val="black"/>
                </a:solidFill>
                <a:latin typeface="Georgia" pitchFamily="18" charset="0"/>
              </a:rPr>
              <a:t>“What </a:t>
            </a:r>
            <a:r>
              <a:rPr lang="en-US" sz="2000" i="1" dirty="0">
                <a:solidFill>
                  <a:prstClr val="black"/>
                </a:solidFill>
                <a:latin typeface="Georgia" pitchFamily="18" charset="0"/>
              </a:rPr>
              <a:t>happens to any Excess Proceeds</a:t>
            </a:r>
            <a:r>
              <a:rPr lang="en-US" sz="2000" i="1" dirty="0" smtClean="0">
                <a:solidFill>
                  <a:prstClr val="black"/>
                </a:solidFill>
                <a:latin typeface="Georgia" pitchFamily="18" charset="0"/>
              </a:rPr>
              <a:t>?”</a:t>
            </a:r>
            <a:r>
              <a:rPr lang="en-US" sz="2000" dirty="0">
                <a:solidFill>
                  <a:prstClr val="black"/>
                </a:solidFill>
                <a:latin typeface="Arial"/>
              </a:rPr>
              <a:t/>
            </a:r>
            <a:br>
              <a:rPr lang="en-US" sz="2000" dirty="0">
                <a:solidFill>
                  <a:prstClr val="black"/>
                </a:solidFill>
                <a:latin typeface="Arial"/>
              </a:rPr>
            </a:br>
            <a:r>
              <a:rPr lang="en-US" sz="2000" dirty="0">
                <a:solidFill>
                  <a:prstClr val="black"/>
                </a:solidFill>
                <a:latin typeface="Arial"/>
              </a:rPr>
              <a:t/>
            </a:r>
            <a:br>
              <a:rPr lang="en-US" sz="2000" dirty="0">
                <a:solidFill>
                  <a:prstClr val="black"/>
                </a:solidFill>
                <a:latin typeface="Arial"/>
              </a:rPr>
            </a:br>
            <a:r>
              <a:rPr lang="en-US" sz="2000" dirty="0">
                <a:solidFill>
                  <a:prstClr val="black"/>
                </a:solidFill>
                <a:latin typeface="Arial"/>
              </a:rPr>
              <a:t>25 </a:t>
            </a:r>
            <a:r>
              <a:rPr lang="en-US" sz="2000" i="1" dirty="0">
                <a:solidFill>
                  <a:prstClr val="black"/>
                </a:solidFill>
                <a:latin typeface="Georgia" pitchFamily="18" charset="0"/>
              </a:rPr>
              <a:t>“Has the county passed any laws or regulations in addition to the state statutes</a:t>
            </a:r>
            <a:r>
              <a:rPr lang="en-US" sz="2000" i="1" dirty="0" smtClean="0">
                <a:solidFill>
                  <a:prstClr val="black"/>
                </a:solidFill>
                <a:latin typeface="Georgia" pitchFamily="18" charset="0"/>
              </a:rPr>
              <a:t>?”</a:t>
            </a:r>
            <a:br>
              <a:rPr lang="en-US" sz="2000" i="1" dirty="0" smtClean="0">
                <a:solidFill>
                  <a:prstClr val="black"/>
                </a:solidFill>
                <a:latin typeface="Georgia" pitchFamily="18" charset="0"/>
              </a:rPr>
            </a:br>
            <a:r>
              <a:rPr lang="en-US" sz="2000" i="1" dirty="0">
                <a:solidFill>
                  <a:prstClr val="black"/>
                </a:solidFill>
                <a:latin typeface="Georgia" pitchFamily="18" charset="0"/>
              </a:rPr>
              <a:t/>
            </a:r>
            <a:br>
              <a:rPr lang="en-US" sz="2000" i="1" dirty="0">
                <a:solidFill>
                  <a:prstClr val="black"/>
                </a:solidFill>
                <a:latin typeface="Georgia" pitchFamily="18" charset="0"/>
              </a:rPr>
            </a:br>
            <a:r>
              <a:rPr lang="en-US" sz="2000" dirty="0">
                <a:solidFill>
                  <a:prstClr val="black"/>
                </a:solidFill>
                <a:latin typeface="Arial"/>
              </a:rPr>
              <a:t>This is extremely important information to know</a:t>
            </a:r>
            <a:r>
              <a:rPr lang="en-US" sz="2000" dirty="0" smtClean="0">
                <a:solidFill>
                  <a:prstClr val="black"/>
                </a:solidFill>
                <a:latin typeface="Arial"/>
              </a:rPr>
              <a:t>.</a:t>
            </a:r>
            <a:br>
              <a:rPr lang="en-US" sz="2000" dirty="0" smtClean="0">
                <a:solidFill>
                  <a:prstClr val="black"/>
                </a:solidFill>
                <a:latin typeface="Arial"/>
              </a:rPr>
            </a:br>
            <a:r>
              <a:rPr lang="en-US" sz="800" dirty="0">
                <a:solidFill>
                  <a:prstClr val="black"/>
                </a:solidFill>
                <a:latin typeface="Arial"/>
              </a:rPr>
              <a:t/>
            </a:r>
            <a:br>
              <a:rPr lang="en-US" sz="800" dirty="0">
                <a:solidFill>
                  <a:prstClr val="black"/>
                </a:solidFill>
                <a:latin typeface="Arial"/>
              </a:rPr>
            </a:br>
            <a:r>
              <a:rPr lang="en-US" sz="800" dirty="0" smtClean="0">
                <a:solidFill>
                  <a:prstClr val="black"/>
                </a:solidFill>
                <a:latin typeface="Arial"/>
              </a:rPr>
              <a:t/>
            </a:r>
            <a:br>
              <a:rPr lang="en-US" sz="800" dirty="0" smtClean="0">
                <a:solidFill>
                  <a:prstClr val="black"/>
                </a:solidFill>
                <a:latin typeface="Arial"/>
              </a:rPr>
            </a:br>
            <a:r>
              <a:rPr lang="en-US" sz="2000" dirty="0">
                <a:solidFill>
                  <a:prstClr val="black"/>
                </a:solidFill>
                <a:latin typeface="Arial"/>
              </a:rPr>
              <a:t>28 </a:t>
            </a:r>
            <a:r>
              <a:rPr lang="en-US" sz="2000" i="1" dirty="0">
                <a:solidFill>
                  <a:prstClr val="black"/>
                </a:solidFill>
                <a:latin typeface="Georgia" pitchFamily="18" charset="0"/>
              </a:rPr>
              <a:t>“Who is in charge of creating the computer records of the tax </a:t>
            </a:r>
            <a:r>
              <a:rPr lang="en-US" sz="2000" i="1" dirty="0" smtClean="0">
                <a:solidFill>
                  <a:prstClr val="black"/>
                </a:solidFill>
                <a:latin typeface="Georgia" pitchFamily="18" charset="0"/>
              </a:rPr>
              <a:t>	base</a:t>
            </a:r>
            <a:r>
              <a:rPr lang="en-US" sz="2000" i="1" dirty="0">
                <a:solidFill>
                  <a:prstClr val="black"/>
                </a:solidFill>
                <a:latin typeface="Georgia" pitchFamily="18" charset="0"/>
              </a:rPr>
              <a:t>?”</a:t>
            </a:r>
            <a:br>
              <a:rPr lang="en-US" sz="2000" i="1" dirty="0">
                <a:solidFill>
                  <a:prstClr val="black"/>
                </a:solidFill>
                <a:latin typeface="Georgia" pitchFamily="18" charset="0"/>
              </a:rPr>
            </a:br>
            <a:r>
              <a:rPr lang="en-US" sz="800" dirty="0" smtClean="0">
                <a:solidFill>
                  <a:prstClr val="black"/>
                </a:solidFill>
                <a:latin typeface="Arial"/>
              </a:rPr>
              <a:t/>
            </a:r>
            <a:br>
              <a:rPr lang="en-US" sz="800" dirty="0" smtClean="0">
                <a:solidFill>
                  <a:prstClr val="black"/>
                </a:solidFill>
                <a:latin typeface="Arial"/>
              </a:rPr>
            </a:br>
            <a:r>
              <a:rPr lang="en-US" sz="2000" dirty="0" smtClean="0">
                <a:solidFill>
                  <a:prstClr val="black"/>
                </a:solidFill>
                <a:latin typeface="Arial"/>
              </a:rPr>
              <a:t>29 </a:t>
            </a:r>
            <a:r>
              <a:rPr lang="en-US" sz="2000" i="1" dirty="0">
                <a:solidFill>
                  <a:prstClr val="black"/>
                </a:solidFill>
                <a:latin typeface="Georgia" pitchFamily="18" charset="0"/>
              </a:rPr>
              <a:t>“Who prints out the tax bills?”</a:t>
            </a:r>
            <a:r>
              <a:rPr lang="en-US" sz="2000" dirty="0">
                <a:solidFill>
                  <a:prstClr val="black"/>
                </a:solidFill>
                <a:latin typeface="Arial"/>
              </a:rPr>
              <a:t> or </a:t>
            </a:r>
            <a:r>
              <a:rPr lang="en-US" sz="2000" i="1" dirty="0">
                <a:solidFill>
                  <a:prstClr val="black"/>
                </a:solidFill>
                <a:latin typeface="Georgia" pitchFamily="18" charset="0"/>
              </a:rPr>
              <a:t>“What office prints out the tax </a:t>
            </a:r>
            <a:r>
              <a:rPr lang="en-US" sz="2000" i="1" dirty="0" smtClean="0">
                <a:solidFill>
                  <a:prstClr val="black"/>
                </a:solidFill>
                <a:latin typeface="Georgia" pitchFamily="18" charset="0"/>
              </a:rPr>
              <a:t>	bills</a:t>
            </a:r>
            <a:r>
              <a:rPr lang="en-US" sz="2000" i="1" dirty="0">
                <a:solidFill>
                  <a:prstClr val="black"/>
                </a:solidFill>
                <a:latin typeface="Georgia" pitchFamily="18" charset="0"/>
              </a:rPr>
              <a:t>?”</a:t>
            </a:r>
            <a:r>
              <a:rPr lang="en-US" sz="2000" dirty="0">
                <a:solidFill>
                  <a:prstClr val="black"/>
                </a:solidFill>
                <a:latin typeface="Arial"/>
              </a:rPr>
              <a:t/>
            </a:r>
            <a:br>
              <a:rPr lang="en-US" sz="2000" dirty="0">
                <a:solidFill>
                  <a:prstClr val="black"/>
                </a:solidFill>
                <a:latin typeface="Arial"/>
              </a:rPr>
            </a:br>
            <a:r>
              <a:rPr lang="en-US" sz="2000" dirty="0" smtClean="0">
                <a:solidFill>
                  <a:prstClr val="black"/>
                </a:solidFill>
                <a:latin typeface="Arial"/>
              </a:rPr>
              <a:t/>
            </a:r>
            <a:br>
              <a:rPr lang="en-US" sz="2000" dirty="0" smtClean="0">
                <a:solidFill>
                  <a:prstClr val="black"/>
                </a:solidFill>
                <a:latin typeface="Arial"/>
              </a:rPr>
            </a:br>
            <a:r>
              <a:rPr lang="en-US" sz="2000" dirty="0" smtClean="0">
                <a:solidFill>
                  <a:prstClr val="black"/>
                </a:solidFill>
                <a:latin typeface="Arial"/>
              </a:rPr>
              <a:t>Really </a:t>
            </a:r>
            <a:r>
              <a:rPr lang="en-US" sz="2000" dirty="0">
                <a:solidFill>
                  <a:prstClr val="black"/>
                </a:solidFill>
                <a:latin typeface="Arial"/>
              </a:rPr>
              <a:t>good questions.</a:t>
            </a:r>
            <a:endParaRPr lang="en-US" sz="2000" dirty="0"/>
          </a:p>
        </p:txBody>
      </p:sp>
    </p:spTree>
    <p:extLst>
      <p:ext uri="{BB962C8B-B14F-4D97-AF65-F5344CB8AC3E}">
        <p14:creationId xmlns:p14="http://schemas.microsoft.com/office/powerpoint/2010/main" val="276623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pPr algn="l"/>
            <a:r>
              <a:rPr lang="en-US" sz="2000" dirty="0" smtClean="0">
                <a:latin typeface="Arial"/>
              </a:rPr>
              <a:t>31 </a:t>
            </a:r>
            <a:r>
              <a:rPr lang="en-US" sz="2000" i="1" dirty="0">
                <a:latin typeface="Georgia" pitchFamily="18" charset="0"/>
              </a:rPr>
              <a:t>“Are you familiar with the rights of citizens under the public </a:t>
            </a:r>
            <a:r>
              <a:rPr lang="en-US" sz="2000" i="1" dirty="0" smtClean="0">
                <a:latin typeface="Georgia" pitchFamily="18" charset="0"/>
              </a:rPr>
              <a:t>	records statutes </a:t>
            </a:r>
            <a:r>
              <a:rPr lang="en-US" sz="2000" i="1" dirty="0">
                <a:latin typeface="Georgia" pitchFamily="18" charset="0"/>
              </a:rPr>
              <a:t>of your state?”</a:t>
            </a:r>
            <a:br>
              <a:rPr lang="en-US" sz="2000" i="1" dirty="0">
                <a:latin typeface="Georgia" pitchFamily="18" charset="0"/>
              </a:rPr>
            </a:br>
            <a:r>
              <a:rPr lang="en-US" sz="2000" i="1" dirty="0" smtClean="0">
                <a:latin typeface="Georgia" pitchFamily="18" charset="0"/>
              </a:rPr>
              <a:t/>
            </a:r>
            <a:br>
              <a:rPr lang="en-US" sz="2000" i="1" dirty="0" smtClean="0">
                <a:latin typeface="Georgia" pitchFamily="18" charset="0"/>
              </a:rPr>
            </a:br>
            <a:r>
              <a:rPr lang="en-US" sz="2000" dirty="0" smtClean="0">
                <a:latin typeface="Arial"/>
              </a:rPr>
              <a:t>You </a:t>
            </a:r>
            <a:r>
              <a:rPr lang="en-US" sz="2000" dirty="0">
                <a:latin typeface="Arial"/>
              </a:rPr>
              <a:t>should go in prepared. Research the public access laws in </a:t>
            </a:r>
            <a:r>
              <a:rPr lang="en-US" sz="2000" dirty="0" smtClean="0">
                <a:latin typeface="Arial"/>
              </a:rPr>
              <a:t>your state</a:t>
            </a:r>
            <a:r>
              <a:rPr lang="en-US" sz="2000" dirty="0">
                <a:latin typeface="Arial"/>
              </a:rPr>
              <a:t>. You will be happy when you read that the public (that’s you) has a right </a:t>
            </a:r>
            <a:r>
              <a:rPr lang="en-US" sz="2000" dirty="0" smtClean="0">
                <a:latin typeface="Arial"/>
              </a:rPr>
              <a:t>to see </a:t>
            </a:r>
            <a:r>
              <a:rPr lang="en-US" sz="2000" dirty="0">
                <a:latin typeface="Arial"/>
              </a:rPr>
              <a:t>any public records – in the formats that are available to government</a:t>
            </a:r>
            <a:r>
              <a:rPr lang="en-US" sz="2000" dirty="0" smtClean="0">
                <a:latin typeface="Arial"/>
              </a:rPr>
              <a:t>. Have a copy of the public records law with you.</a:t>
            </a:r>
            <a:br>
              <a:rPr lang="en-US" sz="2000" dirty="0" smtClean="0">
                <a:latin typeface="Arial"/>
              </a:rPr>
            </a:br>
            <a:r>
              <a:rPr lang="en-US" sz="800" dirty="0" smtClean="0">
                <a:latin typeface="Arial"/>
              </a:rPr>
              <a:t/>
            </a:r>
            <a:br>
              <a:rPr lang="en-US" sz="800" dirty="0" smtClean="0">
                <a:latin typeface="Arial"/>
              </a:rPr>
            </a:br>
            <a:r>
              <a:rPr lang="en-US" sz="2000" dirty="0" smtClean="0"/>
              <a:t>34 </a:t>
            </a:r>
            <a:r>
              <a:rPr lang="en-US" sz="2000" i="1" dirty="0">
                <a:latin typeface="Georgia" pitchFamily="18" charset="0"/>
              </a:rPr>
              <a:t>“How much does it cost for a CD to be created of the tax delinquent </a:t>
            </a:r>
            <a:r>
              <a:rPr lang="en-US" sz="2000" i="1" dirty="0" smtClean="0">
                <a:latin typeface="Georgia" pitchFamily="18" charset="0"/>
              </a:rPr>
              <a:t>	data base </a:t>
            </a:r>
            <a:r>
              <a:rPr lang="en-US" sz="2000" i="1" dirty="0">
                <a:latin typeface="Georgia" pitchFamily="18" charset="0"/>
              </a:rPr>
              <a:t>and can it be created in CSV or Excel format?”</a:t>
            </a:r>
            <a:br>
              <a:rPr lang="en-US" sz="2000" i="1" dirty="0">
                <a:latin typeface="Georgia" pitchFamily="18" charset="0"/>
              </a:rPr>
            </a:br>
            <a:r>
              <a:rPr lang="en-US" sz="2000" i="1" dirty="0" smtClean="0">
                <a:latin typeface="Georgia" pitchFamily="18" charset="0"/>
              </a:rPr>
              <a:t/>
            </a:r>
            <a:br>
              <a:rPr lang="en-US" sz="2000" i="1" dirty="0" smtClean="0">
                <a:latin typeface="Georgia" pitchFamily="18" charset="0"/>
              </a:rPr>
            </a:br>
            <a:r>
              <a:rPr lang="en-US" sz="2000" dirty="0" smtClean="0"/>
              <a:t>This </a:t>
            </a:r>
            <a:r>
              <a:rPr lang="en-US" sz="2000" dirty="0"/>
              <a:t>is what you really want</a:t>
            </a:r>
            <a:r>
              <a:rPr lang="en-US" sz="2000" dirty="0" smtClean="0"/>
              <a:t>.</a:t>
            </a:r>
            <a:br>
              <a:rPr lang="en-US" sz="2000" dirty="0" smtClean="0"/>
            </a:br>
            <a:r>
              <a:rPr lang="en-US" sz="2000" dirty="0"/>
              <a:t/>
            </a:r>
            <a:br>
              <a:rPr lang="en-US" sz="2000" dirty="0"/>
            </a:br>
            <a:r>
              <a:rPr lang="en-US" sz="2000" dirty="0" smtClean="0"/>
              <a:t>	     </a:t>
            </a:r>
            <a:r>
              <a:rPr lang="en-US" sz="2000" b="1" dirty="0" smtClean="0"/>
              <a:t>REMEMBER: you are doing research – not investing</a:t>
            </a:r>
            <a:br>
              <a:rPr lang="en-US" sz="2000" b="1" dirty="0" smtClean="0"/>
            </a:br>
            <a:r>
              <a:rPr lang="en-US" sz="2000" dirty="0" smtClean="0"/>
              <a:t/>
            </a:r>
            <a:br>
              <a:rPr lang="en-US" sz="2000" dirty="0" smtClean="0"/>
            </a:br>
            <a:r>
              <a:rPr lang="en-US" sz="2000" dirty="0" smtClean="0"/>
              <a:t>	</a:t>
            </a:r>
            <a:r>
              <a:rPr lang="en-US" sz="2000" b="1" dirty="0" smtClean="0"/>
              <a:t>If you already know the law and tax auction procedures, </a:t>
            </a:r>
            <a:br>
              <a:rPr lang="en-US" sz="2000" b="1" dirty="0" smtClean="0"/>
            </a:br>
            <a:r>
              <a:rPr lang="en-US" sz="2000" b="1" dirty="0" smtClean="0"/>
              <a:t>		you can concentrate on getting lists.</a:t>
            </a:r>
            <a:endParaRPr lang="en-US" sz="2000" b="1" dirty="0"/>
          </a:p>
        </p:txBody>
      </p:sp>
    </p:spTree>
    <p:extLst>
      <p:ext uri="{BB962C8B-B14F-4D97-AF65-F5344CB8AC3E}">
        <p14:creationId xmlns:p14="http://schemas.microsoft.com/office/powerpoint/2010/main" val="136728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3200" b="1" dirty="0">
                <a:solidFill>
                  <a:srgbClr val="C00000"/>
                </a:solidFill>
                <a:latin typeface="Georgia" pitchFamily="18" charset="0"/>
              </a:rPr>
              <a:t>Coach Mitch’s</a:t>
            </a:r>
            <a:r>
              <a:rPr lang="en-US" sz="4000" dirty="0">
                <a:solidFill>
                  <a:prstClr val="black"/>
                </a:solidFill>
              </a:rPr>
              <a:t/>
            </a:r>
            <a:br>
              <a:rPr lang="en-US" sz="4000" dirty="0">
                <a:solidFill>
                  <a:prstClr val="black"/>
                </a:solidFill>
              </a:rPr>
            </a:br>
            <a:r>
              <a:rPr lang="en-US" sz="3600" b="1" u="sng" dirty="0">
                <a:solidFill>
                  <a:srgbClr val="1F497D">
                    <a:lumMod val="60000"/>
                    <a:lumOff val="40000"/>
                  </a:srgbClr>
                </a:solidFill>
                <a:latin typeface="Arial" pitchFamily="34" charset="0"/>
                <a:cs typeface="Arial" pitchFamily="34" charset="0"/>
              </a:rPr>
              <a:t>Ridiculously Simple System</a:t>
            </a:r>
            <a:r>
              <a:rPr lang="en-US" sz="1000" dirty="0">
                <a:solidFill>
                  <a:srgbClr val="1F497D">
                    <a:lumMod val="60000"/>
                    <a:lumOff val="40000"/>
                  </a:srgbClr>
                </a:solidFill>
                <a:latin typeface="Arial" pitchFamily="34" charset="0"/>
                <a:cs typeface="Arial" pitchFamily="34" charset="0"/>
              </a:rPr>
              <a:t>™</a:t>
            </a:r>
            <a:r>
              <a:rPr lang="en-US" sz="4000" dirty="0">
                <a:solidFill>
                  <a:prstClr val="black"/>
                </a:solidFill>
              </a:rPr>
              <a:t/>
            </a:r>
            <a:br>
              <a:rPr lang="en-US" sz="4000" dirty="0">
                <a:solidFill>
                  <a:prstClr val="black"/>
                </a:solidFill>
              </a:rPr>
            </a:br>
            <a:r>
              <a:rPr lang="en-US" sz="700" dirty="0">
                <a:solidFill>
                  <a:prstClr val="black"/>
                </a:solidFill>
              </a:rPr>
              <a:t/>
            </a:r>
            <a:br>
              <a:rPr lang="en-US" sz="700" dirty="0">
                <a:solidFill>
                  <a:prstClr val="black"/>
                </a:solidFill>
              </a:rPr>
            </a:br>
            <a:r>
              <a:rPr lang="en-US" sz="700" dirty="0">
                <a:solidFill>
                  <a:prstClr val="black"/>
                </a:solidFill>
              </a:rPr>
              <a:t/>
            </a:r>
            <a:br>
              <a:rPr lang="en-US" sz="700" dirty="0">
                <a:solidFill>
                  <a:prstClr val="black"/>
                </a:solidFill>
              </a:rPr>
            </a:br>
            <a:r>
              <a:rPr lang="en-US" sz="2500" b="1" dirty="0">
                <a:solidFill>
                  <a:srgbClr val="C00000"/>
                </a:solidFill>
              </a:rPr>
              <a:t/>
            </a:r>
            <a:br>
              <a:rPr lang="en-US" sz="2500" b="1" dirty="0">
                <a:solidFill>
                  <a:srgbClr val="C00000"/>
                </a:solidFill>
              </a:rPr>
            </a:br>
            <a:r>
              <a:rPr lang="en-US" sz="2500" b="1" dirty="0">
                <a:solidFill>
                  <a:srgbClr val="C00000"/>
                </a:solidFill>
              </a:rPr>
              <a:t>3. Sort the list for your type properties</a:t>
            </a:r>
            <a:br>
              <a:rPr lang="en-US" sz="2500" b="1" dirty="0">
                <a:solidFill>
                  <a:srgbClr val="C00000"/>
                </a:solidFill>
              </a:rPr>
            </a:br>
            <a:r>
              <a:rPr lang="en-US" sz="2500" b="1" dirty="0">
                <a:solidFill>
                  <a:srgbClr val="C00000"/>
                </a:solidFill>
              </a:rPr>
              <a:t>	</a:t>
            </a:r>
            <a:r>
              <a:rPr lang="en-US" sz="1800" b="1" dirty="0">
                <a:solidFill>
                  <a:srgbClr val="C00000"/>
                </a:solidFill>
              </a:rPr>
              <a:t>1</a:t>
            </a:r>
            <a:r>
              <a:rPr lang="en-US" sz="1800" b="1" dirty="0" smtClean="0">
                <a:solidFill>
                  <a:srgbClr val="C00000"/>
                </a:solidFill>
              </a:rPr>
              <a:t>. Searching for property </a:t>
            </a:r>
            <a:br>
              <a:rPr lang="en-US" sz="1800" b="1" dirty="0" smtClean="0">
                <a:solidFill>
                  <a:srgbClr val="C00000"/>
                </a:solidFill>
              </a:rPr>
            </a:br>
            <a:r>
              <a:rPr lang="en-US" sz="1800" b="1" dirty="0">
                <a:solidFill>
                  <a:srgbClr val="C00000"/>
                </a:solidFill>
              </a:rPr>
              <a:t>	</a:t>
            </a:r>
            <a:r>
              <a:rPr lang="en-US" sz="1800" b="1" dirty="0" smtClean="0">
                <a:solidFill>
                  <a:srgbClr val="C00000"/>
                </a:solidFill>
              </a:rPr>
              <a:t/>
            </a:r>
            <a:br>
              <a:rPr lang="en-US" sz="1800" b="1" dirty="0" smtClean="0">
                <a:solidFill>
                  <a:srgbClr val="C00000"/>
                </a:solidFill>
              </a:rPr>
            </a:br>
            <a:r>
              <a:rPr lang="en-US" sz="1800" b="1" dirty="0">
                <a:solidFill>
                  <a:srgbClr val="C00000"/>
                </a:solidFill>
              </a:rPr>
              <a:t>	</a:t>
            </a:r>
            <a:r>
              <a:rPr lang="en-US" sz="1800" b="1" dirty="0" smtClean="0">
                <a:solidFill>
                  <a:srgbClr val="C00000"/>
                </a:solidFill>
              </a:rPr>
              <a:t>2. Property </a:t>
            </a:r>
            <a:r>
              <a:rPr lang="en-US" sz="1800" b="1" dirty="0">
                <a:solidFill>
                  <a:srgbClr val="C00000"/>
                </a:solidFill>
              </a:rPr>
              <a:t>Desirability </a:t>
            </a:r>
            <a:r>
              <a:rPr lang="en-US" sz="1800" b="1" dirty="0" smtClean="0">
                <a:solidFill>
                  <a:srgbClr val="C00000"/>
                </a:solidFill>
              </a:rPr>
              <a:t>Matrix</a:t>
            </a:r>
            <a:br>
              <a:rPr lang="en-US" sz="1800" b="1" dirty="0" smtClean="0">
                <a:solidFill>
                  <a:srgbClr val="C00000"/>
                </a:solidFill>
              </a:rPr>
            </a:br>
            <a:r>
              <a:rPr lang="en-US" sz="1800" b="1" dirty="0" smtClean="0">
                <a:solidFill>
                  <a:srgbClr val="C00000"/>
                </a:solidFill>
              </a:rPr>
              <a:t>	</a:t>
            </a:r>
            <a:br>
              <a:rPr lang="en-US" sz="1800" b="1" dirty="0" smtClean="0">
                <a:solidFill>
                  <a:srgbClr val="C00000"/>
                </a:solidFill>
              </a:rPr>
            </a:br>
            <a:r>
              <a:rPr lang="en-US" sz="1800" b="1" dirty="0">
                <a:solidFill>
                  <a:srgbClr val="C00000"/>
                </a:solidFill>
              </a:rPr>
              <a:t>	3</a:t>
            </a:r>
            <a:r>
              <a:rPr lang="en-US" sz="1800" b="1" dirty="0" smtClean="0">
                <a:solidFill>
                  <a:srgbClr val="C00000"/>
                </a:solidFill>
              </a:rPr>
              <a:t>. Coach </a:t>
            </a:r>
            <a:r>
              <a:rPr lang="en-US" sz="1800" b="1" dirty="0">
                <a:solidFill>
                  <a:srgbClr val="C00000"/>
                </a:solidFill>
              </a:rPr>
              <a:t>Mitch Post 201</a:t>
            </a:r>
            <a:r>
              <a:rPr lang="en-US" sz="1800" dirty="0"/>
              <a:t/>
            </a:r>
            <a:br>
              <a:rPr lang="en-US" sz="1800" dirty="0"/>
            </a:br>
            <a:r>
              <a:rPr lang="en-US" sz="1800" b="1" dirty="0" smtClean="0">
                <a:solidFill>
                  <a:srgbClr val="C00000"/>
                </a:solidFill>
              </a:rPr>
              <a:t/>
            </a:r>
            <a:br>
              <a:rPr lang="en-US" sz="1800" b="1" dirty="0" smtClean="0">
                <a:solidFill>
                  <a:srgbClr val="C00000"/>
                </a:solidFill>
              </a:rPr>
            </a:br>
            <a:r>
              <a:rPr lang="en-US" sz="1800" b="1" dirty="0">
                <a:solidFill>
                  <a:srgbClr val="C00000"/>
                </a:solidFill>
              </a:rPr>
              <a:t>	</a:t>
            </a:r>
            <a:r>
              <a:rPr lang="en-US" sz="1800" b="1" dirty="0" smtClean="0">
                <a:solidFill>
                  <a:srgbClr val="C00000"/>
                </a:solidFill>
              </a:rPr>
              <a:t> </a:t>
            </a:r>
            <a:endParaRPr lang="en-US" dirty="0"/>
          </a:p>
        </p:txBody>
      </p:sp>
    </p:spTree>
    <p:extLst>
      <p:ext uri="{BB962C8B-B14F-4D97-AF65-F5344CB8AC3E}">
        <p14:creationId xmlns:p14="http://schemas.microsoft.com/office/powerpoint/2010/main" val="383376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846"/>
            <a:ext cx="9144000" cy="6555641"/>
          </a:xfrm>
          <a:prstGeom prst="rect">
            <a:avLst/>
          </a:prstGeom>
        </p:spPr>
        <p:txBody>
          <a:bodyPr wrap="square">
            <a:spAutoFit/>
          </a:bodyPr>
          <a:lstStyle/>
          <a:p>
            <a:pPr lvl="0"/>
            <a:r>
              <a:rPr lang="en-US" sz="2000" b="1" dirty="0" smtClean="0">
                <a:solidFill>
                  <a:srgbClr val="C00000"/>
                </a:solidFill>
                <a:latin typeface="Georgia" pitchFamily="18" charset="0"/>
              </a:rPr>
              <a:t>Researching Tax Delinquent Lists without the Property ID code</a:t>
            </a:r>
          </a:p>
          <a:p>
            <a:pPr lvl="0"/>
            <a:endParaRPr lang="en-US" sz="2000" dirty="0" smtClean="0"/>
          </a:p>
          <a:p>
            <a:pPr lvl="0"/>
            <a:r>
              <a:rPr lang="en-US" sz="2000" dirty="0" smtClean="0"/>
              <a:t>Property </a:t>
            </a:r>
            <a:r>
              <a:rPr lang="en-US" sz="2000" dirty="0"/>
              <a:t>Search Excel Files: </a:t>
            </a:r>
          </a:p>
          <a:p>
            <a:pPr lvl="1"/>
            <a:r>
              <a:rPr lang="en-US" sz="2000" dirty="0" smtClean="0"/>
              <a:t>1. Open </a:t>
            </a:r>
            <a:r>
              <a:rPr lang="en-US" sz="2000" dirty="0"/>
              <a:t>tabs in a browser for:</a:t>
            </a:r>
          </a:p>
          <a:p>
            <a:pPr lvl="2"/>
            <a:r>
              <a:rPr lang="en-US" sz="2000" dirty="0"/>
              <a:t>Property Assessor</a:t>
            </a:r>
          </a:p>
          <a:p>
            <a:pPr lvl="2"/>
            <a:r>
              <a:rPr lang="en-US" sz="2000" dirty="0" smtClean="0"/>
              <a:t>Tax </a:t>
            </a:r>
            <a:r>
              <a:rPr lang="en-US" sz="2000" dirty="0"/>
              <a:t>Collector</a:t>
            </a:r>
          </a:p>
          <a:p>
            <a:pPr lvl="2"/>
            <a:r>
              <a:rPr lang="en-US" sz="2000" dirty="0" smtClean="0"/>
              <a:t>County </a:t>
            </a:r>
            <a:r>
              <a:rPr lang="en-US" sz="2000" dirty="0"/>
              <a:t>Clerk</a:t>
            </a:r>
          </a:p>
          <a:p>
            <a:pPr lvl="1"/>
            <a:r>
              <a:rPr lang="en-US" sz="2000" dirty="0" smtClean="0"/>
              <a:t>2. Open </a:t>
            </a:r>
            <a:r>
              <a:rPr lang="en-US" sz="2000" dirty="0"/>
              <a:t>the Excel File</a:t>
            </a:r>
          </a:p>
          <a:p>
            <a:pPr lvl="1"/>
            <a:r>
              <a:rPr lang="en-US" sz="2000" dirty="0" smtClean="0"/>
              <a:t>3. Select/Copy </a:t>
            </a:r>
            <a:r>
              <a:rPr lang="en-US" sz="2000" dirty="0"/>
              <a:t>a Parcel Number</a:t>
            </a:r>
          </a:p>
          <a:p>
            <a:pPr lvl="1"/>
            <a:r>
              <a:rPr lang="en-US" sz="2000" dirty="0" smtClean="0"/>
              <a:t>4. Paste </a:t>
            </a:r>
            <a:r>
              <a:rPr lang="en-US" sz="2000" dirty="0"/>
              <a:t>Parcel Number into Record Search </a:t>
            </a:r>
            <a:r>
              <a:rPr lang="en-US" sz="2000" dirty="0" smtClean="0"/>
              <a:t>box of </a:t>
            </a:r>
            <a:r>
              <a:rPr lang="en-US" sz="2000" dirty="0"/>
              <a:t>Property Assessor </a:t>
            </a:r>
          </a:p>
          <a:p>
            <a:pPr lvl="2"/>
            <a:r>
              <a:rPr lang="en-US" sz="2000" dirty="0"/>
              <a:t>Be sure to select “Parcel Number” to search</a:t>
            </a:r>
          </a:p>
          <a:p>
            <a:pPr lvl="1"/>
            <a:r>
              <a:rPr lang="en-US" sz="2000" dirty="0" smtClean="0"/>
              <a:t>5. Determine </a:t>
            </a:r>
            <a:r>
              <a:rPr lang="en-US" sz="2000" dirty="0"/>
              <a:t>type of property and your </a:t>
            </a:r>
            <a:r>
              <a:rPr lang="en-US" sz="2000" dirty="0" smtClean="0"/>
              <a:t>interest, i.e. Property ID Code</a:t>
            </a:r>
            <a:endParaRPr lang="en-US" sz="2000" dirty="0"/>
          </a:p>
          <a:p>
            <a:pPr lvl="1"/>
            <a:r>
              <a:rPr lang="en-US" sz="2000" dirty="0" smtClean="0"/>
              <a:t>6. See </a:t>
            </a:r>
            <a:r>
              <a:rPr lang="en-US" sz="2000" dirty="0"/>
              <a:t>GIS </a:t>
            </a:r>
            <a:r>
              <a:rPr lang="en-US" sz="2000" dirty="0" smtClean="0"/>
              <a:t>map for property</a:t>
            </a:r>
            <a:endParaRPr lang="en-US" sz="2000" dirty="0"/>
          </a:p>
          <a:p>
            <a:pPr lvl="1"/>
            <a:r>
              <a:rPr lang="en-US" sz="2000" dirty="0" smtClean="0"/>
              <a:t>7. Goto </a:t>
            </a:r>
            <a:r>
              <a:rPr lang="en-US" sz="2000" dirty="0"/>
              <a:t>Excel file and color the line for further reference</a:t>
            </a:r>
          </a:p>
          <a:p>
            <a:pPr lvl="2"/>
            <a:r>
              <a:rPr lang="en-US" sz="2000" u="sng" dirty="0"/>
              <a:t>Color   </a:t>
            </a:r>
            <a:r>
              <a:rPr lang="en-US" sz="2000" u="sng" dirty="0" smtClean="0"/>
              <a:t>	              Category</a:t>
            </a:r>
            <a:r>
              <a:rPr lang="en-US" sz="2000" dirty="0" smtClean="0"/>
              <a:t>            </a:t>
            </a:r>
            <a:r>
              <a:rPr lang="en-US" sz="2000" dirty="0"/>
              <a:t>all light </a:t>
            </a:r>
            <a:r>
              <a:rPr lang="en-US" sz="2000" dirty="0" smtClean="0"/>
              <a:t>pastel colors</a:t>
            </a:r>
            <a:endParaRPr lang="en-US" sz="2000" dirty="0"/>
          </a:p>
          <a:p>
            <a:pPr lvl="2"/>
            <a:r>
              <a:rPr lang="en-US" sz="2000" dirty="0"/>
              <a:t>Green   =	SFH</a:t>
            </a:r>
          </a:p>
          <a:p>
            <a:pPr lvl="2"/>
            <a:r>
              <a:rPr lang="en-US" sz="2000" dirty="0"/>
              <a:t>Purple   =	2-4</a:t>
            </a:r>
          </a:p>
          <a:p>
            <a:pPr lvl="2"/>
            <a:r>
              <a:rPr lang="en-US" sz="2000" dirty="0"/>
              <a:t>Blue      =	5+</a:t>
            </a:r>
          </a:p>
          <a:p>
            <a:pPr lvl="2"/>
            <a:r>
              <a:rPr lang="en-US" sz="2000" dirty="0"/>
              <a:t>Orange =	Commercial</a:t>
            </a:r>
          </a:p>
          <a:p>
            <a:pPr lvl="2"/>
            <a:r>
              <a:rPr lang="en-US" sz="2000" dirty="0"/>
              <a:t>Grey      =	</a:t>
            </a:r>
            <a:r>
              <a:rPr lang="en-US" sz="2000" dirty="0" err="1"/>
              <a:t>Misc</a:t>
            </a:r>
            <a:endParaRPr lang="en-US" sz="2000" dirty="0"/>
          </a:p>
          <a:p>
            <a:pPr lvl="2"/>
            <a:r>
              <a:rPr lang="en-US" sz="2000" dirty="0"/>
              <a:t>Yellow  =	</a:t>
            </a:r>
            <a:r>
              <a:rPr lang="en-US" sz="2000" dirty="0" smtClean="0"/>
              <a:t>	Special</a:t>
            </a:r>
            <a:endParaRPr lang="en-US" sz="2000" dirty="0"/>
          </a:p>
        </p:txBody>
      </p:sp>
    </p:spTree>
    <p:extLst>
      <p:ext uri="{BB962C8B-B14F-4D97-AF65-F5344CB8AC3E}">
        <p14:creationId xmlns:p14="http://schemas.microsoft.com/office/powerpoint/2010/main" val="258436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pPr lvl="1"/>
            <a:r>
              <a:rPr lang="en-US" sz="2400" dirty="0" smtClean="0"/>
              <a:t>8. Alternatively</a:t>
            </a:r>
            <a:r>
              <a:rPr lang="en-US" sz="2400" dirty="0"/>
              <a:t>, you can paste the Parcel Number </a:t>
            </a:r>
            <a:r>
              <a:rPr lang="en-US" sz="2400" dirty="0" smtClean="0"/>
              <a:t/>
            </a:r>
            <a:br>
              <a:rPr lang="en-US" sz="2400" dirty="0" smtClean="0"/>
            </a:br>
            <a:r>
              <a:rPr lang="en-US" sz="2400" dirty="0"/>
              <a:t>	</a:t>
            </a:r>
            <a:r>
              <a:rPr lang="en-US" sz="2400" dirty="0" smtClean="0"/>
              <a:t>AND/OR </a:t>
            </a:r>
            <a:r>
              <a:rPr lang="en-US" sz="2400" dirty="0"/>
              <a:t>the </a:t>
            </a:r>
            <a:r>
              <a:rPr lang="en-US" sz="2400" dirty="0" smtClean="0"/>
              <a:t>put the address </a:t>
            </a:r>
            <a:r>
              <a:rPr lang="en-US" sz="2400" dirty="0"/>
              <a:t>into </a:t>
            </a:r>
            <a:r>
              <a:rPr lang="en-US" sz="2400" dirty="0" smtClean="0"/>
              <a:t>Google </a:t>
            </a:r>
            <a:r>
              <a:rPr lang="en-US" sz="2400" dirty="0"/>
              <a:t/>
            </a:r>
            <a:br>
              <a:rPr lang="en-US" sz="2400" dirty="0"/>
            </a:br>
            <a:r>
              <a:rPr lang="en-US" sz="2400" dirty="0" smtClean="0"/>
              <a:t>	See </a:t>
            </a:r>
            <a:r>
              <a:rPr lang="en-US" sz="2400" dirty="0"/>
              <a:t>the Street View to determine interest</a:t>
            </a:r>
            <a:br>
              <a:rPr lang="en-US" sz="2400" dirty="0"/>
            </a:br>
            <a:r>
              <a:rPr lang="en-US" sz="2400" dirty="0" smtClean="0"/>
              <a:t>9. Goto </a:t>
            </a:r>
            <a:r>
              <a:rPr lang="en-US" sz="2400" dirty="0"/>
              <a:t>Tax Collector, often via a link on Property Assessor page</a:t>
            </a:r>
            <a:br>
              <a:rPr lang="en-US" sz="2400" dirty="0"/>
            </a:br>
            <a:r>
              <a:rPr lang="en-US" sz="2400" dirty="0" smtClean="0"/>
              <a:t>10. Paste </a:t>
            </a:r>
            <a:r>
              <a:rPr lang="en-US" sz="2400" dirty="0"/>
              <a:t>Parcel Number into Record Search</a:t>
            </a:r>
            <a:br>
              <a:rPr lang="en-US" sz="2400" dirty="0"/>
            </a:br>
            <a:r>
              <a:rPr lang="en-US" sz="2400" dirty="0" smtClean="0"/>
              <a:t>11. Determine </a:t>
            </a:r>
            <a:r>
              <a:rPr lang="en-US" sz="2400" dirty="0"/>
              <a:t>the ratio of Total Taxes to </a:t>
            </a:r>
            <a:r>
              <a:rPr lang="en-US" sz="2400" dirty="0" smtClean="0"/>
              <a:t>FMV  </a:t>
            </a:r>
            <a:br>
              <a:rPr lang="en-US" sz="2400" dirty="0" smtClean="0"/>
            </a:br>
            <a:r>
              <a:rPr lang="en-US" sz="2400" dirty="0"/>
              <a:t>	</a:t>
            </a:r>
            <a:r>
              <a:rPr lang="en-US" sz="2400" dirty="0" smtClean="0"/>
              <a:t>Part 1, Manual 1, Operations Manual Page 48</a:t>
            </a:r>
            <a:r>
              <a:rPr lang="en-US" sz="2400" dirty="0"/>
              <a:t/>
            </a:r>
            <a:br>
              <a:rPr lang="en-US" sz="2400" dirty="0"/>
            </a:br>
            <a:r>
              <a:rPr lang="en-US" sz="2400" dirty="0" smtClean="0"/>
              <a:t>12. Goto </a:t>
            </a:r>
            <a:r>
              <a:rPr lang="en-US" sz="2400" dirty="0"/>
              <a:t>County Clerk</a:t>
            </a:r>
            <a:br>
              <a:rPr lang="en-US" sz="2400" dirty="0"/>
            </a:br>
            <a:r>
              <a:rPr lang="en-US" sz="2400" dirty="0" smtClean="0"/>
              <a:t>13. Input </a:t>
            </a:r>
            <a:r>
              <a:rPr lang="en-US" sz="2400" dirty="0"/>
              <a:t>owner’s name into Document Search to see if liens or </a:t>
            </a:r>
            <a:r>
              <a:rPr lang="en-US" sz="2400" dirty="0" smtClean="0"/>
              <a:t>	other legal encumbrances </a:t>
            </a:r>
            <a:r>
              <a:rPr lang="en-US" sz="2400" dirty="0"/>
              <a:t>exist against property</a:t>
            </a:r>
            <a:br>
              <a:rPr lang="en-US" sz="2400" dirty="0"/>
            </a:br>
            <a:r>
              <a:rPr lang="en-US" sz="2400" dirty="0" smtClean="0"/>
              <a:t>14. Determine </a:t>
            </a:r>
            <a:r>
              <a:rPr lang="en-US" sz="2400" dirty="0"/>
              <a:t>if you want to market to this prospect</a:t>
            </a:r>
            <a:br>
              <a:rPr lang="en-US" sz="2400" dirty="0"/>
            </a:br>
            <a:r>
              <a:rPr lang="en-US" sz="2400" dirty="0" smtClean="0"/>
              <a:t>15. If </a:t>
            </a:r>
            <a:r>
              <a:rPr lang="en-US" sz="2400" dirty="0"/>
              <a:t>“yes” then seek the phone number</a:t>
            </a:r>
            <a:br>
              <a:rPr lang="en-US" sz="2400" dirty="0"/>
            </a:br>
            <a:r>
              <a:rPr lang="en-US" sz="2400" dirty="0" smtClean="0"/>
              <a:t>16. Send </a:t>
            </a:r>
            <a:r>
              <a:rPr lang="en-US" sz="2400" dirty="0"/>
              <a:t>the proper postcard or letter to prospect</a:t>
            </a:r>
            <a:r>
              <a:rPr lang="en-US" dirty="0"/>
              <a:t/>
            </a:r>
            <a:br>
              <a:rPr lang="en-US" dirty="0"/>
            </a:br>
            <a:endParaRPr lang="en-US" dirty="0"/>
          </a:p>
        </p:txBody>
      </p:sp>
    </p:spTree>
    <p:extLst>
      <p:ext uri="{BB962C8B-B14F-4D97-AF65-F5344CB8AC3E}">
        <p14:creationId xmlns:p14="http://schemas.microsoft.com/office/powerpoint/2010/main" val="23241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755508"/>
              </p:ext>
            </p:extLst>
          </p:nvPr>
        </p:nvGraphicFramePr>
        <p:xfrm>
          <a:off x="419878" y="228600"/>
          <a:ext cx="8686800" cy="6008032"/>
        </p:xfrm>
        <a:graphic>
          <a:graphicData uri="http://schemas.openxmlformats.org/drawingml/2006/table">
            <a:tbl>
              <a:tblPr/>
              <a:tblGrid>
                <a:gridCol w="631767"/>
                <a:gridCol w="881842"/>
                <a:gridCol w="855518"/>
                <a:gridCol w="802871"/>
                <a:gridCol w="631767"/>
                <a:gridCol w="1868978"/>
                <a:gridCol w="1368829"/>
                <a:gridCol w="816033"/>
                <a:gridCol w="829195"/>
              </a:tblGrid>
              <a:tr h="266892">
                <a:tc>
                  <a:txBody>
                    <a:bodyPr/>
                    <a:lstStyle/>
                    <a:p>
                      <a:pPr algn="l" fontAlgn="b"/>
                      <a:r>
                        <a:rPr lang="en-US" sz="1400" b="1" i="0" u="none" strike="noStrike" dirty="0">
                          <a:solidFill>
                            <a:srgbClr val="C00000"/>
                          </a:solidFill>
                          <a:effectLst/>
                          <a:latin typeface="Calibri"/>
                        </a:rPr>
                        <a:t>  Detail    </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Tax Number</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Base Bid  </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Highest Bid  </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Type</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Name</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a:solidFill>
                            <a:srgbClr val="C00000"/>
                          </a:solidFill>
                          <a:effectLst/>
                          <a:latin typeface="Calibri"/>
                        </a:rPr>
                        <a:t>Parcel Number</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Status</a:t>
                      </a:r>
                    </a:p>
                  </a:txBody>
                  <a:tcPr marL="6235" marR="6235" marT="6235" marB="0" anchor="b">
                    <a:lnL>
                      <a:noFill/>
                    </a:lnL>
                    <a:lnR>
                      <a:noFill/>
                    </a:lnR>
                    <a:lnT>
                      <a:noFill/>
                    </a:lnT>
                    <a:lnB>
                      <a:noFill/>
                    </a:lnB>
                    <a:solidFill>
                      <a:srgbClr val="DCE6F1"/>
                    </a:solidFill>
                  </a:tcPr>
                </a:tc>
                <a:tc>
                  <a:txBody>
                    <a:bodyPr/>
                    <a:lstStyle/>
                    <a:p>
                      <a:pPr algn="l" fontAlgn="b"/>
                      <a:r>
                        <a:rPr lang="en-US" sz="1400" b="1" i="0" u="none" strike="noStrike" dirty="0">
                          <a:solidFill>
                            <a:srgbClr val="C00000"/>
                          </a:solidFill>
                          <a:effectLst/>
                          <a:latin typeface="Calibri"/>
                        </a:rPr>
                        <a:t>Sale Date </a:t>
                      </a:r>
                    </a:p>
                  </a:txBody>
                  <a:tcPr marL="6235" marR="6235" marT="6235" marB="0" anchor="b">
                    <a:lnL>
                      <a:noFill/>
                    </a:lnL>
                    <a:lnR>
                      <a:noFill/>
                    </a:lnR>
                    <a:lnT>
                      <a:noFill/>
                    </a:lnT>
                    <a:lnB>
                      <a:noFill/>
                    </a:lnB>
                    <a:solidFill>
                      <a:srgbClr val="DCE6F1"/>
                    </a:solidFill>
                  </a:tcPr>
                </a:tc>
              </a:tr>
              <a:tr h="266892">
                <a:tc>
                  <a:txBody>
                    <a:bodyPr/>
                    <a:lstStyle/>
                    <a:p>
                      <a:pPr algn="l" fontAlgn="b"/>
                      <a:r>
                        <a:rPr lang="en-US" sz="1100" b="0" i="0" u="none" strike="noStrike" dirty="0">
                          <a:solidFill>
                            <a:srgbClr val="000000"/>
                          </a:solidFill>
                          <a:effectLst/>
                          <a:latin typeface="Calibri"/>
                        </a:rPr>
                        <a:t>  View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dirty="0">
                          <a:solidFill>
                            <a:srgbClr val="000000"/>
                          </a:solidFill>
                          <a:effectLst/>
                          <a:latin typeface="Calibri"/>
                        </a:rPr>
                        <a:t>   </a:t>
                      </a:r>
                      <a:r>
                        <a:rPr lang="en-US" sz="1100" b="1" i="0" u="none" strike="noStrike" dirty="0">
                          <a:solidFill>
                            <a:srgbClr val="C00000"/>
                          </a:solidFill>
                          <a:effectLst/>
                          <a:latin typeface="Calibri"/>
                        </a:rPr>
                        <a:t>342010 </a:t>
                      </a:r>
                      <a:r>
                        <a:rPr lang="en-US" sz="1100" b="0" i="0" u="none" strike="noStrike" dirty="0">
                          <a:solidFill>
                            <a:srgbClr val="000000"/>
                          </a:solidFill>
                          <a:effectLst/>
                          <a:latin typeface="Calibri"/>
                        </a:rPr>
                        <a:t>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a:rPr>
                        <a:t>$8,001.98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dirty="0">
                          <a:solidFill>
                            <a:srgbClr val="000000"/>
                          </a:solidFill>
                          <a:effectLst/>
                          <a:latin typeface="Calibri"/>
                        </a:rPr>
                        <a:t>DBW TL HOLDCO 2013 LLC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1" i="0" u="none" strike="noStrike" dirty="0">
                          <a:solidFill>
                            <a:srgbClr val="C00000"/>
                          </a:solidFill>
                          <a:effectLst/>
                          <a:latin typeface="Calibri"/>
                        </a:rPr>
                        <a:t>00414713280040010</a:t>
                      </a:r>
                      <a:r>
                        <a:rPr lang="en-US" sz="1100" b="0" i="0" u="none" strike="noStrike" dirty="0">
                          <a:solidFill>
                            <a:srgbClr val="000000"/>
                          </a:solidFill>
                          <a:effectLst/>
                          <a:latin typeface="Calibri"/>
                        </a:rPr>
                        <a:t>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dirty="0">
                          <a:solidFill>
                            <a:srgbClr val="000000"/>
                          </a:solidFill>
                          <a:effectLst/>
                          <a:latin typeface="Calibri"/>
                        </a:rPr>
                        <a:t>READYSALE  </a:t>
                      </a:r>
                    </a:p>
                  </a:txBody>
                  <a:tcPr marL="6235" marR="6235" marT="6235" marB="0" anchor="b">
                    <a:lnL>
                      <a:noFill/>
                    </a:lnL>
                    <a:lnR>
                      <a:noFill/>
                    </a:lnR>
                    <a:lnT>
                      <a:noFill/>
                    </a:lnT>
                    <a:lnB>
                      <a:noFill/>
                    </a:lnB>
                    <a:solidFill>
                      <a:schemeClr val="accent3">
                        <a:lumMod val="20000"/>
                        <a:lumOff val="80000"/>
                      </a:schemeClr>
                    </a:solidFill>
                  </a:tcPr>
                </a:tc>
                <a:tc>
                  <a:txBody>
                    <a:bodyPr/>
                    <a:lstStyle/>
                    <a:p>
                      <a:pPr algn="l" fontAlgn="b"/>
                      <a:r>
                        <a:rPr lang="en-US" sz="1100" b="0" i="0" u="none" strike="noStrike" dirty="0">
                          <a:solidFill>
                            <a:srgbClr val="000000"/>
                          </a:solidFill>
                          <a:effectLst/>
                          <a:latin typeface="Calibri"/>
                        </a:rPr>
                        <a:t>06/11/2014  </a:t>
                      </a:r>
                    </a:p>
                  </a:txBody>
                  <a:tcPr marL="6235" marR="6235" marT="6235" marB="0" anchor="b">
                    <a:lnL>
                      <a:noFill/>
                    </a:lnL>
                    <a:lnR>
                      <a:noFill/>
                    </a:lnR>
                    <a:lnT>
                      <a:noFill/>
                    </a:lnT>
                    <a:lnB>
                      <a:noFill/>
                    </a:lnB>
                    <a:solidFill>
                      <a:schemeClr val="accent3">
                        <a:lumMod val="20000"/>
                        <a:lumOff val="80000"/>
                      </a:schemeClr>
                    </a:solidFill>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412010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$8,023.33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DBW TL HOLDCO 2013 LLC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00414713280070010  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492010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$8,023.33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DBW TL HOLDCO 2013 LLC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00414713280100030  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2382010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$3,900.90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DBW TL HOLDCO 2013 LLC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00424329270195205  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23702010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$50,472.81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JUNO TAX LLC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00414220000008230  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42342010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$6,821.56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POWELL LINK II LLC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00424301050170231  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43482010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$6,396.35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00424313121150041  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43652010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$7,848.02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00424313200044200  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43682010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$5,326.05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00424313200066190  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43772010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$5,370.13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00424313200161609  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46722010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$3,685.19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00424323080040155  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46772010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$2,926.55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00424323080070253  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47102010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$3,676.55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00424323140153550  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47682010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$3,062.36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00424323210071790  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504129">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52582010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$7,968.92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WELLS FARGO BANK OBO TAX LIENS SEC TRUST 2010 1 R1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00424326010000180  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53952010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$14,015.23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00424326190000022  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54102010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$5,278.85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00424326220000010  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54142010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$5,323.74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00424326220000180  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54162010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$5,392.28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00424326220000260  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06/11/2014  </a:t>
                      </a:r>
                    </a:p>
                  </a:txBody>
                  <a:tcPr marL="6235" marR="6235" marT="6235" marB="0" anchor="b">
                    <a:lnL>
                      <a:noFill/>
                    </a:lnL>
                    <a:lnR>
                      <a:noFill/>
                    </a:lnR>
                    <a:lnT>
                      <a:noFill/>
                    </a:lnT>
                    <a:lnB>
                      <a:noFill/>
                    </a:lnB>
                  </a:tcPr>
                </a:tc>
              </a:tr>
              <a:tr h="266892">
                <a:tc>
                  <a:txBody>
                    <a:bodyPr/>
                    <a:lstStyle/>
                    <a:p>
                      <a:pPr algn="l" fontAlgn="b"/>
                      <a:r>
                        <a:rPr lang="en-US" sz="1100" b="0" i="0" u="none" strike="noStrike">
                          <a:solidFill>
                            <a:srgbClr val="000000"/>
                          </a:solidFill>
                          <a:effectLst/>
                          <a:latin typeface="Calibri"/>
                        </a:rPr>
                        <a:t>    View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54182010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$5,365.35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PPF HOLDINGS III LTD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00424326220000330  </a:t>
                      </a:r>
                    </a:p>
                  </a:txBody>
                  <a:tcPr marL="6235" marR="6235" marT="6235"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READYSALE  </a:t>
                      </a:r>
                    </a:p>
                  </a:txBody>
                  <a:tcPr marL="6235" marR="6235" marT="623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06/11/2014  </a:t>
                      </a:r>
                    </a:p>
                  </a:txBody>
                  <a:tcPr marL="6235" marR="6235" marT="6235" marB="0" anchor="b">
                    <a:lnL>
                      <a:noFill/>
                    </a:lnL>
                    <a:lnR>
                      <a:noFill/>
                    </a:lnR>
                    <a:lnT>
                      <a:noFill/>
                    </a:lnT>
                    <a:lnB>
                      <a:noFill/>
                    </a:lnB>
                  </a:tcPr>
                </a:tc>
              </a:tr>
            </a:tbl>
          </a:graphicData>
        </a:graphic>
      </p:graphicFrame>
    </p:spTree>
    <p:extLst>
      <p:ext uri="{BB962C8B-B14F-4D97-AF65-F5344CB8AC3E}">
        <p14:creationId xmlns:p14="http://schemas.microsoft.com/office/powerpoint/2010/main" val="24750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Mitchell\Dropbox\Screenshots\Screenshot 2014-05-21 19.14.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973762"/>
          </a:xfrm>
        </p:spPr>
        <p:txBody>
          <a:bodyPr>
            <a:noAutofit/>
          </a:bodyPr>
          <a:lstStyle/>
          <a:p>
            <a:pPr algn="l"/>
            <a:r>
              <a:rPr lang="en-US" sz="2800" b="1" dirty="0" smtClean="0">
                <a:solidFill>
                  <a:srgbClr val="C00000"/>
                </a:solidFill>
              </a:rPr>
              <a:t>			DISCLAIMER</a:t>
            </a:r>
            <a:r>
              <a:rPr lang="en-US" sz="2800" dirty="0"/>
              <a:t/>
            </a:r>
            <a:br>
              <a:rPr lang="en-US" sz="2800" dirty="0"/>
            </a:br>
            <a:r>
              <a:rPr lang="en-US" sz="2800" dirty="0" smtClean="0"/>
              <a:t/>
            </a:r>
            <a:br>
              <a:rPr lang="en-US" sz="2800" dirty="0" smtClean="0"/>
            </a:br>
            <a:r>
              <a:rPr lang="en-US" sz="2800" dirty="0" smtClean="0"/>
              <a:t>This </a:t>
            </a:r>
            <a:r>
              <a:rPr lang="en-US" sz="2800" dirty="0"/>
              <a:t>document and accompanying options shall be used </a:t>
            </a:r>
            <a:r>
              <a:rPr lang="en-US" sz="2800" dirty="0" smtClean="0"/>
              <a:t>for informational </a:t>
            </a:r>
            <a:r>
              <a:rPr lang="en-US" sz="2800" dirty="0"/>
              <a:t>purposes only and shall NOT be construed as </a:t>
            </a:r>
            <a:r>
              <a:rPr lang="en-US" sz="2800" dirty="0" smtClean="0"/>
              <a:t>legal advice</a:t>
            </a:r>
            <a:r>
              <a:rPr lang="en-US" sz="2800" dirty="0"/>
              <a:t>. </a:t>
            </a:r>
            <a:r>
              <a:rPr lang="en-US" sz="2800" dirty="0" smtClean="0"/>
              <a:t/>
            </a:r>
            <a:br>
              <a:rPr lang="en-US" sz="2800" dirty="0" smtClean="0"/>
            </a:br>
            <a:r>
              <a:rPr lang="en-US" sz="2800" dirty="0"/>
              <a:t/>
            </a:r>
            <a:br>
              <a:rPr lang="en-US" sz="2800" dirty="0"/>
            </a:br>
            <a:r>
              <a:rPr lang="en-US" sz="2800" dirty="0" smtClean="0"/>
              <a:t>Mitchell </a:t>
            </a:r>
            <a:r>
              <a:rPr lang="en-US" sz="2800" dirty="0"/>
              <a:t>Goldstein / Coach Mitch is not an attorney and</a:t>
            </a:r>
            <a:br>
              <a:rPr lang="en-US" sz="2800" dirty="0"/>
            </a:br>
            <a:r>
              <a:rPr lang="en-US" sz="2800" dirty="0"/>
              <a:t>does not offer legal advice. A licensed </a:t>
            </a:r>
            <a:r>
              <a:rPr lang="en-US" sz="2800" dirty="0" smtClean="0"/>
              <a:t>attorney and/or other professionals </a:t>
            </a:r>
            <a:r>
              <a:rPr lang="en-US" sz="2800" dirty="0"/>
              <a:t>MUST be </a:t>
            </a:r>
            <a:r>
              <a:rPr lang="en-US" sz="2800" dirty="0" smtClean="0"/>
              <a:t>consulted prior </a:t>
            </a:r>
            <a:r>
              <a:rPr lang="en-US" sz="2800" dirty="0"/>
              <a:t>to the use of any of </a:t>
            </a:r>
            <a:r>
              <a:rPr lang="en-US" sz="2800" dirty="0" smtClean="0"/>
              <a:t>these </a:t>
            </a:r>
            <a:r>
              <a:rPr lang="en-US" sz="2800" dirty="0"/>
              <a:t>documents and information.</a:t>
            </a:r>
          </a:p>
        </p:txBody>
      </p:sp>
    </p:spTree>
    <p:extLst>
      <p:ext uri="{BB962C8B-B14F-4D97-AF65-F5344CB8AC3E}">
        <p14:creationId xmlns:p14="http://schemas.microsoft.com/office/powerpoint/2010/main" val="106312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Mitchell\Dropbox\Screenshots\Screenshot 2014-05-21 18.2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11277600"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0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Mitchell\Dropbox\Screenshots\Screenshot 2014-05-21 19.23.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296400"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41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itchell\Dropbox\Screenshots\Screenshot 2014-05-21 19.20.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296400"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5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descr="C:\Users\Mitchell\Dropbox\Screenshots\Screenshot 2014-05-21 19.36.0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815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07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Mitchell\Dropbox\Screenshots\Screenshot 2014-05-21 19.4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2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Mitchell\Dropbox\Screenshots\Screenshot 2014-05-21 19.39.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400175"/>
            <a:ext cx="8991601"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457200"/>
            <a:ext cx="6934200" cy="646331"/>
          </a:xfrm>
          <a:prstGeom prst="rect">
            <a:avLst/>
          </a:prstGeom>
          <a:noFill/>
        </p:spPr>
        <p:txBody>
          <a:bodyPr wrap="square" rtlCol="0">
            <a:spAutoFit/>
          </a:bodyPr>
          <a:lstStyle/>
          <a:p>
            <a:r>
              <a:rPr lang="en-US" dirty="0" smtClean="0"/>
              <a:t>After determining which properties you are interested in, you can order telephone numbers and emails.</a:t>
            </a:r>
            <a:endParaRPr lang="en-US" dirty="0"/>
          </a:p>
        </p:txBody>
      </p:sp>
    </p:spTree>
    <p:extLst>
      <p:ext uri="{BB962C8B-B14F-4D97-AF65-F5344CB8AC3E}">
        <p14:creationId xmlns:p14="http://schemas.microsoft.com/office/powerpoint/2010/main" val="45571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lvl="0" algn="l">
              <a:spcBef>
                <a:spcPts val="0"/>
              </a:spcBef>
            </a:pPr>
            <a:r>
              <a:rPr lang="en-US" sz="2800" dirty="0" smtClean="0">
                <a:latin typeface="Arial"/>
                <a:ea typeface="Times New Roman"/>
                <a:cs typeface="Times New Roman"/>
              </a:rPr>
              <a:t>	</a:t>
            </a:r>
            <a:r>
              <a:rPr lang="en-US" sz="2200" b="1" u="sng" dirty="0" smtClean="0">
                <a:solidFill>
                  <a:srgbClr val="800000"/>
                </a:solidFill>
                <a:latin typeface="Arial"/>
                <a:ea typeface="Times New Roman"/>
                <a:cs typeface="Times New Roman"/>
              </a:rPr>
              <a:t>TAX </a:t>
            </a:r>
            <a:r>
              <a:rPr lang="en-US" sz="2200" b="1" u="sng" dirty="0">
                <a:solidFill>
                  <a:srgbClr val="800000"/>
                </a:solidFill>
                <a:latin typeface="Arial"/>
                <a:ea typeface="Times New Roman"/>
                <a:cs typeface="Times New Roman"/>
              </a:rPr>
              <a:t>DELINQUENT PROPERTY   --    DESIRABILITY MATRIX</a:t>
            </a:r>
            <a:r>
              <a:rPr lang="en-US" sz="2200" b="1" i="1" u="sng" dirty="0">
                <a:solidFill>
                  <a:srgbClr val="000000"/>
                </a:solidFill>
                <a:latin typeface="Arial"/>
                <a:ea typeface="MS Mincho"/>
                <a:cs typeface="Tahoma"/>
              </a:rPr>
              <a:t> </a:t>
            </a:r>
            <a:r>
              <a:rPr lang="en-US" sz="2200" b="1" u="sng" dirty="0">
                <a:solidFill>
                  <a:prstClr val="black"/>
                </a:solidFill>
                <a:latin typeface="Arial"/>
                <a:ea typeface="Times New Roman"/>
                <a:cs typeface="Times New Roman"/>
              </a:rPr>
              <a:t/>
            </a:r>
            <a:br>
              <a:rPr lang="en-US" sz="2200" b="1" u="sng" dirty="0">
                <a:solidFill>
                  <a:prstClr val="black"/>
                </a:solidFill>
                <a:latin typeface="Arial"/>
                <a:ea typeface="Times New Roman"/>
                <a:cs typeface="Times New Roman"/>
              </a:rPr>
            </a:br>
            <a:r>
              <a:rPr lang="en-US" sz="2800" dirty="0" smtClean="0">
                <a:latin typeface="Arial"/>
                <a:ea typeface="Times New Roman"/>
                <a:cs typeface="Times New Roman"/>
              </a:rPr>
              <a:t/>
            </a:r>
            <a:br>
              <a:rPr lang="en-US" sz="2800" dirty="0" smtClean="0">
                <a:latin typeface="Arial"/>
                <a:ea typeface="Times New Roman"/>
                <a:cs typeface="Times New Roman"/>
              </a:rPr>
            </a:br>
            <a:r>
              <a:rPr lang="en-US" sz="2800" dirty="0" smtClean="0">
                <a:latin typeface="Arial"/>
                <a:ea typeface="Times New Roman"/>
                <a:cs typeface="Times New Roman"/>
              </a:rPr>
              <a:t>1   </a:t>
            </a:r>
            <a:r>
              <a:rPr lang="en-US" sz="2800" dirty="0">
                <a:latin typeface="Arial"/>
                <a:ea typeface="Times New Roman"/>
                <a:cs typeface="Times New Roman"/>
              </a:rPr>
              <a:t>	Rank the type of property that you want to work on </a:t>
            </a:r>
            <a:r>
              <a:rPr lang="en-US" sz="2800" dirty="0" smtClean="0">
                <a:latin typeface="Arial"/>
                <a:ea typeface="Times New Roman"/>
                <a:cs typeface="Times New Roman"/>
              </a:rPr>
              <a:t>the            	most</a:t>
            </a:r>
            <a:r>
              <a:rPr lang="en-US" sz="2800" dirty="0">
                <a:latin typeface="Arial"/>
                <a:ea typeface="Times New Roman"/>
                <a:cs typeface="Times New Roman"/>
              </a:rPr>
              <a:t>. </a:t>
            </a:r>
            <a:br>
              <a:rPr lang="en-US" sz="2800" dirty="0">
                <a:latin typeface="Arial"/>
                <a:ea typeface="Times New Roman"/>
                <a:cs typeface="Times New Roman"/>
              </a:rPr>
            </a:br>
            <a:r>
              <a:rPr lang="en-US" sz="2800" dirty="0" smtClean="0">
                <a:latin typeface="Arial"/>
                <a:ea typeface="Times New Roman"/>
                <a:cs typeface="Times New Roman"/>
              </a:rPr>
              <a:t>2   </a:t>
            </a:r>
            <a:r>
              <a:rPr lang="en-US" sz="2800" dirty="0">
                <a:latin typeface="Arial"/>
                <a:ea typeface="Times New Roman"/>
                <a:cs typeface="Times New Roman"/>
              </a:rPr>
              <a:t>	Then rank the geographic areas by desirability. </a:t>
            </a:r>
            <a:br>
              <a:rPr lang="en-US" sz="2800" dirty="0">
                <a:latin typeface="Arial"/>
                <a:ea typeface="Times New Roman"/>
                <a:cs typeface="Times New Roman"/>
              </a:rPr>
            </a:br>
            <a:r>
              <a:rPr lang="en-US" sz="2800" dirty="0" smtClean="0">
                <a:latin typeface="Arial"/>
                <a:ea typeface="Times New Roman"/>
                <a:cs typeface="Times New Roman"/>
              </a:rPr>
              <a:t>3    </a:t>
            </a:r>
            <a:r>
              <a:rPr lang="en-US" sz="2800" dirty="0">
                <a:latin typeface="Arial"/>
                <a:ea typeface="Times New Roman"/>
                <a:cs typeface="Times New Roman"/>
              </a:rPr>
              <a:t>	Choose properties based on your determination of what </a:t>
            </a:r>
            <a:r>
              <a:rPr lang="en-US" sz="2800" dirty="0" smtClean="0">
                <a:latin typeface="Arial"/>
                <a:ea typeface="Times New Roman"/>
                <a:cs typeface="Times New Roman"/>
              </a:rPr>
              <a:t>	it </a:t>
            </a:r>
            <a:r>
              <a:rPr lang="en-US" sz="2800" dirty="0">
                <a:latin typeface="Arial"/>
                <a:ea typeface="Times New Roman"/>
                <a:cs typeface="Times New Roman"/>
              </a:rPr>
              <a:t>is smart to 	work on, mostly based on resale value and </a:t>
            </a:r>
            <a:r>
              <a:rPr lang="en-US" sz="2800" dirty="0" smtClean="0">
                <a:latin typeface="Arial"/>
                <a:ea typeface="Times New Roman"/>
                <a:cs typeface="Times New Roman"/>
              </a:rPr>
              <a:t>	property </a:t>
            </a:r>
            <a:r>
              <a:rPr lang="en-US" sz="2800" dirty="0">
                <a:latin typeface="Arial"/>
                <a:ea typeface="Times New Roman"/>
                <a:cs typeface="Times New Roman"/>
              </a:rPr>
              <a:t>desirability.</a:t>
            </a:r>
            <a:br>
              <a:rPr lang="en-US" sz="2800" dirty="0">
                <a:latin typeface="Arial"/>
                <a:ea typeface="Times New Roman"/>
                <a:cs typeface="Times New Roman"/>
              </a:rPr>
            </a:br>
            <a:r>
              <a:rPr lang="en-US" sz="2800" dirty="0">
                <a:latin typeface="Arial"/>
                <a:ea typeface="Times New Roman"/>
                <a:cs typeface="Times New Roman"/>
              </a:rPr>
              <a:t> </a:t>
            </a:r>
            <a:br>
              <a:rPr lang="en-US" sz="2800" dirty="0">
                <a:latin typeface="Arial"/>
                <a:ea typeface="Times New Roman"/>
                <a:cs typeface="Times New Roman"/>
              </a:rPr>
            </a:br>
            <a:r>
              <a:rPr lang="en-US" sz="2800" dirty="0">
                <a:latin typeface="Arial"/>
                <a:ea typeface="Times New Roman"/>
                <a:cs typeface="Times New Roman"/>
              </a:rPr>
              <a:t>      	Property </a:t>
            </a:r>
            <a:r>
              <a:rPr lang="en-US" sz="2800" u="sng" dirty="0">
                <a:solidFill>
                  <a:srgbClr val="280099"/>
                </a:solidFill>
                <a:latin typeface="Arial"/>
                <a:ea typeface="Times New Roman"/>
                <a:cs typeface="Times New Roman"/>
              </a:rPr>
              <a:t>Desirability Categories</a:t>
            </a:r>
            <a:r>
              <a:rPr lang="en-US" sz="2800" dirty="0">
                <a:latin typeface="Arial"/>
                <a:ea typeface="Times New Roman"/>
                <a:cs typeface="Times New Roman"/>
              </a:rPr>
              <a:t/>
            </a:r>
            <a:br>
              <a:rPr lang="en-US" sz="2800" dirty="0">
                <a:latin typeface="Arial"/>
                <a:ea typeface="Times New Roman"/>
                <a:cs typeface="Times New Roman"/>
              </a:rPr>
            </a:br>
            <a:r>
              <a:rPr lang="en-US" sz="800" dirty="0" smtClean="0">
                <a:latin typeface="Arial"/>
                <a:ea typeface="Times New Roman"/>
                <a:cs typeface="Times New Roman"/>
              </a:rPr>
              <a:t/>
            </a:r>
            <a:br>
              <a:rPr lang="en-US" sz="800" dirty="0" smtClean="0">
                <a:latin typeface="Arial"/>
                <a:ea typeface="Times New Roman"/>
                <a:cs typeface="Times New Roman"/>
              </a:rPr>
            </a:br>
            <a:r>
              <a:rPr lang="en-US" sz="2800" b="1" dirty="0" smtClean="0">
                <a:solidFill>
                  <a:srgbClr val="0099FF"/>
                </a:solidFill>
                <a:latin typeface="Arial"/>
                <a:ea typeface="Times New Roman"/>
                <a:cs typeface="Times New Roman"/>
              </a:rPr>
              <a:t>A</a:t>
            </a:r>
            <a:r>
              <a:rPr lang="en-US" sz="2800" dirty="0">
                <a:latin typeface="Arial"/>
                <a:ea typeface="Times New Roman"/>
                <a:cs typeface="Times New Roman"/>
              </a:rPr>
              <a:t>	Property that is perfect for you</a:t>
            </a:r>
            <a:br>
              <a:rPr lang="en-US" sz="2800" dirty="0">
                <a:latin typeface="Arial"/>
                <a:ea typeface="Times New Roman"/>
                <a:cs typeface="Times New Roman"/>
              </a:rPr>
            </a:br>
            <a:r>
              <a:rPr lang="en-US" sz="2800" b="1" dirty="0">
                <a:solidFill>
                  <a:srgbClr val="0099FF"/>
                </a:solidFill>
                <a:latin typeface="Arial"/>
                <a:ea typeface="Times New Roman"/>
                <a:cs typeface="Times New Roman"/>
              </a:rPr>
              <a:t>B</a:t>
            </a:r>
            <a:r>
              <a:rPr lang="en-US" sz="2800" dirty="0">
                <a:latin typeface="Arial"/>
                <a:ea typeface="Times New Roman"/>
                <a:cs typeface="Times New Roman"/>
              </a:rPr>
              <a:t>	Property that seems good for you but is second tier.</a:t>
            </a:r>
            <a:br>
              <a:rPr lang="en-US" sz="2800" dirty="0">
                <a:latin typeface="Arial"/>
                <a:ea typeface="Times New Roman"/>
                <a:cs typeface="Times New Roman"/>
              </a:rPr>
            </a:br>
            <a:r>
              <a:rPr lang="en-US" sz="2800" b="1" dirty="0">
                <a:solidFill>
                  <a:srgbClr val="0099FF"/>
                </a:solidFill>
                <a:latin typeface="Arial"/>
                <a:ea typeface="Times New Roman"/>
                <a:cs typeface="Times New Roman"/>
              </a:rPr>
              <a:t>C</a:t>
            </a:r>
            <a:r>
              <a:rPr lang="en-US" sz="2800" dirty="0">
                <a:latin typeface="Arial"/>
                <a:ea typeface="Times New Roman"/>
                <a:cs typeface="Times New Roman"/>
              </a:rPr>
              <a:t>	Property that seems interesting but do not fit your profile.</a:t>
            </a:r>
            <a:br>
              <a:rPr lang="en-US" sz="2800" dirty="0">
                <a:latin typeface="Arial"/>
                <a:ea typeface="Times New Roman"/>
                <a:cs typeface="Times New Roman"/>
              </a:rPr>
            </a:br>
            <a:r>
              <a:rPr lang="en-US" sz="2800" b="1" dirty="0">
                <a:solidFill>
                  <a:srgbClr val="0099FF"/>
                </a:solidFill>
                <a:latin typeface="Arial"/>
                <a:ea typeface="Times New Roman"/>
                <a:cs typeface="Times New Roman"/>
              </a:rPr>
              <a:t>D</a:t>
            </a:r>
            <a:r>
              <a:rPr lang="en-US" sz="2800" dirty="0">
                <a:latin typeface="Arial"/>
                <a:ea typeface="Times New Roman"/>
                <a:cs typeface="Times New Roman"/>
              </a:rPr>
              <a:t>	Property that does not fit your desirability profile. This is </a:t>
            </a:r>
            <a:r>
              <a:rPr lang="en-US" sz="2800" dirty="0" smtClean="0">
                <a:latin typeface="Arial"/>
                <a:ea typeface="Times New Roman"/>
                <a:cs typeface="Times New Roman"/>
              </a:rPr>
              <a:t>	property </a:t>
            </a:r>
            <a:r>
              <a:rPr lang="en-US" sz="2800" dirty="0">
                <a:latin typeface="Arial"/>
                <a:ea typeface="Times New Roman"/>
                <a:cs typeface="Times New Roman"/>
              </a:rPr>
              <a:t>that </a:t>
            </a:r>
            <a:r>
              <a:rPr lang="en-US" sz="2800" dirty="0" smtClean="0">
                <a:latin typeface="Arial"/>
                <a:ea typeface="Times New Roman"/>
                <a:cs typeface="Times New Roman"/>
              </a:rPr>
              <a:t>you </a:t>
            </a:r>
            <a:r>
              <a:rPr lang="en-US" sz="2800" dirty="0">
                <a:latin typeface="Arial"/>
                <a:ea typeface="Times New Roman"/>
                <a:cs typeface="Times New Roman"/>
              </a:rPr>
              <a:t>do not want and should not spend time </a:t>
            </a:r>
            <a:r>
              <a:rPr lang="en-US" sz="2800" dirty="0" smtClean="0">
                <a:latin typeface="Arial"/>
                <a:ea typeface="Times New Roman"/>
                <a:cs typeface="Times New Roman"/>
              </a:rPr>
              <a:t>	researching</a:t>
            </a:r>
            <a:r>
              <a:rPr lang="en-US" sz="2800" dirty="0">
                <a:latin typeface="Arial"/>
                <a:ea typeface="Times New Roman"/>
                <a:cs typeface="Times New Roman"/>
              </a:rPr>
              <a:t>.</a:t>
            </a:r>
            <a:endParaRPr lang="en-US" sz="2800" dirty="0">
              <a:effectLst/>
              <a:latin typeface="Arial"/>
              <a:ea typeface="Times New Roman"/>
              <a:cs typeface="Times New Roman"/>
            </a:endParaRPr>
          </a:p>
        </p:txBody>
      </p:sp>
    </p:spTree>
    <p:extLst>
      <p:ext uri="{BB962C8B-B14F-4D97-AF65-F5344CB8AC3E}">
        <p14:creationId xmlns:p14="http://schemas.microsoft.com/office/powerpoint/2010/main" val="154820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68408011"/>
              </p:ext>
            </p:extLst>
          </p:nvPr>
        </p:nvGraphicFramePr>
        <p:xfrm>
          <a:off x="1143000" y="1143000"/>
          <a:ext cx="6602254" cy="5511702"/>
        </p:xfrm>
        <a:graphic>
          <a:graphicData uri="http://schemas.openxmlformats.org/drawingml/2006/table">
            <a:tbl>
              <a:tblPr/>
              <a:tblGrid>
                <a:gridCol w="401015"/>
                <a:gridCol w="1214362"/>
                <a:gridCol w="1319036"/>
                <a:gridCol w="1320451"/>
                <a:gridCol w="1307013"/>
                <a:gridCol w="1040377"/>
              </a:tblGrid>
              <a:tr h="961762">
                <a:tc>
                  <a:txBody>
                    <a:bodyPr/>
                    <a:lstStyle/>
                    <a:p>
                      <a:pPr marL="0" marR="0" algn="ctr">
                        <a:spcBef>
                          <a:spcPts val="0"/>
                        </a:spcBef>
                        <a:spcAft>
                          <a:spcPts val="0"/>
                        </a:spcAft>
                      </a:pPr>
                      <a:r>
                        <a:rPr lang="en-US" sz="1400" b="1" i="1" dirty="0">
                          <a:solidFill>
                            <a:srgbClr val="280099"/>
                          </a:solidFill>
                          <a:effectLst/>
                          <a:latin typeface="Arial"/>
                          <a:ea typeface="Times New Roman"/>
                          <a:cs typeface="Times New Roman"/>
                        </a:rPr>
                        <a:t> </a:t>
                      </a:r>
                      <a:endParaRPr lang="en-US" sz="1200" b="1" i="1"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i="1">
                          <a:effectLst/>
                          <a:latin typeface="Arial"/>
                          <a:ea typeface="Times New Roman"/>
                          <a:cs typeface="Times New Roman"/>
                        </a:rPr>
                        <a:t> </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i="1">
                          <a:solidFill>
                            <a:srgbClr val="B84747"/>
                          </a:solidFill>
                          <a:effectLst/>
                          <a:latin typeface="Arial"/>
                          <a:ea typeface="Times New Roman"/>
                          <a:cs typeface="Times New Roman"/>
                        </a:rPr>
                        <a:t>Want and Can Get</a:t>
                      </a:r>
                      <a:endParaRPr lang="en-US" sz="1200" b="1" i="1">
                        <a:effectLst/>
                        <a:latin typeface="Arial"/>
                        <a:ea typeface="Times New Roman"/>
                        <a:cs typeface="Times New Roman"/>
                      </a:endParaRPr>
                    </a:p>
                    <a:p>
                      <a:pPr marL="0" marR="0" algn="ctr">
                        <a:spcBef>
                          <a:spcPts val="0"/>
                        </a:spcBef>
                        <a:spcAft>
                          <a:spcPts val="0"/>
                        </a:spcAft>
                      </a:pPr>
                      <a:r>
                        <a:rPr lang="en-US" sz="1200" b="1" i="1">
                          <a:solidFill>
                            <a:srgbClr val="B84747"/>
                          </a:solidFill>
                          <a:effectLst/>
                          <a:latin typeface="Arial"/>
                          <a:ea typeface="Times New Roman"/>
                          <a:cs typeface="Times New Roman"/>
                        </a:rPr>
                        <a:t> </a:t>
                      </a:r>
                      <a:endParaRPr lang="en-US" sz="1200" b="1" i="1">
                        <a:effectLst/>
                        <a:latin typeface="Arial"/>
                        <a:ea typeface="Times New Roman"/>
                        <a:cs typeface="Times New Roman"/>
                      </a:endParaRPr>
                    </a:p>
                    <a:p>
                      <a:pPr marL="0" marR="0" algn="ctr">
                        <a:spcBef>
                          <a:spcPts val="0"/>
                        </a:spcBef>
                        <a:spcAft>
                          <a:spcPts val="0"/>
                        </a:spcAft>
                      </a:pPr>
                      <a:r>
                        <a:rPr lang="en-US" sz="1200" b="1" i="1">
                          <a:solidFill>
                            <a:srgbClr val="B84747"/>
                          </a:solidFill>
                          <a:effectLst/>
                          <a:latin typeface="Arial"/>
                          <a:ea typeface="Times New Roman"/>
                          <a:cs typeface="Times New Roman"/>
                        </a:rPr>
                        <a:t>1</a:t>
                      </a:r>
                      <a:endParaRPr lang="en-US" sz="1200" b="1" i="1">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200" b="1" i="1" dirty="0">
                          <a:solidFill>
                            <a:srgbClr val="B84747"/>
                          </a:solidFill>
                          <a:effectLst/>
                          <a:latin typeface="Arial"/>
                          <a:ea typeface="Times New Roman"/>
                          <a:cs typeface="Times New Roman"/>
                        </a:rPr>
                        <a:t>Want But Hard </a:t>
                      </a:r>
                      <a:endParaRPr lang="en-US" sz="1200" b="1" i="1" dirty="0" smtClean="0">
                        <a:solidFill>
                          <a:srgbClr val="B84747"/>
                        </a:solidFill>
                        <a:effectLst/>
                        <a:latin typeface="Arial"/>
                        <a:ea typeface="Times New Roman"/>
                        <a:cs typeface="Times New Roman"/>
                      </a:endParaRPr>
                    </a:p>
                    <a:p>
                      <a:pPr marL="0" marR="0" algn="ctr">
                        <a:spcBef>
                          <a:spcPts val="0"/>
                        </a:spcBef>
                        <a:spcAft>
                          <a:spcPts val="0"/>
                        </a:spcAft>
                      </a:pPr>
                      <a:r>
                        <a:rPr lang="en-US" sz="1200" b="1" i="1" dirty="0" smtClean="0">
                          <a:solidFill>
                            <a:srgbClr val="B84747"/>
                          </a:solidFill>
                          <a:effectLst/>
                          <a:latin typeface="Arial"/>
                          <a:ea typeface="Times New Roman"/>
                          <a:cs typeface="Times New Roman"/>
                        </a:rPr>
                        <a:t>to </a:t>
                      </a:r>
                      <a:r>
                        <a:rPr lang="en-US" sz="1200" b="1" i="1" dirty="0">
                          <a:solidFill>
                            <a:srgbClr val="B84747"/>
                          </a:solidFill>
                          <a:effectLst/>
                          <a:latin typeface="Arial"/>
                          <a:ea typeface="Times New Roman"/>
                          <a:cs typeface="Times New Roman"/>
                        </a:rPr>
                        <a:t>Get</a:t>
                      </a:r>
                      <a:endParaRPr lang="en-US" sz="1200" b="1" i="1" dirty="0">
                        <a:effectLst/>
                        <a:latin typeface="Arial"/>
                        <a:ea typeface="Times New Roman"/>
                        <a:cs typeface="Times New Roman"/>
                      </a:endParaRPr>
                    </a:p>
                    <a:p>
                      <a:pPr marL="0" marR="0" algn="ctr">
                        <a:spcBef>
                          <a:spcPts val="0"/>
                        </a:spcBef>
                        <a:spcAft>
                          <a:spcPts val="0"/>
                        </a:spcAft>
                      </a:pPr>
                      <a:r>
                        <a:rPr lang="en-US" sz="1200" b="1" i="1" dirty="0">
                          <a:solidFill>
                            <a:srgbClr val="B84747"/>
                          </a:solidFill>
                          <a:effectLst/>
                          <a:latin typeface="Arial"/>
                          <a:ea typeface="Times New Roman"/>
                          <a:cs typeface="Times New Roman"/>
                        </a:rPr>
                        <a:t> </a:t>
                      </a:r>
                      <a:endParaRPr lang="en-US" sz="1200" b="1" i="1" dirty="0">
                        <a:effectLst/>
                        <a:latin typeface="Arial"/>
                        <a:ea typeface="Times New Roman"/>
                        <a:cs typeface="Times New Roman"/>
                      </a:endParaRPr>
                    </a:p>
                    <a:p>
                      <a:pPr marL="0" marR="0" algn="ctr">
                        <a:spcBef>
                          <a:spcPts val="0"/>
                        </a:spcBef>
                        <a:spcAft>
                          <a:spcPts val="0"/>
                        </a:spcAft>
                      </a:pPr>
                      <a:r>
                        <a:rPr lang="en-US" sz="1200" b="1" i="1" dirty="0">
                          <a:solidFill>
                            <a:srgbClr val="B84747"/>
                          </a:solidFill>
                          <a:effectLst/>
                          <a:latin typeface="Arial"/>
                          <a:ea typeface="Times New Roman"/>
                          <a:cs typeface="Times New Roman"/>
                        </a:rPr>
                        <a:t>2</a:t>
                      </a:r>
                      <a:endParaRPr lang="en-US" sz="1200" b="1" i="1"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200" b="1" i="1">
                          <a:solidFill>
                            <a:srgbClr val="B84747"/>
                          </a:solidFill>
                          <a:effectLst/>
                          <a:latin typeface="Arial"/>
                          <a:ea typeface="Times New Roman"/>
                          <a:cs typeface="Times New Roman"/>
                        </a:rPr>
                        <a:t>Available But Shouldn't</a:t>
                      </a:r>
                      <a:endParaRPr lang="en-US" sz="1200" b="1" i="1">
                        <a:effectLst/>
                        <a:latin typeface="Arial"/>
                        <a:ea typeface="Times New Roman"/>
                        <a:cs typeface="Times New Roman"/>
                      </a:endParaRPr>
                    </a:p>
                    <a:p>
                      <a:pPr marL="0" marR="0" algn="ctr">
                        <a:spcBef>
                          <a:spcPts val="0"/>
                        </a:spcBef>
                        <a:spcAft>
                          <a:spcPts val="0"/>
                        </a:spcAft>
                      </a:pPr>
                      <a:r>
                        <a:rPr lang="en-US" sz="1200" b="1" i="1">
                          <a:solidFill>
                            <a:srgbClr val="B84747"/>
                          </a:solidFill>
                          <a:effectLst/>
                          <a:latin typeface="Arial"/>
                          <a:ea typeface="Times New Roman"/>
                          <a:cs typeface="Times New Roman"/>
                        </a:rPr>
                        <a:t> </a:t>
                      </a:r>
                      <a:endParaRPr lang="en-US" sz="1200" b="1" i="1">
                        <a:effectLst/>
                        <a:latin typeface="Arial"/>
                        <a:ea typeface="Times New Roman"/>
                        <a:cs typeface="Times New Roman"/>
                      </a:endParaRPr>
                    </a:p>
                    <a:p>
                      <a:pPr marL="0" marR="0" algn="ctr">
                        <a:spcBef>
                          <a:spcPts val="0"/>
                        </a:spcBef>
                        <a:spcAft>
                          <a:spcPts val="0"/>
                        </a:spcAft>
                      </a:pPr>
                      <a:r>
                        <a:rPr lang="en-US" sz="1200" b="1" i="1">
                          <a:solidFill>
                            <a:srgbClr val="B84747"/>
                          </a:solidFill>
                          <a:effectLst/>
                          <a:latin typeface="Arial"/>
                          <a:ea typeface="Times New Roman"/>
                          <a:cs typeface="Times New Roman"/>
                        </a:rPr>
                        <a:t>3</a:t>
                      </a:r>
                      <a:endParaRPr lang="en-US" sz="1200" b="1" i="1">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i="1" dirty="0">
                          <a:solidFill>
                            <a:srgbClr val="B84747"/>
                          </a:solidFill>
                          <a:effectLst/>
                          <a:latin typeface="Arial"/>
                          <a:ea typeface="Times New Roman"/>
                          <a:cs typeface="Times New Roman"/>
                        </a:rPr>
                        <a:t>Most Available</a:t>
                      </a:r>
                      <a:endParaRPr lang="en-US" sz="1200" b="1" i="1" dirty="0">
                        <a:effectLst/>
                        <a:latin typeface="Arial"/>
                        <a:ea typeface="Times New Roman"/>
                        <a:cs typeface="Times New Roman"/>
                      </a:endParaRPr>
                    </a:p>
                    <a:p>
                      <a:pPr marL="0" marR="0" algn="ctr">
                        <a:spcBef>
                          <a:spcPts val="0"/>
                        </a:spcBef>
                        <a:spcAft>
                          <a:spcPts val="0"/>
                        </a:spcAft>
                      </a:pPr>
                      <a:r>
                        <a:rPr lang="en-US" sz="1200" b="1" i="1" dirty="0">
                          <a:solidFill>
                            <a:srgbClr val="B84747"/>
                          </a:solidFill>
                          <a:effectLst/>
                          <a:latin typeface="Arial"/>
                          <a:ea typeface="Times New Roman"/>
                          <a:cs typeface="Times New Roman"/>
                        </a:rPr>
                        <a:t>But </a:t>
                      </a:r>
                      <a:r>
                        <a:rPr lang="en-US" sz="1200" b="1" i="1" baseline="0" dirty="0" smtClean="0">
                          <a:solidFill>
                            <a:srgbClr val="B84747"/>
                          </a:solidFill>
                          <a:effectLst/>
                          <a:latin typeface="Arial"/>
                          <a:ea typeface="Times New Roman"/>
                          <a:cs typeface="Times New Roman"/>
                        </a:rPr>
                        <a:t> </a:t>
                      </a:r>
                      <a:r>
                        <a:rPr lang="en-US" sz="1200" b="1" i="1" dirty="0" smtClean="0">
                          <a:solidFill>
                            <a:srgbClr val="B84747"/>
                          </a:solidFill>
                          <a:effectLst/>
                          <a:latin typeface="Arial"/>
                          <a:ea typeface="Times New Roman"/>
                          <a:cs typeface="Times New Roman"/>
                        </a:rPr>
                        <a:t>Don't</a:t>
                      </a:r>
                      <a:endParaRPr lang="en-US" sz="1200" b="1" i="1" dirty="0">
                        <a:effectLst/>
                        <a:latin typeface="Arial"/>
                        <a:ea typeface="Times New Roman"/>
                        <a:cs typeface="Times New Roman"/>
                      </a:endParaRPr>
                    </a:p>
                    <a:p>
                      <a:pPr marL="0" marR="0" algn="ctr">
                        <a:spcBef>
                          <a:spcPts val="0"/>
                        </a:spcBef>
                        <a:spcAft>
                          <a:spcPts val="0"/>
                        </a:spcAft>
                      </a:pPr>
                      <a:r>
                        <a:rPr lang="en-US" sz="1200" b="1" i="1" dirty="0">
                          <a:solidFill>
                            <a:srgbClr val="B84747"/>
                          </a:solidFill>
                          <a:effectLst/>
                          <a:latin typeface="Arial"/>
                          <a:ea typeface="Times New Roman"/>
                          <a:cs typeface="Times New Roman"/>
                        </a:rPr>
                        <a:t>Want       4</a:t>
                      </a:r>
                      <a:endParaRPr lang="en-US" sz="1200" b="1" i="1"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961762">
                <a:tc>
                  <a:txBody>
                    <a:bodyPr/>
                    <a:lstStyle/>
                    <a:p>
                      <a:pPr marL="0" marR="0">
                        <a:spcBef>
                          <a:spcPts val="0"/>
                        </a:spcBef>
                        <a:spcAft>
                          <a:spcPts val="0"/>
                        </a:spcAft>
                      </a:pPr>
                      <a:r>
                        <a:rPr lang="en-US" sz="1200">
                          <a:solidFill>
                            <a:srgbClr val="280099"/>
                          </a:solidFill>
                          <a:effectLst/>
                          <a:latin typeface="Arial"/>
                          <a:ea typeface="Times New Roman"/>
                          <a:cs typeface="Times New Roman"/>
                        </a:rPr>
                        <a:t> </a:t>
                      </a:r>
                      <a:r>
                        <a:rPr lang="en-US" sz="1400" b="1">
                          <a:solidFill>
                            <a:srgbClr val="280099"/>
                          </a:solidFill>
                          <a:effectLst/>
                          <a:latin typeface="Arial"/>
                          <a:ea typeface="Times New Roman"/>
                          <a:cs typeface="Times New Roman"/>
                        </a:rPr>
                        <a:t>D</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E</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S</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47FF"/>
                          </a:solidFill>
                          <a:effectLst/>
                          <a:latin typeface="Arial"/>
                          <a:ea typeface="Times New Roman"/>
                          <a:cs typeface="Times New Roman"/>
                        </a:rPr>
                        <a:t>Perfect</a:t>
                      </a:r>
                      <a:endParaRPr lang="en-US" sz="1200" dirty="0">
                        <a:effectLst/>
                        <a:latin typeface="Arial"/>
                        <a:ea typeface="Times New Roman"/>
                        <a:cs typeface="Times New Roman"/>
                      </a:endParaRPr>
                    </a:p>
                    <a:p>
                      <a:pPr marL="0" marR="0">
                        <a:spcBef>
                          <a:spcPts val="0"/>
                        </a:spcBef>
                        <a:spcAft>
                          <a:spcPts val="0"/>
                        </a:spcAft>
                      </a:pPr>
                      <a:r>
                        <a:rPr lang="en-US" sz="1200" b="1" dirty="0">
                          <a:solidFill>
                            <a:srgbClr val="0047FF"/>
                          </a:solidFill>
                          <a:effectLst/>
                          <a:latin typeface="Arial"/>
                          <a:ea typeface="Times New Roman"/>
                          <a:cs typeface="Times New Roman"/>
                        </a:rPr>
                        <a:t> </a:t>
                      </a:r>
                      <a:endParaRPr lang="en-US" sz="1200" dirty="0">
                        <a:effectLst/>
                        <a:latin typeface="Arial"/>
                        <a:ea typeface="Times New Roman"/>
                        <a:cs typeface="Times New Roman"/>
                      </a:endParaRPr>
                    </a:p>
                    <a:p>
                      <a:pPr marL="0" marR="0">
                        <a:spcBef>
                          <a:spcPts val="0"/>
                        </a:spcBef>
                        <a:spcAft>
                          <a:spcPts val="0"/>
                        </a:spcAft>
                      </a:pPr>
                      <a:r>
                        <a:rPr lang="en-US" sz="1200" b="1" dirty="0">
                          <a:solidFill>
                            <a:srgbClr val="0047FF"/>
                          </a:solidFill>
                          <a:effectLst/>
                          <a:latin typeface="Arial"/>
                          <a:ea typeface="Times New Roman"/>
                          <a:cs typeface="Times New Roman"/>
                        </a:rPr>
                        <a:t>     A</a:t>
                      </a: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200" b="1" dirty="0">
                          <a:solidFill>
                            <a:srgbClr val="008000"/>
                          </a:solidFill>
                          <a:effectLst/>
                          <a:latin typeface="Arial"/>
                          <a:ea typeface="Times New Roman"/>
                          <a:cs typeface="Times New Roman"/>
                        </a:rPr>
                        <a:t>Lots in subdivision,</a:t>
                      </a:r>
                      <a:endParaRPr lang="en-US" sz="1200" dirty="0">
                        <a:effectLst/>
                        <a:latin typeface="Arial"/>
                        <a:ea typeface="Times New Roman"/>
                        <a:cs typeface="Times New Roman"/>
                      </a:endParaRPr>
                    </a:p>
                    <a:p>
                      <a:pPr marL="0" marR="0">
                        <a:spcBef>
                          <a:spcPts val="0"/>
                        </a:spcBef>
                        <a:spcAft>
                          <a:spcPts val="0"/>
                        </a:spcAft>
                      </a:pPr>
                      <a:r>
                        <a:rPr lang="en-US" sz="1200" b="1" dirty="0" smtClean="0">
                          <a:solidFill>
                            <a:srgbClr val="008000"/>
                          </a:solidFill>
                          <a:effectLst/>
                          <a:latin typeface="Arial"/>
                          <a:ea typeface="Times New Roman"/>
                          <a:cs typeface="Times New Roman"/>
                        </a:rPr>
                        <a:t>SFH</a:t>
                      </a:r>
                    </a:p>
                    <a:p>
                      <a:pPr marL="0" marR="0">
                        <a:spcBef>
                          <a:spcPts val="0"/>
                        </a:spcBef>
                        <a:spcAft>
                          <a:spcPts val="0"/>
                        </a:spcAft>
                      </a:pPr>
                      <a:endParaRPr lang="en-US" sz="1200" b="1" dirty="0" smtClean="0">
                        <a:solidFill>
                          <a:srgbClr val="008000"/>
                        </a:solidFill>
                        <a:effectLst/>
                        <a:latin typeface="Arial"/>
                        <a:ea typeface="Times New Roman"/>
                        <a:cs typeface="Times New Roman"/>
                      </a:endParaRPr>
                    </a:p>
                    <a:p>
                      <a:pPr marL="0" marR="0">
                        <a:spcBef>
                          <a:spcPts val="0"/>
                        </a:spcBef>
                        <a:spcAft>
                          <a:spcPts val="0"/>
                        </a:spcAft>
                      </a:pP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FF"/>
                    </a:solidFill>
                  </a:tcPr>
                </a:tc>
                <a:tc>
                  <a:txBody>
                    <a:bodyPr/>
                    <a:lstStyle/>
                    <a:p>
                      <a:pPr marL="0" marR="0">
                        <a:spcBef>
                          <a:spcPts val="0"/>
                        </a:spcBef>
                        <a:spcAft>
                          <a:spcPts val="0"/>
                        </a:spcAft>
                      </a:pPr>
                      <a:r>
                        <a:rPr lang="en-US" sz="1200" b="1">
                          <a:effectLst/>
                          <a:latin typeface="Arial"/>
                          <a:ea typeface="Times New Roman"/>
                          <a:cs typeface="Times New Roman"/>
                        </a:rPr>
                        <a:t>Boat Slips,</a:t>
                      </a:r>
                      <a:endParaRPr lang="en-US" sz="1200">
                        <a:effectLst/>
                        <a:latin typeface="Arial"/>
                        <a:ea typeface="Times New Roman"/>
                        <a:cs typeface="Times New Roman"/>
                      </a:endParaRPr>
                    </a:p>
                    <a:p>
                      <a:pPr marL="0" marR="0">
                        <a:spcBef>
                          <a:spcPts val="0"/>
                        </a:spcBef>
                        <a:spcAft>
                          <a:spcPts val="0"/>
                        </a:spcAft>
                      </a:pPr>
                      <a:r>
                        <a:rPr lang="en-US" sz="1200" b="1">
                          <a:effectLst/>
                          <a:latin typeface="Arial"/>
                          <a:ea typeface="Times New Roman"/>
                          <a:cs typeface="Times New Roman"/>
                        </a:rPr>
                        <a:t>Golf Course</a:t>
                      </a:r>
                      <a:endParaRPr lang="en-US" sz="1200">
                        <a:effectLst/>
                        <a:latin typeface="Arial"/>
                        <a:ea typeface="Times New Roman"/>
                        <a:cs typeface="Times New Roman"/>
                      </a:endParaRPr>
                    </a:p>
                    <a:p>
                      <a:pPr marL="0" marR="0">
                        <a:spcBef>
                          <a:spcPts val="0"/>
                        </a:spcBef>
                        <a:spcAft>
                          <a:spcPts val="0"/>
                        </a:spcAft>
                      </a:pPr>
                      <a:r>
                        <a:rPr lang="en-US" sz="1200" b="1">
                          <a:effectLst/>
                          <a:latin typeface="Arial"/>
                          <a:ea typeface="Times New Roman"/>
                          <a:cs typeface="Times New Roman"/>
                        </a:rPr>
                        <a:t>Lots,</a:t>
                      </a:r>
                      <a:endParaRPr lang="en-US" sz="1200">
                        <a:effectLst/>
                        <a:latin typeface="Arial"/>
                        <a:ea typeface="Times New Roman"/>
                        <a:cs typeface="Times New Roman"/>
                      </a:endParaRPr>
                    </a:p>
                    <a:p>
                      <a:pPr marL="0" marR="0">
                        <a:spcBef>
                          <a:spcPts val="0"/>
                        </a:spcBef>
                        <a:spcAft>
                          <a:spcPts val="0"/>
                        </a:spcAft>
                      </a:pPr>
                      <a:r>
                        <a:rPr lang="en-US" sz="1200" b="1">
                          <a:effectLst/>
                          <a:latin typeface="Arial"/>
                          <a:ea typeface="Times New Roman"/>
                          <a:cs typeface="Times New Roman"/>
                        </a:rPr>
                        <a:t>Lake front</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FF"/>
                    </a:solidFill>
                  </a:tcPr>
                </a:tc>
                <a:tc>
                  <a:txBody>
                    <a:bodyPr/>
                    <a:lstStyle/>
                    <a:p>
                      <a:pPr marL="0" marR="0">
                        <a:spcBef>
                          <a:spcPts val="0"/>
                        </a:spcBef>
                        <a:spcAft>
                          <a:spcPts val="0"/>
                        </a:spcAft>
                      </a:pPr>
                      <a:r>
                        <a:rPr lang="en-US" sz="1200">
                          <a:effectLst/>
                          <a:latin typeface="Arial"/>
                          <a:ea typeface="Times New Roman"/>
                          <a:cs typeface="Times New Roman"/>
                        </a:rPr>
                        <a:t>Speculation</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a:ea typeface="Times New Roman"/>
                          <a:cs typeface="Times New Roman"/>
                        </a:rPr>
                        <a:t> </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961762">
                <a:tc>
                  <a:txBody>
                    <a:bodyPr/>
                    <a:lstStyle/>
                    <a:p>
                      <a:pPr marL="0" marR="0">
                        <a:spcBef>
                          <a:spcPts val="0"/>
                        </a:spcBef>
                        <a:spcAft>
                          <a:spcPts val="0"/>
                        </a:spcAft>
                      </a:pPr>
                      <a:r>
                        <a:rPr lang="en-US" sz="1200">
                          <a:solidFill>
                            <a:srgbClr val="280099"/>
                          </a:solidFill>
                          <a:effectLst/>
                          <a:latin typeface="Arial"/>
                          <a:ea typeface="Times New Roman"/>
                          <a:cs typeface="Times New Roman"/>
                        </a:rPr>
                        <a:t> </a:t>
                      </a:r>
                      <a:r>
                        <a:rPr lang="en-US" sz="1400" b="1">
                          <a:solidFill>
                            <a:srgbClr val="280099"/>
                          </a:solidFill>
                          <a:effectLst/>
                          <a:latin typeface="Arial"/>
                          <a:ea typeface="Times New Roman"/>
                          <a:cs typeface="Times New Roman"/>
                        </a:rPr>
                        <a:t>I</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R</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A</a:t>
                      </a:r>
                      <a:r>
                        <a:rPr lang="en-US" sz="1200">
                          <a:solidFill>
                            <a:srgbClr val="280099"/>
                          </a:solidFill>
                          <a:effectLst/>
                          <a:latin typeface="Arial"/>
                          <a:ea typeface="Times New Roman"/>
                          <a:cs typeface="Times New Roman"/>
                        </a:rPr>
                        <a:t>      </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47FF"/>
                          </a:solidFill>
                          <a:effectLst/>
                          <a:latin typeface="Arial"/>
                          <a:ea typeface="Times New Roman"/>
                          <a:cs typeface="Times New Roman"/>
                        </a:rPr>
                        <a:t>2</a:t>
                      </a:r>
                      <a:r>
                        <a:rPr lang="en-US" sz="1200" b="1" baseline="30000">
                          <a:solidFill>
                            <a:srgbClr val="0047FF"/>
                          </a:solidFill>
                          <a:effectLst/>
                          <a:latin typeface="Arial"/>
                          <a:ea typeface="Times New Roman"/>
                          <a:cs typeface="Times New Roman"/>
                        </a:rPr>
                        <a:t>nd</a:t>
                      </a:r>
                      <a:r>
                        <a:rPr lang="en-US" sz="1200" b="1">
                          <a:solidFill>
                            <a:srgbClr val="0047FF"/>
                          </a:solidFill>
                          <a:effectLst/>
                          <a:latin typeface="Arial"/>
                          <a:ea typeface="Times New Roman"/>
                          <a:cs typeface="Times New Roman"/>
                        </a:rPr>
                        <a:t> Tier</a:t>
                      </a:r>
                      <a:endParaRPr lang="en-US" sz="1200">
                        <a:effectLst/>
                        <a:latin typeface="Arial"/>
                        <a:ea typeface="Times New Roman"/>
                        <a:cs typeface="Times New Roman"/>
                      </a:endParaRPr>
                    </a:p>
                    <a:p>
                      <a:pPr marL="0" marR="0">
                        <a:spcBef>
                          <a:spcPts val="0"/>
                        </a:spcBef>
                        <a:spcAft>
                          <a:spcPts val="0"/>
                        </a:spcAft>
                      </a:pPr>
                      <a:r>
                        <a:rPr lang="en-US" sz="1200" b="1">
                          <a:solidFill>
                            <a:srgbClr val="0047FF"/>
                          </a:solidFill>
                          <a:effectLst/>
                          <a:latin typeface="Arial"/>
                          <a:ea typeface="Times New Roman"/>
                          <a:cs typeface="Times New Roman"/>
                        </a:rPr>
                        <a:t> </a:t>
                      </a:r>
                      <a:endParaRPr lang="en-US" sz="1200">
                        <a:effectLst/>
                        <a:latin typeface="Arial"/>
                        <a:ea typeface="Times New Roman"/>
                        <a:cs typeface="Times New Roman"/>
                      </a:endParaRPr>
                    </a:p>
                    <a:p>
                      <a:pPr marL="0" marR="0">
                        <a:spcBef>
                          <a:spcPts val="0"/>
                        </a:spcBef>
                        <a:spcAft>
                          <a:spcPts val="0"/>
                        </a:spcAft>
                      </a:pPr>
                      <a:r>
                        <a:rPr lang="en-US" sz="1200" b="1">
                          <a:solidFill>
                            <a:srgbClr val="0047FF"/>
                          </a:solidFill>
                          <a:effectLst/>
                          <a:latin typeface="Arial"/>
                          <a:ea typeface="Times New Roman"/>
                          <a:cs typeface="Times New Roman"/>
                        </a:rPr>
                        <a:t>     B</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200" dirty="0">
                          <a:effectLst/>
                          <a:latin typeface="Arial"/>
                          <a:ea typeface="Times New Roman"/>
                          <a:cs typeface="Times New Roman"/>
                        </a:rPr>
                        <a:t>Ghetto properties in </a:t>
                      </a:r>
                      <a:r>
                        <a:rPr lang="en-US" sz="1200" dirty="0" smtClean="0">
                          <a:effectLst/>
                          <a:latin typeface="Arial"/>
                          <a:ea typeface="Times New Roman"/>
                          <a:cs typeface="Times New Roman"/>
                        </a:rPr>
                        <a:t>very hot </a:t>
                      </a:r>
                      <a:r>
                        <a:rPr lang="en-US" sz="1200" dirty="0" err="1" smtClean="0">
                          <a:effectLst/>
                          <a:latin typeface="Arial"/>
                          <a:ea typeface="Times New Roman"/>
                          <a:cs typeface="Times New Roman"/>
                        </a:rPr>
                        <a:t>mkts</a:t>
                      </a:r>
                      <a:endParaRPr lang="en-US" sz="1200" dirty="0" smtClean="0">
                        <a:effectLst/>
                        <a:latin typeface="Arial"/>
                        <a:ea typeface="Times New Roman"/>
                        <a:cs typeface="Times New Roman"/>
                      </a:endParaRPr>
                    </a:p>
                    <a:p>
                      <a:pPr marL="0" marR="0">
                        <a:spcBef>
                          <a:spcPts val="0"/>
                        </a:spcBef>
                        <a:spcAft>
                          <a:spcPts val="0"/>
                        </a:spcAft>
                      </a:pPr>
                      <a:r>
                        <a:rPr lang="en-US" sz="1200" dirty="0" smtClean="0">
                          <a:effectLst/>
                          <a:latin typeface="Arial"/>
                          <a:ea typeface="Times New Roman"/>
                          <a:cs typeface="Times New Roman"/>
                        </a:rPr>
                        <a:t>2-4 Fam</a:t>
                      </a:r>
                    </a:p>
                    <a:p>
                      <a:pPr marL="0" marR="0">
                        <a:spcBef>
                          <a:spcPts val="0"/>
                        </a:spcBef>
                        <a:spcAft>
                          <a:spcPts val="0"/>
                        </a:spcAft>
                      </a:pPr>
                      <a:r>
                        <a:rPr lang="en-US" sz="1200" dirty="0" smtClean="0">
                          <a:effectLst/>
                          <a:latin typeface="Arial"/>
                          <a:ea typeface="Times New Roman"/>
                          <a:cs typeface="Times New Roman"/>
                        </a:rPr>
                        <a:t>Mixed</a:t>
                      </a:r>
                      <a:r>
                        <a:rPr lang="en-US" sz="1200" baseline="0" dirty="0" smtClean="0">
                          <a:effectLst/>
                          <a:latin typeface="Arial"/>
                          <a:ea typeface="Times New Roman"/>
                          <a:cs typeface="Times New Roman"/>
                        </a:rPr>
                        <a:t> Use</a:t>
                      </a: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FF"/>
                    </a:solidFill>
                  </a:tcPr>
                </a:tc>
                <a:tc>
                  <a:txBody>
                    <a:bodyPr/>
                    <a:lstStyle/>
                    <a:p>
                      <a:pPr marL="0" marR="0">
                        <a:spcBef>
                          <a:spcPts val="0"/>
                        </a:spcBef>
                        <a:spcAft>
                          <a:spcPts val="0"/>
                        </a:spcAft>
                      </a:pPr>
                      <a:r>
                        <a:rPr lang="en-US" sz="1200" b="1">
                          <a:solidFill>
                            <a:srgbClr val="008000"/>
                          </a:solidFill>
                          <a:effectLst/>
                          <a:latin typeface="Arial"/>
                          <a:ea typeface="Times New Roman"/>
                          <a:cs typeface="Times New Roman"/>
                        </a:rPr>
                        <a:t>Acreage,</a:t>
                      </a:r>
                      <a:endParaRPr lang="en-US" sz="1200">
                        <a:effectLst/>
                        <a:latin typeface="Arial"/>
                        <a:ea typeface="Times New Roman"/>
                        <a:cs typeface="Times New Roman"/>
                      </a:endParaRPr>
                    </a:p>
                    <a:p>
                      <a:pPr marL="0" marR="0">
                        <a:spcBef>
                          <a:spcPts val="0"/>
                        </a:spcBef>
                        <a:spcAft>
                          <a:spcPts val="0"/>
                        </a:spcAft>
                      </a:pPr>
                      <a:r>
                        <a:rPr lang="en-US" sz="1200" b="1">
                          <a:solidFill>
                            <a:srgbClr val="008000"/>
                          </a:solidFill>
                          <a:effectLst/>
                          <a:latin typeface="Arial"/>
                          <a:ea typeface="Times New Roman"/>
                          <a:cs typeface="Times New Roman"/>
                        </a:rPr>
                        <a:t>Small Comm</a:t>
                      </a:r>
                      <a:endParaRPr lang="en-US" sz="1200">
                        <a:effectLst/>
                        <a:latin typeface="Arial"/>
                        <a:ea typeface="Times New Roman"/>
                        <a:cs typeface="Times New Roman"/>
                      </a:endParaRPr>
                    </a:p>
                    <a:p>
                      <a:pPr marL="0" marR="0">
                        <a:spcBef>
                          <a:spcPts val="0"/>
                        </a:spcBef>
                        <a:spcAft>
                          <a:spcPts val="0"/>
                        </a:spcAft>
                      </a:pPr>
                      <a:r>
                        <a:rPr lang="en-US" sz="1200" b="1">
                          <a:solidFill>
                            <a:srgbClr val="008000"/>
                          </a:solidFill>
                          <a:effectLst/>
                          <a:latin typeface="Arial"/>
                          <a:ea typeface="Times New Roman"/>
                          <a:cs typeface="Times New Roman"/>
                        </a:rPr>
                        <a:t>Multi Family</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FF"/>
                    </a:solidFill>
                  </a:tcPr>
                </a:tc>
                <a:tc>
                  <a:txBody>
                    <a:bodyPr/>
                    <a:lstStyle/>
                    <a:p>
                      <a:pPr marL="0" marR="0">
                        <a:spcBef>
                          <a:spcPts val="0"/>
                        </a:spcBef>
                        <a:spcAft>
                          <a:spcPts val="0"/>
                        </a:spcAft>
                      </a:pPr>
                      <a:r>
                        <a:rPr lang="en-US" sz="1200" dirty="0">
                          <a:solidFill>
                            <a:srgbClr val="CC0099"/>
                          </a:solidFill>
                          <a:effectLst/>
                          <a:latin typeface="Arial"/>
                          <a:ea typeface="Times New Roman"/>
                          <a:cs typeface="Times New Roman"/>
                        </a:rPr>
                        <a:t>Mid size Commercial,</a:t>
                      </a:r>
                    </a:p>
                    <a:p>
                      <a:pPr marL="0" marR="0">
                        <a:spcBef>
                          <a:spcPts val="0"/>
                        </a:spcBef>
                        <a:spcAft>
                          <a:spcPts val="0"/>
                        </a:spcAft>
                      </a:pPr>
                      <a:r>
                        <a:rPr lang="en-US" sz="1200" dirty="0">
                          <a:solidFill>
                            <a:srgbClr val="CC0099"/>
                          </a:solidFill>
                          <a:effectLst/>
                          <a:latin typeface="Arial"/>
                          <a:ea typeface="Times New Roman"/>
                          <a:cs typeface="Times New Roman"/>
                        </a:rPr>
                        <a:t>Rural Lots</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a:ea typeface="Times New Roman"/>
                          <a:cs typeface="Times New Roman"/>
                        </a:rPr>
                        <a:t>Landlocked,</a:t>
                      </a:r>
                    </a:p>
                    <a:p>
                      <a:pPr marL="0" marR="0">
                        <a:spcBef>
                          <a:spcPts val="0"/>
                        </a:spcBef>
                        <a:spcAft>
                          <a:spcPts val="0"/>
                        </a:spcAft>
                      </a:pPr>
                      <a:r>
                        <a:rPr lang="en-US" sz="1200" dirty="0">
                          <a:effectLst/>
                          <a:latin typeface="Arial"/>
                          <a:ea typeface="Times New Roman"/>
                          <a:cs typeface="Times New Roman"/>
                        </a:rPr>
                        <a:t>No market</a:t>
                      </a:r>
                    </a:p>
                    <a:p>
                      <a:pPr marL="0" marR="0">
                        <a:spcBef>
                          <a:spcPts val="0"/>
                        </a:spcBef>
                        <a:spcAft>
                          <a:spcPts val="0"/>
                        </a:spcAft>
                      </a:pPr>
                      <a:r>
                        <a:rPr lang="en-US" sz="1200" dirty="0">
                          <a:effectLst/>
                          <a:latin typeface="Arial"/>
                          <a:ea typeface="Times New Roman"/>
                          <a:cs typeface="Times New Roman"/>
                        </a:rPr>
                        <a:t> </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961762">
                <a:tc>
                  <a:txBody>
                    <a:bodyPr/>
                    <a:lstStyle/>
                    <a:p>
                      <a:pPr marL="0" marR="0">
                        <a:spcBef>
                          <a:spcPts val="0"/>
                        </a:spcBef>
                        <a:spcAft>
                          <a:spcPts val="0"/>
                        </a:spcAft>
                      </a:pPr>
                      <a:r>
                        <a:rPr lang="en-US" sz="1200" b="1">
                          <a:solidFill>
                            <a:srgbClr val="280099"/>
                          </a:solidFill>
                          <a:effectLst/>
                          <a:latin typeface="Arial"/>
                          <a:ea typeface="Times New Roman"/>
                          <a:cs typeface="Times New Roman"/>
                        </a:rPr>
                        <a:t>  </a:t>
                      </a:r>
                      <a:r>
                        <a:rPr lang="en-US" sz="1400" b="1">
                          <a:solidFill>
                            <a:srgbClr val="280099"/>
                          </a:solidFill>
                          <a:effectLst/>
                          <a:latin typeface="Arial"/>
                          <a:ea typeface="Times New Roman"/>
                          <a:cs typeface="Times New Roman"/>
                        </a:rPr>
                        <a:t>B</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I</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L</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47FF"/>
                          </a:solidFill>
                          <a:effectLst/>
                          <a:latin typeface="Arial"/>
                          <a:ea typeface="Times New Roman"/>
                          <a:cs typeface="Times New Roman"/>
                        </a:rPr>
                        <a:t>Shouldn't</a:t>
                      </a:r>
                      <a:endParaRPr lang="en-US" sz="1200">
                        <a:effectLst/>
                        <a:latin typeface="Arial"/>
                        <a:ea typeface="Times New Roman"/>
                        <a:cs typeface="Times New Roman"/>
                      </a:endParaRPr>
                    </a:p>
                    <a:p>
                      <a:pPr marL="0" marR="0">
                        <a:spcBef>
                          <a:spcPts val="0"/>
                        </a:spcBef>
                        <a:spcAft>
                          <a:spcPts val="0"/>
                        </a:spcAft>
                      </a:pPr>
                      <a:r>
                        <a:rPr lang="en-US" sz="1200" b="1">
                          <a:solidFill>
                            <a:srgbClr val="0047FF"/>
                          </a:solidFill>
                          <a:effectLst/>
                          <a:latin typeface="Arial"/>
                          <a:ea typeface="Times New Roman"/>
                          <a:cs typeface="Times New Roman"/>
                        </a:rPr>
                        <a:t> </a:t>
                      </a:r>
                      <a:endParaRPr lang="en-US" sz="1200">
                        <a:effectLst/>
                        <a:latin typeface="Arial"/>
                        <a:ea typeface="Times New Roman"/>
                        <a:cs typeface="Times New Roman"/>
                      </a:endParaRPr>
                    </a:p>
                    <a:p>
                      <a:pPr marL="0" marR="0">
                        <a:spcBef>
                          <a:spcPts val="0"/>
                        </a:spcBef>
                        <a:spcAft>
                          <a:spcPts val="0"/>
                        </a:spcAft>
                      </a:pPr>
                      <a:r>
                        <a:rPr lang="en-US" sz="1200">
                          <a:solidFill>
                            <a:srgbClr val="0047FF"/>
                          </a:solidFill>
                          <a:effectLst/>
                          <a:latin typeface="Arial"/>
                          <a:ea typeface="Times New Roman"/>
                          <a:cs typeface="Times New Roman"/>
                        </a:rPr>
                        <a:t>     </a:t>
                      </a:r>
                      <a:r>
                        <a:rPr lang="en-US" sz="1200" b="1">
                          <a:solidFill>
                            <a:srgbClr val="0047FF"/>
                          </a:solidFill>
                          <a:effectLst/>
                          <a:latin typeface="Arial"/>
                          <a:ea typeface="Times New Roman"/>
                          <a:cs typeface="Times New Roman"/>
                        </a:rPr>
                        <a:t>C</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a:ea typeface="Times New Roman"/>
                          <a:cs typeface="Times New Roman"/>
                        </a:rPr>
                        <a:t>Lots needing variances,</a:t>
                      </a:r>
                    </a:p>
                    <a:p>
                      <a:pPr marL="0" marR="0">
                        <a:spcBef>
                          <a:spcPts val="0"/>
                        </a:spcBef>
                        <a:spcAft>
                          <a:spcPts val="0"/>
                        </a:spcAft>
                      </a:pPr>
                      <a:r>
                        <a:rPr lang="en-US" sz="1200" dirty="0">
                          <a:effectLst/>
                          <a:latin typeface="Arial"/>
                          <a:ea typeface="Times New Roman"/>
                          <a:cs typeface="Times New Roman"/>
                        </a:rPr>
                        <a:t>Ghetto RE in a slow market</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a:ea typeface="Times New Roman"/>
                          <a:cs typeface="Times New Roman"/>
                        </a:rPr>
                        <a:t>Large subdivision</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FF0000"/>
                          </a:solidFill>
                          <a:effectLst/>
                          <a:latin typeface="Arial"/>
                          <a:ea typeface="Times New Roman"/>
                          <a:cs typeface="Times New Roman"/>
                        </a:rPr>
                        <a:t>Large Commercial, Ghetto </a:t>
                      </a:r>
                      <a:r>
                        <a:rPr lang="en-US" sz="1200" b="1" dirty="0" smtClean="0">
                          <a:solidFill>
                            <a:srgbClr val="FF0000"/>
                          </a:solidFill>
                          <a:effectLst/>
                          <a:latin typeface="Arial"/>
                          <a:ea typeface="Times New Roman"/>
                          <a:cs typeface="Times New Roman"/>
                        </a:rPr>
                        <a:t>Lots</a:t>
                      </a:r>
                    </a:p>
                    <a:p>
                      <a:pPr marL="0" marR="0">
                        <a:spcBef>
                          <a:spcPts val="0"/>
                        </a:spcBef>
                        <a:spcAft>
                          <a:spcPts val="0"/>
                        </a:spcAft>
                      </a:pPr>
                      <a:r>
                        <a:rPr lang="en-US" sz="1200" b="1" dirty="0" smtClean="0">
                          <a:solidFill>
                            <a:srgbClr val="FF0000"/>
                          </a:solidFill>
                          <a:effectLst/>
                          <a:latin typeface="Arial"/>
                          <a:ea typeface="Times New Roman"/>
                          <a:cs typeface="Times New Roman"/>
                        </a:rPr>
                        <a:t>(unless putting up new mods)</a:t>
                      </a: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CC6633"/>
                          </a:solidFill>
                          <a:effectLst/>
                          <a:latin typeface="Arial"/>
                          <a:ea typeface="Times New Roman"/>
                          <a:cs typeface="Times New Roman"/>
                        </a:rPr>
                        <a:t>SFH needing lots of work</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620582">
                <a:tc>
                  <a:txBody>
                    <a:bodyPr/>
                    <a:lstStyle/>
                    <a:p>
                      <a:pPr marL="0" marR="0">
                        <a:spcBef>
                          <a:spcPts val="0"/>
                        </a:spcBef>
                        <a:spcAft>
                          <a:spcPts val="0"/>
                        </a:spcAft>
                      </a:pPr>
                      <a:r>
                        <a:rPr lang="en-US" sz="1200" b="1">
                          <a:effectLst/>
                          <a:latin typeface="Arial"/>
                          <a:ea typeface="Times New Roman"/>
                          <a:cs typeface="Times New Roman"/>
                        </a:rPr>
                        <a:t> </a:t>
                      </a:r>
                      <a:r>
                        <a:rPr lang="en-US" sz="1200" b="1">
                          <a:solidFill>
                            <a:srgbClr val="280099"/>
                          </a:solidFill>
                          <a:effectLst/>
                          <a:latin typeface="Arial"/>
                          <a:ea typeface="Times New Roman"/>
                          <a:cs typeface="Times New Roman"/>
                        </a:rPr>
                        <a:t> </a:t>
                      </a:r>
                      <a:r>
                        <a:rPr lang="en-US" sz="1400" b="1">
                          <a:solidFill>
                            <a:srgbClr val="280099"/>
                          </a:solidFill>
                          <a:effectLst/>
                          <a:latin typeface="Arial"/>
                          <a:ea typeface="Times New Roman"/>
                          <a:cs typeface="Times New Roman"/>
                        </a:rPr>
                        <a:t>I</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T</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Y</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a:t>
                      </a:r>
                      <a:endParaRPr lang="en-US" sz="1200">
                        <a:effectLst/>
                        <a:latin typeface="Arial"/>
                        <a:ea typeface="Times New Roman"/>
                        <a:cs typeface="Times New Roman"/>
                      </a:endParaRPr>
                    </a:p>
                    <a:p>
                      <a:pPr marL="0" marR="0">
                        <a:spcBef>
                          <a:spcPts val="0"/>
                        </a:spcBef>
                        <a:spcAft>
                          <a:spcPts val="0"/>
                        </a:spcAft>
                      </a:pPr>
                      <a:r>
                        <a:rPr lang="en-US" sz="1400" b="1">
                          <a:solidFill>
                            <a:srgbClr val="280099"/>
                          </a:solidFill>
                          <a:effectLst/>
                          <a:latin typeface="Arial"/>
                          <a:ea typeface="Times New Roman"/>
                          <a:cs typeface="Times New Roman"/>
                        </a:rPr>
                        <a:t> </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47FF"/>
                          </a:solidFill>
                          <a:effectLst/>
                          <a:latin typeface="Arial"/>
                          <a:ea typeface="Times New Roman"/>
                          <a:cs typeface="Times New Roman"/>
                        </a:rPr>
                        <a:t>Bad</a:t>
                      </a:r>
                      <a:endParaRPr lang="en-US" sz="1200">
                        <a:effectLst/>
                        <a:latin typeface="Arial"/>
                        <a:ea typeface="Times New Roman"/>
                        <a:cs typeface="Times New Roman"/>
                      </a:endParaRPr>
                    </a:p>
                    <a:p>
                      <a:pPr marL="0" marR="0">
                        <a:spcBef>
                          <a:spcPts val="0"/>
                        </a:spcBef>
                        <a:spcAft>
                          <a:spcPts val="0"/>
                        </a:spcAft>
                      </a:pPr>
                      <a:r>
                        <a:rPr lang="en-US" sz="1200" b="1">
                          <a:solidFill>
                            <a:srgbClr val="0047FF"/>
                          </a:solidFill>
                          <a:effectLst/>
                          <a:latin typeface="Arial"/>
                          <a:ea typeface="Times New Roman"/>
                          <a:cs typeface="Times New Roman"/>
                        </a:rPr>
                        <a:t> </a:t>
                      </a:r>
                      <a:endParaRPr lang="en-US" sz="1200">
                        <a:effectLst/>
                        <a:latin typeface="Arial"/>
                        <a:ea typeface="Times New Roman"/>
                        <a:cs typeface="Times New Roman"/>
                      </a:endParaRPr>
                    </a:p>
                    <a:p>
                      <a:pPr marL="0" marR="0">
                        <a:spcBef>
                          <a:spcPts val="0"/>
                        </a:spcBef>
                        <a:spcAft>
                          <a:spcPts val="0"/>
                        </a:spcAft>
                      </a:pPr>
                      <a:r>
                        <a:rPr lang="en-US" sz="1200" b="1">
                          <a:solidFill>
                            <a:srgbClr val="0047FF"/>
                          </a:solidFill>
                          <a:effectLst/>
                          <a:latin typeface="Arial"/>
                          <a:ea typeface="Times New Roman"/>
                          <a:cs typeface="Times New Roman"/>
                        </a:rPr>
                        <a:t>     D</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marL="0" marR="0">
                        <a:spcBef>
                          <a:spcPts val="0"/>
                        </a:spcBef>
                        <a:spcAft>
                          <a:spcPts val="0"/>
                        </a:spcAft>
                      </a:pPr>
                      <a:r>
                        <a:rPr lang="en-US" sz="1200" b="1" dirty="0">
                          <a:solidFill>
                            <a:srgbClr val="0066CC"/>
                          </a:solidFill>
                          <a:effectLst/>
                          <a:latin typeface="Arial"/>
                          <a:ea typeface="Times New Roman"/>
                          <a:cs typeface="Times New Roman"/>
                        </a:rPr>
                        <a:t>Anything </a:t>
                      </a:r>
                      <a:r>
                        <a:rPr lang="en-US" sz="1200" b="1" dirty="0" smtClean="0">
                          <a:solidFill>
                            <a:srgbClr val="0066CC"/>
                          </a:solidFill>
                          <a:effectLst/>
                          <a:latin typeface="Arial"/>
                          <a:ea typeface="Times New Roman"/>
                          <a:cs typeface="Times New Roman"/>
                        </a:rPr>
                        <a:t>you </a:t>
                      </a:r>
                      <a:r>
                        <a:rPr lang="en-US" sz="1200" b="1" dirty="0">
                          <a:solidFill>
                            <a:srgbClr val="0066CC"/>
                          </a:solidFill>
                          <a:effectLst/>
                          <a:latin typeface="Arial"/>
                          <a:ea typeface="Times New Roman"/>
                          <a:cs typeface="Times New Roman"/>
                        </a:rPr>
                        <a:t>haven't seen, Property that</a:t>
                      </a:r>
                      <a:endParaRPr lang="en-US" sz="1200" dirty="0">
                        <a:effectLst/>
                        <a:latin typeface="Arial"/>
                        <a:ea typeface="Times New Roman"/>
                        <a:cs typeface="Times New Roman"/>
                      </a:endParaRPr>
                    </a:p>
                    <a:p>
                      <a:pPr marL="0" marR="0">
                        <a:spcBef>
                          <a:spcPts val="0"/>
                        </a:spcBef>
                        <a:spcAft>
                          <a:spcPts val="0"/>
                        </a:spcAft>
                      </a:pPr>
                      <a:r>
                        <a:rPr lang="en-US" sz="1200" b="1" dirty="0">
                          <a:solidFill>
                            <a:srgbClr val="0066CC"/>
                          </a:solidFill>
                          <a:effectLst/>
                          <a:latin typeface="Arial"/>
                          <a:ea typeface="Times New Roman"/>
                          <a:cs typeface="Times New Roman"/>
                        </a:rPr>
                        <a:t> is too costly </a:t>
                      </a: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200">
                          <a:effectLst/>
                          <a:latin typeface="Arial"/>
                          <a:ea typeface="Times New Roman"/>
                          <a:cs typeface="Times New Roman"/>
                        </a:rPr>
                        <a:t> </a:t>
                      </a: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200">
                          <a:solidFill>
                            <a:srgbClr val="B84747"/>
                          </a:solidFill>
                          <a:effectLst/>
                          <a:latin typeface="Arial"/>
                          <a:ea typeface="Times New Roman"/>
                          <a:cs typeface="Times New Roman"/>
                        </a:rPr>
                        <a:t>Little Strips of Land,</a:t>
                      </a:r>
                      <a:endParaRPr lang="en-US" sz="1200">
                        <a:effectLst/>
                        <a:latin typeface="Arial"/>
                        <a:ea typeface="Times New Roman"/>
                        <a:cs typeface="Times New Roman"/>
                      </a:endParaRPr>
                    </a:p>
                    <a:p>
                      <a:pPr marL="0" marR="0">
                        <a:spcBef>
                          <a:spcPts val="0"/>
                        </a:spcBef>
                        <a:spcAft>
                          <a:spcPts val="0"/>
                        </a:spcAft>
                      </a:pPr>
                      <a:r>
                        <a:rPr lang="en-US" sz="1200">
                          <a:solidFill>
                            <a:srgbClr val="B84747"/>
                          </a:solidFill>
                          <a:effectLst/>
                          <a:latin typeface="Arial"/>
                          <a:ea typeface="Times New Roman"/>
                          <a:cs typeface="Times New Roman"/>
                        </a:rPr>
                        <a:t>Landlocked, Wetlands</a:t>
                      </a:r>
                      <a:endParaRPr lang="en-US" sz="120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spcBef>
                          <a:spcPts val="0"/>
                        </a:spcBef>
                        <a:spcAft>
                          <a:spcPts val="0"/>
                        </a:spcAft>
                      </a:pPr>
                      <a:r>
                        <a:rPr lang="en-US" sz="1200" b="1" dirty="0">
                          <a:solidFill>
                            <a:srgbClr val="FF0000"/>
                          </a:solidFill>
                          <a:effectLst/>
                          <a:latin typeface="Arial"/>
                          <a:ea typeface="Times New Roman"/>
                          <a:cs typeface="Times New Roman"/>
                        </a:rPr>
                        <a:t>Gas Station w Issues </a:t>
                      </a:r>
                      <a:endParaRPr lang="en-US" sz="1200" dirty="0">
                        <a:effectLst/>
                        <a:latin typeface="Arial"/>
                        <a:ea typeface="Times New Roman"/>
                        <a:cs typeface="Times New Roman"/>
                      </a:endParaRPr>
                    </a:p>
                  </a:txBody>
                  <a:tcPr marL="34699" marR="34699" marT="34699" marB="3469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bl>
          </a:graphicData>
        </a:graphic>
      </p:graphicFrame>
      <p:sp>
        <p:nvSpPr>
          <p:cNvPr id="4" name="Rectangle 1"/>
          <p:cNvSpPr>
            <a:spLocks noGrp="1" noChangeArrowheads="1"/>
          </p:cNvSpPr>
          <p:nvPr>
            <p:ph type="title"/>
          </p:nvPr>
        </p:nvSpPr>
        <p:spPr bwMode="auto">
          <a:xfrm>
            <a:off x="2705100" y="762000"/>
            <a:ext cx="3200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spcAft>
                <a:spcPct val="0"/>
              </a:spcAft>
            </a:pPr>
            <a:r>
              <a:rPr lang="en-US" sz="1400" b="1" dirty="0" smtClean="0">
                <a:solidFill>
                  <a:srgbClr val="FF3366"/>
                </a:solidFill>
                <a:latin typeface="Arial" pitchFamily="34" charset="0"/>
                <a:ea typeface="Times New Roman" pitchFamily="18" charset="0"/>
                <a:cs typeface="Times New Roman" pitchFamily="18" charset="0"/>
              </a:rPr>
              <a:t>AVAILABILITY </a:t>
            </a:r>
            <a:r>
              <a:rPr lang="en-US" sz="1400" b="1" dirty="0">
                <a:solidFill>
                  <a:srgbClr val="FF3366"/>
                </a:solidFill>
                <a:latin typeface="Arial" pitchFamily="34" charset="0"/>
                <a:ea typeface="Times New Roman" pitchFamily="18" charset="0"/>
                <a:cs typeface="Times New Roman" pitchFamily="18" charset="0"/>
              </a:rPr>
              <a:t>OF </a:t>
            </a:r>
            <a:r>
              <a:rPr lang="en-US" sz="1400" b="1" dirty="0" smtClean="0">
                <a:solidFill>
                  <a:srgbClr val="FF3366"/>
                </a:solidFill>
                <a:latin typeface="Arial" pitchFamily="34" charset="0"/>
                <a:ea typeface="Times New Roman" pitchFamily="18" charset="0"/>
                <a:cs typeface="Times New Roman" pitchFamily="18" charset="0"/>
              </a:rPr>
              <a:t>PROPERTY</a:t>
            </a:r>
            <a:r>
              <a:rPr kumimoji="0" lang="en-US" sz="1400" b="1" i="0" u="none" strike="noStrike" cap="none" normalizeH="0" baseline="0" dirty="0" smtClean="0">
                <a:ln>
                  <a:noFill/>
                </a:ln>
                <a:solidFill>
                  <a:srgbClr val="FF3366"/>
                </a:solidFill>
                <a:effectLst/>
                <a:latin typeface="Arial"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33400" y="144015"/>
            <a:ext cx="7543800" cy="369332"/>
          </a:xfrm>
          <a:prstGeom prst="rect">
            <a:avLst/>
          </a:prstGeom>
        </p:spPr>
        <p:txBody>
          <a:bodyPr wrap="square">
            <a:spAutoFit/>
          </a:bodyPr>
          <a:lstStyle/>
          <a:p>
            <a:pPr algn="ctr"/>
            <a:r>
              <a:rPr lang="en-US" b="1" u="sng" dirty="0">
                <a:solidFill>
                  <a:srgbClr val="800000"/>
                </a:solidFill>
                <a:latin typeface="Arial"/>
                <a:ea typeface="Times New Roman"/>
                <a:cs typeface="Times New Roman"/>
              </a:rPr>
              <a:t>TAX DELINQUENT PROPERTY   --    DESIRABILITY MATRIX</a:t>
            </a:r>
            <a:r>
              <a:rPr lang="en-US" b="1" i="1" u="sng" dirty="0">
                <a:solidFill>
                  <a:srgbClr val="000000"/>
                </a:solidFill>
                <a:latin typeface="Arial"/>
                <a:ea typeface="MS Mincho"/>
                <a:cs typeface="Tahoma"/>
              </a:rPr>
              <a:t> </a:t>
            </a:r>
            <a:endParaRPr lang="en-US" sz="1600" b="1" u="sng" dirty="0">
              <a:solidFill>
                <a:prstClr val="black"/>
              </a:solidFill>
              <a:latin typeface="Arial"/>
              <a:ea typeface="Times New Roman"/>
              <a:cs typeface="Times New Roman"/>
            </a:endParaRPr>
          </a:p>
        </p:txBody>
      </p:sp>
    </p:spTree>
    <p:extLst>
      <p:ext uri="{BB962C8B-B14F-4D97-AF65-F5344CB8AC3E}">
        <p14:creationId xmlns:p14="http://schemas.microsoft.com/office/powerpoint/2010/main" val="1548008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en-US" sz="1600" b="1" dirty="0">
                <a:solidFill>
                  <a:srgbClr val="800000"/>
                </a:solidFill>
                <a:latin typeface="georgia"/>
              </a:rPr>
              <a:t>Coach Mitch’s</a:t>
            </a:r>
            <a:r>
              <a:rPr lang="en-US" sz="1600" b="1" dirty="0"/>
              <a:t> </a:t>
            </a:r>
            <a:r>
              <a:rPr lang="en-US" sz="1600" b="1" dirty="0">
                <a:solidFill>
                  <a:srgbClr val="000080"/>
                </a:solidFill>
              </a:rPr>
              <a:t>REFLECTIONS</a:t>
            </a:r>
            <a:r>
              <a:rPr lang="en-US" sz="1600" b="1" dirty="0" smtClean="0">
                <a:solidFill>
                  <a:srgbClr val="000080"/>
                </a:solidFill>
              </a:rPr>
              <a:t>™  Post 201</a:t>
            </a:r>
            <a:r>
              <a:rPr lang="en-US" sz="1600" b="1" dirty="0"/>
              <a:t/>
            </a:r>
            <a:br>
              <a:rPr lang="en-US" sz="1600" b="1" dirty="0"/>
            </a:br>
            <a:r>
              <a:rPr lang="en-US" sz="1600" dirty="0"/>
              <a:t> </a:t>
            </a:r>
            <a:br>
              <a:rPr lang="en-US" sz="1600" dirty="0"/>
            </a:br>
            <a:r>
              <a:rPr lang="en-US" sz="1600" dirty="0"/>
              <a:t>Needing more clarity, a student recently asked me to quantify what he should be looking for to determine what a good tax delinquent property prospect was.</a:t>
            </a:r>
            <a:br>
              <a:rPr lang="en-US" sz="1600" dirty="0"/>
            </a:br>
            <a:r>
              <a:rPr lang="en-US" sz="1600" dirty="0"/>
              <a:t>I jotted down a few ideas.</a:t>
            </a:r>
            <a:br>
              <a:rPr lang="en-US" sz="1600" dirty="0"/>
            </a:br>
            <a:r>
              <a:rPr lang="en-US" sz="1600" b="1" dirty="0">
                <a:solidFill>
                  <a:srgbClr val="800000"/>
                </a:solidFill>
              </a:rPr>
              <a:t>The biggest idea is that:</a:t>
            </a:r>
            <a:r>
              <a:rPr lang="en-US" sz="1600" dirty="0"/>
              <a:t> Every criterion has its range of values, issues and concerns. A good lead takes several criteria into consideration.</a:t>
            </a:r>
            <a:br>
              <a:rPr lang="en-US" sz="1600" dirty="0"/>
            </a:br>
            <a:r>
              <a:rPr lang="en-US" sz="1600" b="1" dirty="0">
                <a:solidFill>
                  <a:srgbClr val="800000"/>
                </a:solidFill>
              </a:rPr>
              <a:t>Price or FMV:</a:t>
            </a:r>
            <a:r>
              <a:rPr lang="en-US" sz="1600" b="1" dirty="0"/>
              <a:t> </a:t>
            </a:r>
            <a:br>
              <a:rPr lang="en-US" sz="1600" b="1" dirty="0"/>
            </a:br>
            <a:r>
              <a:rPr lang="en-US" sz="1600" b="1" dirty="0"/>
              <a:t>Typical = </a:t>
            </a:r>
            <a:br>
              <a:rPr lang="en-US" sz="1600" b="1" dirty="0"/>
            </a:br>
            <a:r>
              <a:rPr lang="en-US" sz="1600" b="1" dirty="0"/>
              <a:t>&lt; $40K lots of houses are free and clear, </a:t>
            </a:r>
            <a:br>
              <a:rPr lang="en-US" sz="1600" b="1" dirty="0"/>
            </a:br>
            <a:r>
              <a:rPr lang="en-US" sz="1600" b="1" dirty="0"/>
              <a:t>&lt; $60K many are free and clear, </a:t>
            </a:r>
            <a:br>
              <a:rPr lang="en-US" sz="1600" b="1" dirty="0"/>
            </a:br>
            <a:r>
              <a:rPr lang="en-US" sz="1600" b="1" dirty="0"/>
              <a:t>$60K &gt; fewer are free and clear, </a:t>
            </a:r>
            <a:br>
              <a:rPr lang="en-US" sz="1600" b="1" dirty="0"/>
            </a:br>
            <a:r>
              <a:rPr lang="en-US" sz="1600" b="1" dirty="0"/>
              <a:t>$75K&gt; few are free and clear</a:t>
            </a:r>
            <a:r>
              <a:rPr lang="en-US" sz="1600" b="1" dirty="0" smtClean="0"/>
              <a:t>.</a:t>
            </a:r>
            <a:br>
              <a:rPr lang="en-US" sz="1600" b="1" dirty="0" smtClean="0"/>
            </a:br>
            <a:r>
              <a:rPr lang="en-US" sz="900" b="1" dirty="0" smtClean="0"/>
              <a:t/>
            </a:r>
            <a:br>
              <a:rPr lang="en-US" sz="900" b="1" dirty="0" smtClean="0"/>
            </a:br>
            <a:r>
              <a:rPr lang="en-US" sz="1600" dirty="0" smtClean="0"/>
              <a:t>In </a:t>
            </a:r>
            <a:r>
              <a:rPr lang="en-US" sz="1600" dirty="0"/>
              <a:t>each area the properties have a higher potential of being mortgaged above a certain amount. However, as a general rule, percentage wise, there are few properties above $75K that are free and clear AND tax delinquent.</a:t>
            </a:r>
            <a:br>
              <a:rPr lang="en-US" sz="1600" dirty="0"/>
            </a:br>
            <a:r>
              <a:rPr lang="en-US" sz="1600" dirty="0"/>
              <a:t>In lower priced areas, fewer homes are mortgaged in the lower price range, i.e. a higher percentage are free and clear. In higher priced areas, that percentage is lower and the amounts are higher; because the banks, in order to be in business, must adjust their criteria to the values of the area, i.e. neighborhoods.</a:t>
            </a:r>
            <a:br>
              <a:rPr lang="en-US" sz="1600" dirty="0"/>
            </a:br>
            <a:r>
              <a:rPr lang="en-US" sz="1600" dirty="0"/>
              <a:t>In lower priced areas, the banks must lend to lower priced properties or they will not do any business at all. However, the banks can set a higher minimum mortgage amount where the values are higher.</a:t>
            </a:r>
            <a:br>
              <a:rPr lang="en-US" sz="1600" dirty="0"/>
            </a:br>
            <a:r>
              <a:rPr lang="en-US" sz="1600" dirty="0"/>
              <a:t>In very high priced areas like CA and metro NYC, $100K properties can be free and clear because they are the equivalent of $35K properties in FL or AL. Banks often require a high percentage of down payment for higher priced properties and that can mean large amounts of equity.</a:t>
            </a:r>
            <a:br>
              <a:rPr lang="en-US" sz="1600" dirty="0"/>
            </a:br>
            <a:r>
              <a:rPr lang="en-US" sz="1600" b="1" dirty="0"/>
              <a:t>Exception:</a:t>
            </a:r>
            <a:r>
              <a:rPr lang="en-US" sz="1600" dirty="0"/>
              <a:t> 33% of homes of persons 55 and older are free and clear; however, they are not usually tax delinquent. These prospects are good, full price, owner hold paper leads.</a:t>
            </a:r>
            <a:br>
              <a:rPr lang="en-US" sz="1600" dirty="0"/>
            </a:br>
            <a:r>
              <a:rPr lang="en-US" sz="1600" b="1" dirty="0"/>
              <a:t>Total Assessed Value</a:t>
            </a:r>
            <a:r>
              <a:rPr lang="en-US" sz="1600" dirty="0"/>
              <a:t> to the </a:t>
            </a:r>
            <a:r>
              <a:rPr lang="en-US" sz="1600" b="1" dirty="0"/>
              <a:t>FMV</a:t>
            </a:r>
            <a:r>
              <a:rPr lang="en-US" sz="1600" dirty="0"/>
              <a:t> can be a big factor. If an area is well under assessed, then you must adjust for this fact or mistakenly believe that people are asking too high a price compared to the Assessed Value. If the area is well over assessed, then you had better know or you will be overpaying.</a:t>
            </a:r>
            <a:br>
              <a:rPr lang="en-US" sz="1600" dirty="0"/>
            </a:br>
            <a:r>
              <a:rPr lang="en-US" sz="1600" dirty="0"/>
              <a:t>We can look at property to about </a:t>
            </a:r>
            <a:r>
              <a:rPr lang="en-US" sz="1600" b="1" dirty="0"/>
              <a:t>$150K</a:t>
            </a:r>
            <a:r>
              <a:rPr lang="en-US" sz="1600" dirty="0"/>
              <a:t> and find some that are free and clear or with low mortgages, so that the equity is still significant, about 30% to 40%. These are great $1 Option candidates.</a:t>
            </a:r>
            <a:r>
              <a:rPr lang="en-US" sz="1250" dirty="0"/>
              <a:t/>
            </a:r>
            <a:br>
              <a:rPr lang="en-US" sz="1250" dirty="0"/>
            </a:br>
            <a:r>
              <a:rPr lang="en-US" sz="1200" dirty="0"/>
              <a:t/>
            </a:r>
            <a:br>
              <a:rPr lang="en-US" sz="1200" dirty="0"/>
            </a:br>
            <a:endParaRPr lang="en-US" sz="1200" dirty="0"/>
          </a:p>
        </p:txBody>
      </p:sp>
    </p:spTree>
    <p:extLst>
      <p:ext uri="{BB962C8B-B14F-4D97-AF65-F5344CB8AC3E}">
        <p14:creationId xmlns:p14="http://schemas.microsoft.com/office/powerpoint/2010/main" val="149278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200" b="1" dirty="0" smtClean="0">
                <a:solidFill>
                  <a:srgbClr val="C00000"/>
                </a:solidFill>
                <a:latin typeface="Georgia" pitchFamily="18" charset="0"/>
              </a:rPr>
              <a:t>       Coach </a:t>
            </a:r>
            <a:r>
              <a:rPr lang="en-US" sz="3200" b="1" dirty="0">
                <a:solidFill>
                  <a:srgbClr val="C00000"/>
                </a:solidFill>
                <a:latin typeface="Georgia" pitchFamily="18" charset="0"/>
              </a:rPr>
              <a:t>Mitch’s</a:t>
            </a:r>
            <a:r>
              <a:rPr lang="en-US" sz="3200" dirty="0">
                <a:solidFill>
                  <a:prstClr val="black"/>
                </a:solidFill>
              </a:rPr>
              <a:t> </a:t>
            </a:r>
            <a:r>
              <a:rPr lang="en-US" sz="2800" i="1" dirty="0">
                <a:solidFill>
                  <a:prstClr val="black"/>
                </a:solidFill>
                <a:latin typeface="Georgia" pitchFamily="18" charset="0"/>
              </a:rPr>
              <a:t>famous</a:t>
            </a:r>
            <a:r>
              <a:rPr lang="en-US" sz="3200" dirty="0">
                <a:solidFill>
                  <a:prstClr val="black"/>
                </a:solidFill>
              </a:rPr>
              <a:t> </a:t>
            </a:r>
            <a:r>
              <a:rPr lang="en-US" sz="3200" b="1" dirty="0">
                <a:solidFill>
                  <a:srgbClr val="009900"/>
                </a:solidFill>
              </a:rPr>
              <a:t>$1 Option</a:t>
            </a:r>
            <a:r>
              <a:rPr lang="en-US" sz="3200" dirty="0">
                <a:solidFill>
                  <a:prstClr val="black"/>
                </a:solidFill>
              </a:rPr>
              <a:t>.</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
            </a:r>
            <a:br>
              <a:rPr lang="en-US" sz="3200" b="1" dirty="0" smtClean="0">
                <a:solidFill>
                  <a:srgbClr val="C00000"/>
                </a:solidFill>
              </a:rPr>
            </a:br>
            <a:r>
              <a:rPr lang="en-US" sz="2800" b="1" dirty="0" smtClean="0">
                <a:solidFill>
                  <a:srgbClr val="C00000"/>
                </a:solidFill>
              </a:rPr>
              <a:t>With </a:t>
            </a:r>
            <a:r>
              <a:rPr lang="en-US" sz="2800" b="1" dirty="0">
                <a:solidFill>
                  <a:srgbClr val="C00000"/>
                </a:solidFill>
              </a:rPr>
              <a:t>only $1</a:t>
            </a:r>
            <a:r>
              <a:rPr lang="en-US" sz="2800" b="1" dirty="0" smtClean="0">
                <a:solidFill>
                  <a:srgbClr val="C00000"/>
                </a:solidFill>
              </a:rPr>
              <a:t>, control </a:t>
            </a:r>
            <a:r>
              <a:rPr lang="en-US" sz="2800" b="1" dirty="0">
                <a:solidFill>
                  <a:srgbClr val="C00000"/>
                </a:solidFill>
              </a:rPr>
              <a:t>property, without any liability.</a:t>
            </a:r>
            <a:br>
              <a:rPr lang="en-US" sz="2800" b="1" dirty="0">
                <a:solidFill>
                  <a:srgbClr val="C00000"/>
                </a:solidFill>
              </a:rPr>
            </a:br>
            <a:r>
              <a:rPr lang="en-US" sz="2800" dirty="0"/>
              <a:t/>
            </a:r>
            <a:br>
              <a:rPr lang="en-US" sz="2800" dirty="0"/>
            </a:br>
            <a:r>
              <a:rPr lang="en-US" sz="2800" dirty="0"/>
              <a:t>The single most powerful contract in the real estate investing world is the Option</a:t>
            </a:r>
            <a:r>
              <a:rPr lang="en-US" sz="2800" dirty="0" smtClean="0"/>
              <a:t>. </a:t>
            </a:r>
            <a:r>
              <a:rPr lang="en-US" sz="2800" dirty="0"/>
              <a:t/>
            </a:r>
            <a:br>
              <a:rPr lang="en-US" sz="2800" dirty="0"/>
            </a:br>
            <a:r>
              <a:rPr lang="en-US" sz="900" dirty="0" smtClean="0"/>
              <a:t/>
            </a:r>
            <a:br>
              <a:rPr lang="en-US" sz="900" dirty="0" smtClean="0"/>
            </a:br>
            <a:r>
              <a:rPr lang="en-US" sz="2800" dirty="0" smtClean="0"/>
              <a:t>How </a:t>
            </a:r>
            <a:r>
              <a:rPr lang="en-US" sz="2800" dirty="0"/>
              <a:t>else can you take control of unlimited numbers of property, with only $1 each</a:t>
            </a:r>
            <a:r>
              <a:rPr lang="en-US" sz="2800" dirty="0" smtClean="0"/>
              <a:t>, make </a:t>
            </a:r>
            <a:r>
              <a:rPr lang="en-US" sz="2800" dirty="0"/>
              <a:t>significant profits without owning the property, and best, without being liable for </a:t>
            </a:r>
            <a:r>
              <a:rPr lang="en-US" sz="2800" dirty="0" smtClean="0"/>
              <a:t>the properties upkeep</a:t>
            </a:r>
            <a:r>
              <a:rPr lang="en-US" sz="2800" dirty="0"/>
              <a:t>, the mortgage, taxes or anything else. </a:t>
            </a:r>
            <a:r>
              <a:rPr lang="en-US" sz="900" dirty="0" smtClean="0"/>
              <a:t/>
            </a:r>
            <a:br>
              <a:rPr lang="en-US" sz="900" dirty="0" smtClean="0"/>
            </a:br>
            <a:r>
              <a:rPr lang="en-US" sz="900" dirty="0"/>
              <a:t/>
            </a:r>
            <a:br>
              <a:rPr lang="en-US" sz="900" dirty="0"/>
            </a:br>
            <a:r>
              <a:rPr lang="en-US" sz="2800" dirty="0" smtClean="0"/>
              <a:t>The </a:t>
            </a:r>
            <a:r>
              <a:rPr lang="en-US" sz="2800" dirty="0"/>
              <a:t>record: </a:t>
            </a:r>
            <a:r>
              <a:rPr lang="en-US" sz="2800" b="1" dirty="0">
                <a:solidFill>
                  <a:srgbClr val="009900"/>
                </a:solidFill>
              </a:rPr>
              <a:t>$1 </a:t>
            </a:r>
            <a:r>
              <a:rPr lang="en-US" sz="2800" dirty="0"/>
              <a:t>took control of </a:t>
            </a:r>
            <a:r>
              <a:rPr lang="en-US" sz="2800" dirty="0" smtClean="0"/>
              <a:t>a restaurant </a:t>
            </a:r>
            <a:r>
              <a:rPr lang="en-US" sz="2800" dirty="0"/>
              <a:t>valued at </a:t>
            </a:r>
            <a:r>
              <a:rPr lang="en-US" sz="2800" b="1" dirty="0"/>
              <a:t>$1,600,000 </a:t>
            </a:r>
            <a:r>
              <a:rPr lang="en-US" sz="2800" dirty="0"/>
              <a:t>using </a:t>
            </a:r>
            <a:r>
              <a:rPr lang="en-US" sz="2800" b="1" dirty="0">
                <a:solidFill>
                  <a:srgbClr val="C00000"/>
                </a:solidFill>
                <a:latin typeface="Georgia" pitchFamily="18" charset="0"/>
              </a:rPr>
              <a:t>Coach Mitch’s</a:t>
            </a:r>
            <a:r>
              <a:rPr lang="en-US" sz="2800" dirty="0"/>
              <a:t> </a:t>
            </a:r>
            <a:r>
              <a:rPr lang="en-US" sz="2400" i="1" dirty="0" smtClean="0">
                <a:latin typeface="Georgia" pitchFamily="18" charset="0"/>
              </a:rPr>
              <a:t>famous</a:t>
            </a:r>
            <a:r>
              <a:rPr lang="en-US" sz="2800" dirty="0" smtClean="0"/>
              <a:t> </a:t>
            </a:r>
            <a:r>
              <a:rPr lang="en-US" sz="2800" b="1" dirty="0">
                <a:solidFill>
                  <a:srgbClr val="009900"/>
                </a:solidFill>
              </a:rPr>
              <a:t>$1 Option</a:t>
            </a:r>
            <a:r>
              <a:rPr lang="en-US" sz="2800" dirty="0"/>
              <a:t>.</a:t>
            </a:r>
          </a:p>
        </p:txBody>
      </p:sp>
    </p:spTree>
    <p:extLst>
      <p:ext uri="{BB962C8B-B14F-4D97-AF65-F5344CB8AC3E}">
        <p14:creationId xmlns:p14="http://schemas.microsoft.com/office/powerpoint/2010/main" val="28565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en-US" sz="2000" b="1" dirty="0" smtClean="0">
                <a:solidFill>
                  <a:srgbClr val="800000"/>
                </a:solidFill>
              </a:rPr>
              <a:t/>
            </a:r>
            <a:br>
              <a:rPr lang="en-US" sz="2000" b="1" dirty="0" smtClean="0">
                <a:solidFill>
                  <a:srgbClr val="800000"/>
                </a:solidFill>
              </a:rPr>
            </a:br>
            <a:r>
              <a:rPr lang="en-US" sz="2000" b="1" dirty="0" smtClean="0">
                <a:solidFill>
                  <a:srgbClr val="800000"/>
                </a:solidFill>
              </a:rPr>
              <a:t>Tax </a:t>
            </a:r>
            <a:r>
              <a:rPr lang="en-US" sz="2000" b="1" dirty="0">
                <a:solidFill>
                  <a:srgbClr val="800000"/>
                </a:solidFill>
              </a:rPr>
              <a:t>Delinquency Percentage:</a:t>
            </a:r>
            <a:r>
              <a:rPr lang="en-US" sz="2000" b="1" dirty="0">
                <a:solidFill>
                  <a:prstClr val="black"/>
                </a:solidFill>
              </a:rPr>
              <a:t/>
            </a:r>
            <a:br>
              <a:rPr lang="en-US" sz="2000" b="1" dirty="0">
                <a:solidFill>
                  <a:prstClr val="black"/>
                </a:solidFill>
              </a:rPr>
            </a:br>
            <a:r>
              <a:rPr lang="en-US" sz="2000" b="1" dirty="0">
                <a:solidFill>
                  <a:prstClr val="black"/>
                </a:solidFill>
              </a:rPr>
              <a:t>Typical = Sweet Spot = 7% – 30% of the total FMV value are tax liens.</a:t>
            </a:r>
            <a:br>
              <a:rPr lang="en-US" sz="2000" b="1" dirty="0">
                <a:solidFill>
                  <a:prstClr val="black"/>
                </a:solidFill>
              </a:rPr>
            </a:br>
            <a:r>
              <a:rPr lang="en-US" sz="2000" dirty="0">
                <a:solidFill>
                  <a:prstClr val="black"/>
                </a:solidFill>
              </a:rPr>
              <a:t>If the template is to not go over </a:t>
            </a:r>
            <a:r>
              <a:rPr lang="en-US" sz="2000" b="1" dirty="0">
                <a:solidFill>
                  <a:prstClr val="black"/>
                </a:solidFill>
              </a:rPr>
              <a:t>50% FMV</a:t>
            </a:r>
            <a:r>
              <a:rPr lang="en-US" sz="2000" dirty="0">
                <a:solidFill>
                  <a:prstClr val="black"/>
                </a:solidFill>
              </a:rPr>
              <a:t> in price, then, all costs of the property must be within that 50%, not including rehab. The </a:t>
            </a:r>
            <a:r>
              <a:rPr lang="en-US" sz="2000" b="1" dirty="0">
                <a:solidFill>
                  <a:prstClr val="black"/>
                </a:solidFill>
              </a:rPr>
              <a:t>ARV</a:t>
            </a:r>
            <a:r>
              <a:rPr lang="en-US" sz="2000" dirty="0">
                <a:solidFill>
                  <a:prstClr val="black"/>
                </a:solidFill>
              </a:rPr>
              <a:t>, After Repaired Value, is a different calculation. The 30% maximum in liens allows for a maximum 20% amount to be paid to the owner, totaling 50%. If the owner will take nothing, then the liens can be 50% of FMV</a:t>
            </a:r>
            <a:r>
              <a:rPr lang="en-US" sz="2000" dirty="0" smtClean="0">
                <a:solidFill>
                  <a:prstClr val="black"/>
                </a:solidFill>
              </a:rPr>
              <a:t>.</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b="1" dirty="0" smtClean="0">
                <a:solidFill>
                  <a:srgbClr val="800000"/>
                </a:solidFill>
              </a:rPr>
              <a:t>Tax </a:t>
            </a:r>
            <a:r>
              <a:rPr lang="en-US" sz="2000" b="1" dirty="0">
                <a:solidFill>
                  <a:srgbClr val="800000"/>
                </a:solidFill>
              </a:rPr>
              <a:t>Delinquency Dollar Amount:</a:t>
            </a:r>
            <a:r>
              <a:rPr lang="en-US" sz="2000" b="1" dirty="0">
                <a:solidFill>
                  <a:prstClr val="black"/>
                </a:solidFill>
              </a:rPr>
              <a:t/>
            </a:r>
            <a:br>
              <a:rPr lang="en-US" sz="2000" b="1" dirty="0">
                <a:solidFill>
                  <a:prstClr val="black"/>
                </a:solidFill>
              </a:rPr>
            </a:br>
            <a:r>
              <a:rPr lang="en-US" sz="2000" b="1" dirty="0">
                <a:solidFill>
                  <a:prstClr val="black"/>
                </a:solidFill>
              </a:rPr>
              <a:t>Typical = 7% – 30% of the total FMV value are tax liens,</a:t>
            </a:r>
            <a:br>
              <a:rPr lang="en-US" sz="2000" b="1" dirty="0">
                <a:solidFill>
                  <a:prstClr val="black"/>
                </a:solidFill>
              </a:rPr>
            </a:br>
            <a:r>
              <a:rPr lang="en-US" sz="2000" b="1" dirty="0">
                <a:solidFill>
                  <a:prstClr val="black"/>
                </a:solidFill>
              </a:rPr>
              <a:t>with an approximate minimum delinquency of $3500</a:t>
            </a:r>
            <a:r>
              <a:rPr lang="en-US" sz="2000" b="1" dirty="0" smtClean="0">
                <a:solidFill>
                  <a:prstClr val="black"/>
                </a:solidFill>
              </a:rPr>
              <a:t>, e.g</a:t>
            </a:r>
            <a:r>
              <a:rPr lang="en-US" sz="2000" b="1" dirty="0">
                <a:solidFill>
                  <a:prstClr val="black"/>
                </a:solidFill>
              </a:rPr>
              <a:t>. $50K FMV w $3500 tax = 7%.</a:t>
            </a:r>
            <a:br>
              <a:rPr lang="en-US" sz="2000" b="1" dirty="0">
                <a:solidFill>
                  <a:prstClr val="black"/>
                </a:solidFill>
              </a:rPr>
            </a:br>
            <a:r>
              <a:rPr lang="en-US" sz="1800" dirty="0">
                <a:solidFill>
                  <a:prstClr val="black"/>
                </a:solidFill>
              </a:rPr>
              <a:t>The dollar amounts are also a function of the area and the property value; however, with rents being </a:t>
            </a:r>
            <a:r>
              <a:rPr lang="en-US" sz="1800" b="1" dirty="0">
                <a:solidFill>
                  <a:prstClr val="black"/>
                </a:solidFill>
              </a:rPr>
              <a:t>$500+</a:t>
            </a:r>
            <a:r>
              <a:rPr lang="en-US" sz="1800" dirty="0">
                <a:solidFill>
                  <a:prstClr val="black"/>
                </a:solidFill>
              </a:rPr>
              <a:t>, prospective tenants know that they need </a:t>
            </a:r>
            <a:r>
              <a:rPr lang="en-US" sz="1800" b="1" dirty="0">
                <a:solidFill>
                  <a:prstClr val="black"/>
                </a:solidFill>
              </a:rPr>
              <a:t>$2000+</a:t>
            </a:r>
            <a:r>
              <a:rPr lang="en-US" sz="1800" dirty="0">
                <a:solidFill>
                  <a:prstClr val="black"/>
                </a:solidFill>
              </a:rPr>
              <a:t> to move in. Most everyone can come up with that figure, so a higher, more difficult amount to save is needed.</a:t>
            </a:r>
            <a:br>
              <a:rPr lang="en-US" sz="1800" dirty="0">
                <a:solidFill>
                  <a:prstClr val="black"/>
                </a:solidFill>
              </a:rPr>
            </a:br>
            <a:r>
              <a:rPr lang="en-US" sz="1800" dirty="0">
                <a:solidFill>
                  <a:prstClr val="black"/>
                </a:solidFill>
              </a:rPr>
              <a:t>The higher priced an area, the higher the dollar amount needed for a tax delinquent to be desperate. A tax delinquent that previously had the ability to get a </a:t>
            </a:r>
            <a:r>
              <a:rPr lang="en-US" sz="1800" b="1" dirty="0">
                <a:solidFill>
                  <a:prstClr val="black"/>
                </a:solidFill>
              </a:rPr>
              <a:t>$500K</a:t>
            </a:r>
            <a:r>
              <a:rPr lang="en-US" sz="1800" dirty="0">
                <a:solidFill>
                  <a:prstClr val="black"/>
                </a:solidFill>
              </a:rPr>
              <a:t> mortgage paid $50K to</a:t>
            </a:r>
            <a:r>
              <a:rPr lang="en-US" sz="1800" b="1" dirty="0">
                <a:solidFill>
                  <a:prstClr val="black"/>
                </a:solidFill>
              </a:rPr>
              <a:t> $60K</a:t>
            </a:r>
            <a:r>
              <a:rPr lang="en-US" sz="1800" dirty="0">
                <a:solidFill>
                  <a:prstClr val="black"/>
                </a:solidFill>
              </a:rPr>
              <a:t> per year in </a:t>
            </a:r>
            <a:r>
              <a:rPr lang="en-US" sz="1800" b="1" dirty="0">
                <a:solidFill>
                  <a:prstClr val="black"/>
                </a:solidFill>
              </a:rPr>
              <a:t>PITI</a:t>
            </a:r>
            <a:r>
              <a:rPr lang="en-US" sz="1800" dirty="0">
                <a:solidFill>
                  <a:prstClr val="black"/>
                </a:solidFill>
              </a:rPr>
              <a:t>, Principle, Interest, Taxes and Insurance. That person is not going to be intimidated by a </a:t>
            </a:r>
            <a:r>
              <a:rPr lang="en-US" sz="1800" b="1" dirty="0">
                <a:solidFill>
                  <a:prstClr val="black"/>
                </a:solidFill>
              </a:rPr>
              <a:t>$3500</a:t>
            </a:r>
            <a:r>
              <a:rPr lang="en-US" sz="1800" dirty="0">
                <a:solidFill>
                  <a:prstClr val="black"/>
                </a:solidFill>
              </a:rPr>
              <a:t> delinquent tax bill; </a:t>
            </a:r>
            <a:r>
              <a:rPr lang="en-US" sz="1800" b="1" dirty="0">
                <a:solidFill>
                  <a:prstClr val="black"/>
                </a:solidFill>
              </a:rPr>
              <a:t>$35000</a:t>
            </a:r>
            <a:r>
              <a:rPr lang="en-US" sz="1800" dirty="0">
                <a:solidFill>
                  <a:prstClr val="black"/>
                </a:solidFill>
              </a:rPr>
              <a:t> (7% x $500K) is a different matter.</a:t>
            </a:r>
            <a:br>
              <a:rPr lang="en-US" sz="1800" dirty="0">
                <a:solidFill>
                  <a:prstClr val="black"/>
                </a:solidFill>
              </a:rPr>
            </a:br>
            <a:r>
              <a:rPr lang="en-US" sz="1800" dirty="0">
                <a:solidFill>
                  <a:prstClr val="black"/>
                </a:solidFill>
              </a:rPr>
              <a:t>At the low end, though annual property taxes in many states are about </a:t>
            </a:r>
            <a:r>
              <a:rPr lang="en-US" sz="1800" b="1" dirty="0">
                <a:solidFill>
                  <a:prstClr val="black"/>
                </a:solidFill>
              </a:rPr>
              <a:t>1%</a:t>
            </a:r>
            <a:r>
              <a:rPr lang="en-US" sz="1800" dirty="0">
                <a:solidFill>
                  <a:prstClr val="black"/>
                </a:solidFill>
              </a:rPr>
              <a:t> of the FMV, the population is not likely to have the ability to save or put together </a:t>
            </a:r>
            <a:r>
              <a:rPr lang="en-US" sz="1800" b="1" dirty="0">
                <a:solidFill>
                  <a:prstClr val="black"/>
                </a:solidFill>
              </a:rPr>
              <a:t>$5000</a:t>
            </a:r>
            <a:r>
              <a:rPr lang="en-US" sz="1800" dirty="0">
                <a:solidFill>
                  <a:prstClr val="black"/>
                </a:solidFill>
              </a:rPr>
              <a:t>. That is why they are willing to sell cheaply. They are living pay check to pay check.</a:t>
            </a:r>
            <a:br>
              <a:rPr lang="en-US" sz="1800" dirty="0">
                <a:solidFill>
                  <a:prstClr val="black"/>
                </a:solidFill>
              </a:rPr>
            </a:br>
            <a:r>
              <a:rPr lang="en-US" sz="1800" dirty="0">
                <a:solidFill>
                  <a:prstClr val="black"/>
                </a:solidFill>
              </a:rPr>
              <a:t>If you can determine their situation, you can determine a buying price; the worse the situation, the lower the price. This idea is the same with the higher prices homes; the situation impacts the price. Often, the situation mandates speed. Even if they had big money, they don’t have it now, however they know that they can come back to prosperity in the future. They just need to deal with the situation now so they can have a future.</a:t>
            </a:r>
            <a:br>
              <a:rPr lang="en-US" sz="1800" dirty="0">
                <a:solidFill>
                  <a:prstClr val="black"/>
                </a:solidFill>
              </a:rPr>
            </a:br>
            <a:r>
              <a:rPr lang="en-US" sz="1400" dirty="0" smtClean="0">
                <a:solidFill>
                  <a:prstClr val="black"/>
                </a:solidFill>
              </a:rPr>
              <a:t/>
            </a:r>
            <a:br>
              <a:rPr lang="en-US" sz="1400" dirty="0" smtClean="0">
                <a:solidFill>
                  <a:prstClr val="black"/>
                </a:solidFill>
              </a:rPr>
            </a:br>
            <a:endParaRPr lang="en-US" sz="1300" dirty="0"/>
          </a:p>
        </p:txBody>
      </p:sp>
    </p:spTree>
    <p:extLst>
      <p:ext uri="{BB962C8B-B14F-4D97-AF65-F5344CB8AC3E}">
        <p14:creationId xmlns:p14="http://schemas.microsoft.com/office/powerpoint/2010/main" val="145137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en-US" sz="1800" b="1" dirty="0">
                <a:solidFill>
                  <a:srgbClr val="800000"/>
                </a:solidFill>
              </a:rPr>
              <a:t>Property type:</a:t>
            </a:r>
            <a:r>
              <a:rPr lang="en-US" sz="1800" b="1" dirty="0">
                <a:solidFill>
                  <a:prstClr val="black"/>
                </a:solidFill>
              </a:rPr>
              <a:t/>
            </a:r>
            <a:br>
              <a:rPr lang="en-US" sz="1800" b="1" dirty="0">
                <a:solidFill>
                  <a:prstClr val="black"/>
                </a:solidFill>
              </a:rPr>
            </a:br>
            <a:r>
              <a:rPr lang="en-US" sz="1800" b="1" dirty="0">
                <a:solidFill>
                  <a:prstClr val="black"/>
                </a:solidFill>
              </a:rPr>
              <a:t>To do quick flips, SFR and duplexes are the best candidates.</a:t>
            </a:r>
            <a:br>
              <a:rPr lang="en-US" sz="1800" b="1" dirty="0">
                <a:solidFill>
                  <a:prstClr val="black"/>
                </a:solidFill>
              </a:rPr>
            </a:br>
            <a:r>
              <a:rPr lang="en-US" sz="1600" dirty="0">
                <a:solidFill>
                  <a:prstClr val="black"/>
                </a:solidFill>
              </a:rPr>
              <a:t>Tri’s and fourplexes are next best. Currently, even townhouses and condo’s are decent leads because the housing stock has dried up a bit and the better deals can be found in the condos. People will always go to the best deal, even if it is a condo. Be really careful with MH’s.</a:t>
            </a:r>
            <a:br>
              <a:rPr lang="en-US" sz="1600" dirty="0">
                <a:solidFill>
                  <a:prstClr val="black"/>
                </a:solidFill>
              </a:rPr>
            </a:br>
            <a:r>
              <a:rPr lang="en-US" sz="1600" dirty="0">
                <a:solidFill>
                  <a:prstClr val="black"/>
                </a:solidFill>
              </a:rPr>
              <a:t>If looking at fourplexes, then mixed use can also be evaluated. The downstairs store with the upstairs apartment is a prevalent property type and can be very profitable. The percentage of debt to value should be even better, i.e. lower, because the problems will be bigger, i.e. the Sweet Spot can be </a:t>
            </a:r>
            <a:r>
              <a:rPr lang="en-US" sz="1600" b="1" dirty="0">
                <a:solidFill>
                  <a:prstClr val="black"/>
                </a:solidFill>
              </a:rPr>
              <a:t>5% – 25%</a:t>
            </a:r>
            <a:r>
              <a:rPr lang="en-US" sz="1600" dirty="0">
                <a:solidFill>
                  <a:prstClr val="black"/>
                </a:solidFill>
              </a:rPr>
              <a:t>. A tax delinquent owner needing to rehab a storefront knows that a potential retail tenant will demand a much lower rent and will therefore understand a much lower purchase offer.</a:t>
            </a:r>
            <a:r>
              <a:rPr lang="en-US" sz="1400" dirty="0">
                <a:solidFill>
                  <a:prstClr val="black"/>
                </a:solidFill>
              </a:rPr>
              <a:t/>
            </a:r>
            <a:br>
              <a:rPr lang="en-US" sz="1400" dirty="0">
                <a:solidFill>
                  <a:prstClr val="black"/>
                </a:solidFill>
              </a:rPr>
            </a:br>
            <a:r>
              <a:rPr lang="en-US" sz="1400" dirty="0" smtClean="0">
                <a:solidFill>
                  <a:prstClr val="black"/>
                </a:solidFill>
              </a:rPr>
              <a:t/>
            </a:r>
            <a:br>
              <a:rPr lang="en-US" sz="1400" dirty="0" smtClean="0">
                <a:solidFill>
                  <a:prstClr val="black"/>
                </a:solidFill>
              </a:rPr>
            </a:br>
            <a:r>
              <a:rPr lang="en-US" sz="1800" b="1" dirty="0" smtClean="0">
                <a:solidFill>
                  <a:srgbClr val="800000"/>
                </a:solidFill>
              </a:rPr>
              <a:t>Motivation</a:t>
            </a:r>
            <a:r>
              <a:rPr lang="en-US" sz="1800" b="1" dirty="0">
                <a:solidFill>
                  <a:srgbClr val="800000"/>
                </a:solidFill>
              </a:rPr>
              <a:t>:</a:t>
            </a:r>
            <a:r>
              <a:rPr lang="en-US" sz="1800" b="1" dirty="0">
                <a:solidFill>
                  <a:prstClr val="black"/>
                </a:solidFill>
              </a:rPr>
              <a:t> </a:t>
            </a:r>
            <a:r>
              <a:rPr lang="en-US" sz="1800" dirty="0">
                <a:solidFill>
                  <a:prstClr val="black"/>
                </a:solidFill>
              </a:rPr>
              <a:t/>
            </a:r>
            <a:br>
              <a:rPr lang="en-US" sz="1800" dirty="0">
                <a:solidFill>
                  <a:prstClr val="black"/>
                </a:solidFill>
              </a:rPr>
            </a:br>
            <a:r>
              <a:rPr lang="en-US" sz="1800" b="1" dirty="0">
                <a:solidFill>
                  <a:prstClr val="black"/>
                </a:solidFill>
              </a:rPr>
              <a:t>Is the seller desperate? Y or N?</a:t>
            </a:r>
            <a:r>
              <a:rPr lang="en-US" sz="1800" dirty="0">
                <a:solidFill>
                  <a:prstClr val="black"/>
                </a:solidFill>
              </a:rPr>
              <a:t/>
            </a:r>
            <a:br>
              <a:rPr lang="en-US" sz="1800" dirty="0">
                <a:solidFill>
                  <a:prstClr val="black"/>
                </a:solidFill>
              </a:rPr>
            </a:br>
            <a:r>
              <a:rPr lang="en-US" sz="1800" dirty="0">
                <a:solidFill>
                  <a:prstClr val="black"/>
                </a:solidFill>
              </a:rPr>
              <a:t>There is no rule, excepting that we find out if the situation is bad enough for the seller to be desperate.</a:t>
            </a:r>
            <a:br>
              <a:rPr lang="en-US" sz="1800" dirty="0">
                <a:solidFill>
                  <a:prstClr val="black"/>
                </a:solidFill>
              </a:rPr>
            </a:br>
            <a:r>
              <a:rPr lang="en-US" sz="1800" dirty="0">
                <a:solidFill>
                  <a:prstClr val="black"/>
                </a:solidFill>
              </a:rPr>
              <a:t>The out of area owner is often thought to be a good motivated seller lead. This is often true and, just as often, the owner occupant is motivated to move on. Do not pre-judge. Dig until you find the hot button and the level of motivation.</a:t>
            </a:r>
            <a:br>
              <a:rPr lang="en-US" sz="1800" dirty="0">
                <a:solidFill>
                  <a:prstClr val="black"/>
                </a:solidFill>
              </a:rPr>
            </a:br>
            <a:r>
              <a:rPr lang="en-US" sz="1800" dirty="0">
                <a:solidFill>
                  <a:prstClr val="black"/>
                </a:solidFill>
              </a:rPr>
              <a:t>If lots of motivation exist, then purchase; if not then use </a:t>
            </a:r>
            <a:r>
              <a:rPr lang="en-US" sz="1800" dirty="0">
                <a:solidFill>
                  <a:srgbClr val="800000"/>
                </a:solidFill>
                <a:latin typeface="georgia"/>
              </a:rPr>
              <a:t>Coach Mitch’s</a:t>
            </a:r>
            <a:r>
              <a:rPr lang="en-US" sz="1800" dirty="0">
                <a:solidFill>
                  <a:prstClr val="black"/>
                </a:solidFill>
              </a:rPr>
              <a:t> </a:t>
            </a:r>
            <a:r>
              <a:rPr lang="en-US" sz="1800" i="1" dirty="0">
                <a:solidFill>
                  <a:prstClr val="black"/>
                </a:solidFill>
                <a:hlinkClick r:id="rId2" tooltip="Coach Mitch's famous&amp;It $1 Options;"/>
              </a:rPr>
              <a:t>“famous</a:t>
            </a:r>
            <a:r>
              <a:rPr lang="en-US" sz="1800" b="1" i="1" dirty="0">
                <a:solidFill>
                  <a:prstClr val="black"/>
                </a:solidFill>
                <a:hlinkClick r:id="rId2" tooltip="Coach Mitch's famous&amp;It $1 Options;"/>
              </a:rPr>
              <a:t> $1 Option.”™</a:t>
            </a:r>
            <a:r>
              <a:rPr lang="en-US" sz="1800" dirty="0">
                <a:solidFill>
                  <a:prstClr val="black"/>
                </a:solidFill>
              </a:rPr>
              <a:t>.</a:t>
            </a:r>
            <a:br>
              <a:rPr lang="en-US" sz="1800" dirty="0">
                <a:solidFill>
                  <a:prstClr val="black"/>
                </a:solidFill>
              </a:rPr>
            </a:br>
            <a:r>
              <a:rPr lang="en-US" sz="1800" dirty="0">
                <a:solidFill>
                  <a:prstClr val="black"/>
                </a:solidFill>
              </a:rPr>
              <a:t>Listen to everything, evaluate and put the data into your mind matrix, to be reevaluated when getting new information. Example: Me: “Why don’t you rent the house?” Tony: “It’s too far away to manage. I have rental property down here.” This person is </a:t>
            </a:r>
            <a:r>
              <a:rPr lang="en-US" sz="1800" b="1" dirty="0">
                <a:solidFill>
                  <a:prstClr val="black"/>
                </a:solidFill>
              </a:rPr>
              <a:t>not</a:t>
            </a:r>
            <a:r>
              <a:rPr lang="en-US" sz="1800" dirty="0">
                <a:solidFill>
                  <a:prstClr val="black"/>
                </a:solidFill>
              </a:rPr>
              <a:t> desperate and will not be desperate in the future because he has income. The tax delinquent property is certainly a nuisance; however, aggravation is not </a:t>
            </a:r>
            <a:r>
              <a:rPr lang="en-US" sz="1800" b="1" dirty="0">
                <a:solidFill>
                  <a:prstClr val="black"/>
                </a:solidFill>
              </a:rPr>
              <a:t>desperation</a:t>
            </a:r>
            <a:r>
              <a:rPr lang="en-US" sz="1800" dirty="0">
                <a:solidFill>
                  <a:prstClr val="black"/>
                </a:solidFill>
              </a:rPr>
              <a:t>.</a:t>
            </a:r>
            <a:endParaRPr lang="en-US" sz="5400" dirty="0"/>
          </a:p>
        </p:txBody>
      </p:sp>
    </p:spTree>
    <p:extLst>
      <p:ext uri="{BB962C8B-B14F-4D97-AF65-F5344CB8AC3E}">
        <p14:creationId xmlns:p14="http://schemas.microsoft.com/office/powerpoint/2010/main" val="355826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0"/>
          </a:xfrm>
        </p:spPr>
        <p:txBody>
          <a:bodyPr>
            <a:normAutofit/>
          </a:bodyPr>
          <a:lstStyle/>
          <a:p>
            <a:pPr algn="l"/>
            <a:r>
              <a:rPr lang="en-US" sz="1200" dirty="0"/>
              <a:t/>
            </a:r>
            <a:br>
              <a:rPr lang="en-US" sz="1200" dirty="0"/>
            </a:br>
            <a:r>
              <a:rPr lang="en-US" sz="1400" dirty="0"/>
              <a:t/>
            </a:r>
            <a:br>
              <a:rPr lang="en-US" sz="1400" dirty="0"/>
            </a:br>
            <a:r>
              <a:rPr lang="en-US" sz="1400" dirty="0" smtClean="0"/>
              <a:t/>
            </a:r>
            <a:br>
              <a:rPr lang="en-US" sz="1400" dirty="0" smtClean="0"/>
            </a:br>
            <a:r>
              <a:rPr lang="en-US" sz="1800" b="1" dirty="0" smtClean="0">
                <a:solidFill>
                  <a:srgbClr val="800000"/>
                </a:solidFill>
              </a:rPr>
              <a:t>Issues</a:t>
            </a:r>
            <a:r>
              <a:rPr lang="en-US" sz="1800" b="1" dirty="0">
                <a:solidFill>
                  <a:srgbClr val="800000"/>
                </a:solidFill>
              </a:rPr>
              <a:t>:</a:t>
            </a:r>
            <a:r>
              <a:rPr lang="en-US" sz="1800" b="1" dirty="0"/>
              <a:t/>
            </a:r>
            <a:br>
              <a:rPr lang="en-US" sz="1800" b="1" dirty="0"/>
            </a:br>
            <a:r>
              <a:rPr lang="en-US" sz="1800" b="1" dirty="0"/>
              <a:t>The only real issue is if you feel comfortable putting out some amount for a cash purchase.</a:t>
            </a:r>
            <a:br>
              <a:rPr lang="en-US" sz="1800" b="1" dirty="0"/>
            </a:br>
            <a:r>
              <a:rPr lang="en-US" sz="1800" b="1" dirty="0"/>
              <a:t>For all else, use </a:t>
            </a:r>
            <a:r>
              <a:rPr lang="en-US" sz="1800" b="1" dirty="0">
                <a:solidFill>
                  <a:srgbClr val="800000"/>
                </a:solidFill>
                <a:latin typeface="georgia"/>
              </a:rPr>
              <a:t>Coach Mitch’s</a:t>
            </a:r>
            <a:r>
              <a:rPr lang="en-US" sz="1800" b="1" dirty="0"/>
              <a:t> </a:t>
            </a:r>
            <a:r>
              <a:rPr lang="en-US" sz="1800" b="1" i="1" dirty="0">
                <a:hlinkClick r:id="rId2" tooltip="Coach Mitch's famous&amp;It $1 Options;"/>
              </a:rPr>
              <a:t>“famous $1 Option.”™</a:t>
            </a:r>
            <a:r>
              <a:rPr lang="en-US" sz="1800" b="1" dirty="0"/>
              <a:t/>
            </a:r>
            <a:br>
              <a:rPr lang="en-US" sz="1800" b="1" dirty="0"/>
            </a:br>
            <a:r>
              <a:rPr lang="en-US" sz="1800" b="1" dirty="0" smtClean="0"/>
              <a:t/>
            </a:r>
            <a:br>
              <a:rPr lang="en-US" sz="1800" b="1" dirty="0" smtClean="0"/>
            </a:br>
            <a:r>
              <a:rPr lang="en-US" sz="1600" b="1" dirty="0" smtClean="0"/>
              <a:t>Q</a:t>
            </a:r>
            <a:r>
              <a:rPr lang="en-US" sz="1600" b="1" dirty="0"/>
              <a:t>:</a:t>
            </a:r>
            <a:r>
              <a:rPr lang="en-US" sz="1600" dirty="0"/>
              <a:t> Is the area someplace that I would live? A: You are not living there, that area already has lots of people who choose to live there; someone will know of a candidate to purchase, especially if you offer a </a:t>
            </a:r>
            <a:r>
              <a:rPr lang="en-US" sz="1600" dirty="0" smtClean="0"/>
              <a:t/>
            </a:r>
            <a:br>
              <a:rPr lang="en-US" sz="1600" dirty="0" smtClean="0"/>
            </a:br>
            <a:r>
              <a:rPr lang="en-US" sz="1600" b="1" dirty="0" smtClean="0"/>
              <a:t>$</a:t>
            </a:r>
            <a:r>
              <a:rPr lang="en-US" sz="1600" b="1" dirty="0"/>
              <a:t>300 REWARD</a:t>
            </a:r>
            <a:r>
              <a:rPr lang="en-US" sz="1600" dirty="0"/>
              <a:t>.</a:t>
            </a:r>
            <a:br>
              <a:rPr lang="en-US" sz="1600" dirty="0"/>
            </a:br>
            <a:r>
              <a:rPr lang="en-US" sz="1600" b="1" dirty="0"/>
              <a:t>Q:</a:t>
            </a:r>
            <a:r>
              <a:rPr lang="en-US" sz="1600" dirty="0"/>
              <a:t> Is a rehab needed? How do I verify the cost and the work? How do I do long distance supervision? A1: Sell AS IS A2: hire a Craig’s List person to clean and only pay upon seeing before and after pictures, or pay a higher amount upon a sale, add a bonus if they find the buyer. A3: Hire a reputable retired contractor to be your Clerk of the Works.</a:t>
            </a:r>
            <a:br>
              <a:rPr lang="en-US" sz="1600" dirty="0"/>
            </a:br>
            <a:r>
              <a:rPr lang="en-US" sz="1600" b="1" dirty="0"/>
              <a:t>Q:</a:t>
            </a:r>
            <a:r>
              <a:rPr lang="en-US" sz="1600" dirty="0"/>
              <a:t> Can I find a RE agent? A: Of course you can. For the listing, that agent will supervise almost everything – for free. They will love offering their network the chance to do work for you. Only do PP&amp;C’s, Paint, Patch, Carpet, Cleanup and Curb Appeal, and you won’t be hurt</a:t>
            </a:r>
            <a:r>
              <a:rPr lang="en-US" sz="1600" dirty="0" smtClean="0"/>
              <a:t>. No structural work.</a:t>
            </a:r>
            <a:r>
              <a:rPr lang="en-US" sz="1600" dirty="0"/>
              <a:t/>
            </a:r>
            <a:br>
              <a:rPr lang="en-US" sz="1600" dirty="0"/>
            </a:br>
            <a:r>
              <a:rPr lang="en-US" sz="1600" b="1" dirty="0"/>
              <a:t>Q:</a:t>
            </a:r>
            <a:r>
              <a:rPr lang="en-US" sz="1600" dirty="0"/>
              <a:t> Can I know about the Assessed Value to FMV? A: Ask the Property Tax Assessor, that’s why G-d invented them.</a:t>
            </a:r>
            <a:br>
              <a:rPr lang="en-US" sz="1600" dirty="0"/>
            </a:br>
            <a:r>
              <a:rPr lang="en-US" sz="1600" b="1" dirty="0"/>
              <a:t>Q:</a:t>
            </a:r>
            <a:r>
              <a:rPr lang="en-US" sz="1600" dirty="0"/>
              <a:t> Can I supervise it all? A: See below</a:t>
            </a:r>
            <a:br>
              <a:rPr lang="en-US" sz="1600" dirty="0"/>
            </a:br>
            <a:r>
              <a:rPr lang="en-US" sz="1600" dirty="0" smtClean="0"/>
              <a:t/>
            </a:r>
            <a:br>
              <a:rPr lang="en-US" sz="1600" dirty="0" smtClean="0"/>
            </a:br>
            <a:r>
              <a:rPr lang="en-US" sz="1800" b="1" dirty="0" smtClean="0">
                <a:solidFill>
                  <a:srgbClr val="800000"/>
                </a:solidFill>
              </a:rPr>
              <a:t>Concerns</a:t>
            </a:r>
            <a:r>
              <a:rPr lang="en-US" sz="1800" b="1" dirty="0">
                <a:solidFill>
                  <a:srgbClr val="800000"/>
                </a:solidFill>
              </a:rPr>
              <a:t>:</a:t>
            </a:r>
            <a:r>
              <a:rPr lang="en-US" sz="1800" b="1" dirty="0"/>
              <a:t> Can I really do this?</a:t>
            </a:r>
            <a:br>
              <a:rPr lang="en-US" sz="1800" b="1" dirty="0"/>
            </a:br>
            <a:r>
              <a:rPr lang="en-US" sz="1600" b="1" dirty="0" smtClean="0"/>
              <a:t>A2</a:t>
            </a:r>
            <a:r>
              <a:rPr lang="en-US" sz="1600" b="1" dirty="0"/>
              <a:t>:</a:t>
            </a:r>
            <a:r>
              <a:rPr lang="en-US" sz="1600" dirty="0"/>
              <a:t> </a:t>
            </a:r>
            <a:r>
              <a:rPr lang="en-US" sz="1600" b="1" dirty="0"/>
              <a:t>Yes</a:t>
            </a:r>
            <a:r>
              <a:rPr lang="en-US" sz="1600" dirty="0"/>
              <a:t> you can do this! </a:t>
            </a:r>
            <a:r>
              <a:rPr lang="en-US" sz="1600" b="1" dirty="0"/>
              <a:t>That is why you hired a coach</a:t>
            </a:r>
            <a:r>
              <a:rPr lang="en-US" sz="1600" dirty="0"/>
              <a:t> – so the potential of failing will be lessened. That’s a really smart thing to have done – but only if you follow the coach’s suggestions.</a:t>
            </a:r>
            <a:r>
              <a:rPr lang="en-US" sz="1200" dirty="0"/>
              <a:t/>
            </a:r>
            <a:br>
              <a:rPr lang="en-US" sz="1200" dirty="0"/>
            </a:br>
            <a:r>
              <a:rPr lang="en-US" sz="1200" dirty="0" smtClean="0"/>
              <a:t/>
            </a:r>
            <a:br>
              <a:rPr lang="en-US" sz="1200" dirty="0" smtClean="0"/>
            </a:br>
            <a:r>
              <a:rPr lang="en-US" sz="1200" dirty="0"/>
              <a:t/>
            </a:r>
            <a:br>
              <a:rPr lang="en-US" sz="1200" dirty="0"/>
            </a:br>
            <a:endParaRPr lang="en-US" sz="1200" dirty="0"/>
          </a:p>
        </p:txBody>
      </p:sp>
    </p:spTree>
    <p:extLst>
      <p:ext uri="{BB962C8B-B14F-4D97-AF65-F5344CB8AC3E}">
        <p14:creationId xmlns:p14="http://schemas.microsoft.com/office/powerpoint/2010/main" val="185640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lstStyle/>
          <a:p>
            <a:pPr algn="l"/>
            <a:r>
              <a:rPr lang="en-US" sz="3200" b="1" dirty="0">
                <a:solidFill>
                  <a:srgbClr val="C00000"/>
                </a:solidFill>
                <a:latin typeface="Georgia" pitchFamily="18" charset="0"/>
              </a:rPr>
              <a:t>Coach Mitch’s</a:t>
            </a:r>
            <a:r>
              <a:rPr lang="en-US" sz="4000" dirty="0">
                <a:solidFill>
                  <a:prstClr val="black"/>
                </a:solidFill>
              </a:rPr>
              <a:t/>
            </a:r>
            <a:br>
              <a:rPr lang="en-US" sz="4000" dirty="0">
                <a:solidFill>
                  <a:prstClr val="black"/>
                </a:solidFill>
              </a:rPr>
            </a:br>
            <a:r>
              <a:rPr lang="en-US" sz="3600" b="1" u="sng" dirty="0">
                <a:solidFill>
                  <a:srgbClr val="1F497D">
                    <a:lumMod val="60000"/>
                    <a:lumOff val="40000"/>
                  </a:srgbClr>
                </a:solidFill>
                <a:latin typeface="Arial" pitchFamily="34" charset="0"/>
                <a:cs typeface="Arial" pitchFamily="34" charset="0"/>
              </a:rPr>
              <a:t>Ridiculously Simple System</a:t>
            </a:r>
            <a:r>
              <a:rPr lang="en-US" sz="1000" dirty="0">
                <a:solidFill>
                  <a:srgbClr val="1F497D">
                    <a:lumMod val="60000"/>
                    <a:lumOff val="40000"/>
                  </a:srgbClr>
                </a:solidFill>
                <a:latin typeface="Arial" pitchFamily="34" charset="0"/>
                <a:cs typeface="Arial" pitchFamily="34" charset="0"/>
              </a:rPr>
              <a:t>™</a:t>
            </a:r>
            <a:r>
              <a:rPr lang="en-US" sz="4000" dirty="0">
                <a:solidFill>
                  <a:prstClr val="black"/>
                </a:solidFill>
              </a:rPr>
              <a:t/>
            </a:r>
            <a:br>
              <a:rPr lang="en-US" sz="4000" dirty="0">
                <a:solidFill>
                  <a:prstClr val="black"/>
                </a:solidFill>
              </a:rPr>
            </a:br>
            <a:r>
              <a:rPr lang="en-US" sz="700" dirty="0">
                <a:solidFill>
                  <a:prstClr val="black"/>
                </a:solidFill>
              </a:rPr>
              <a:t/>
            </a:r>
            <a:br>
              <a:rPr lang="en-US" sz="700" dirty="0">
                <a:solidFill>
                  <a:prstClr val="black"/>
                </a:solidFill>
              </a:rPr>
            </a:br>
            <a:r>
              <a:rPr lang="en-US" sz="700" dirty="0">
                <a:solidFill>
                  <a:prstClr val="black"/>
                </a:solidFill>
              </a:rPr>
              <a:t/>
            </a:r>
            <a:br>
              <a:rPr lang="en-US" sz="700" dirty="0">
                <a:solidFill>
                  <a:prstClr val="black"/>
                </a:solidFill>
              </a:rPr>
            </a:br>
            <a:r>
              <a:rPr lang="en-US" sz="2500" b="1" dirty="0" smtClean="0">
                <a:solidFill>
                  <a:srgbClr val="C00000"/>
                </a:solidFill>
              </a:rPr>
              <a:t>4</a:t>
            </a:r>
            <a:r>
              <a:rPr lang="en-US" sz="2500" b="1" dirty="0">
                <a:solidFill>
                  <a:srgbClr val="C00000"/>
                </a:solidFill>
              </a:rPr>
              <a:t>. Market to your list</a:t>
            </a:r>
            <a:br>
              <a:rPr lang="en-US" sz="2500" b="1" dirty="0">
                <a:solidFill>
                  <a:srgbClr val="C00000"/>
                </a:solidFill>
              </a:rPr>
            </a:br>
            <a:r>
              <a:rPr lang="en-US" sz="2500" b="1" dirty="0">
                <a:solidFill>
                  <a:srgbClr val="C00000"/>
                </a:solidFill>
              </a:rPr>
              <a:t>	</a:t>
            </a:r>
            <a:r>
              <a:rPr lang="en-US" sz="1800" b="1" dirty="0">
                <a:solidFill>
                  <a:srgbClr val="C00000"/>
                </a:solidFill>
              </a:rPr>
              <a:t>1. Simple Postcard</a:t>
            </a:r>
            <a:br>
              <a:rPr lang="en-US" sz="1800" b="1" dirty="0">
                <a:solidFill>
                  <a:srgbClr val="C00000"/>
                </a:solidFill>
              </a:rPr>
            </a:br>
            <a:r>
              <a:rPr lang="en-US" sz="1800" b="1" dirty="0">
                <a:solidFill>
                  <a:srgbClr val="C00000"/>
                </a:solidFill>
              </a:rPr>
              <a:t>	2. Letter for deed</a:t>
            </a:r>
            <a:endParaRPr lang="en-US" dirty="0"/>
          </a:p>
        </p:txBody>
      </p:sp>
    </p:spTree>
    <p:extLst>
      <p:ext uri="{BB962C8B-B14F-4D97-AF65-F5344CB8AC3E}">
        <p14:creationId xmlns:p14="http://schemas.microsoft.com/office/powerpoint/2010/main" val="90936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1006642"/>
            <a:ext cx="8001000" cy="5334000"/>
          </a:xfrm>
          <a:solidFill>
            <a:srgbClr val="FFFFCC"/>
          </a:solidFill>
          <a:ln>
            <a:solidFill>
              <a:schemeClr val="tx1"/>
            </a:solidFill>
          </a:ln>
        </p:spPr>
        <p:txBody>
          <a:bodyPr>
            <a:normAutofit/>
          </a:bodyPr>
          <a:lstStyle/>
          <a:p>
            <a:pPr algn="l"/>
            <a:r>
              <a:rPr lang="en-US" dirty="0"/>
              <a:t/>
            </a:r>
            <a:br>
              <a:rPr lang="en-US" dirty="0"/>
            </a:br>
            <a:r>
              <a:rPr lang="en-US" dirty="0"/>
              <a:t/>
            </a:r>
            <a:br>
              <a:rPr lang="en-US" dirty="0"/>
            </a:br>
            <a:r>
              <a:rPr lang="en-US" dirty="0" smtClean="0"/>
              <a:t>			</a:t>
            </a:r>
            <a:r>
              <a:rPr lang="en-US" sz="3100" dirty="0" smtClean="0"/>
              <a:t>Mr</a:t>
            </a:r>
            <a:r>
              <a:rPr lang="en-US" sz="3100" dirty="0"/>
              <a:t>. Tax Delinquent</a:t>
            </a:r>
            <a:br>
              <a:rPr lang="en-US" sz="3100" dirty="0"/>
            </a:br>
            <a:r>
              <a:rPr lang="en-US" sz="3100" dirty="0" smtClean="0"/>
              <a:t>			To </a:t>
            </a:r>
            <a:r>
              <a:rPr lang="en-US" sz="3100" dirty="0"/>
              <a:t>address the tax bill is sent</a:t>
            </a:r>
            <a:br>
              <a:rPr lang="en-US" sz="3100" dirty="0"/>
            </a:br>
            <a:r>
              <a:rPr lang="en-US" sz="3100" dirty="0" smtClean="0"/>
              <a:t>			Someplace</a:t>
            </a:r>
            <a:r>
              <a:rPr lang="en-US" sz="3100" dirty="0"/>
              <a:t>, USA 12345</a:t>
            </a:r>
          </a:p>
        </p:txBody>
      </p:sp>
      <p:sp>
        <p:nvSpPr>
          <p:cNvPr id="3" name="Rectangle 2"/>
          <p:cNvSpPr/>
          <p:nvPr/>
        </p:nvSpPr>
        <p:spPr>
          <a:xfrm>
            <a:off x="2577465" y="24855"/>
            <a:ext cx="4798173" cy="769441"/>
          </a:xfrm>
          <a:prstGeom prst="rect">
            <a:avLst/>
          </a:prstGeom>
        </p:spPr>
        <p:txBody>
          <a:bodyPr wrap="none">
            <a:spAutoFit/>
          </a:bodyPr>
          <a:lstStyle/>
          <a:p>
            <a:r>
              <a:rPr lang="en-US" sz="4400" dirty="0" smtClean="0">
                <a:solidFill>
                  <a:prstClr val="black"/>
                </a:solidFill>
                <a:ea typeface="+mj-ea"/>
                <a:cs typeface="+mj-cs"/>
              </a:rPr>
              <a:t>Front of Postcard #1</a:t>
            </a:r>
            <a:endParaRPr lang="en-US" dirty="0"/>
          </a:p>
        </p:txBody>
      </p:sp>
      <p:sp>
        <p:nvSpPr>
          <p:cNvPr id="5" name="TextBox 4"/>
          <p:cNvSpPr txBox="1"/>
          <p:nvPr/>
        </p:nvSpPr>
        <p:spPr>
          <a:xfrm>
            <a:off x="6705600" y="1219200"/>
            <a:ext cx="1447800" cy="1200329"/>
          </a:xfrm>
          <a:prstGeom prst="rect">
            <a:avLst/>
          </a:prstGeom>
          <a:solidFill>
            <a:schemeClr val="bg2"/>
          </a:solidFill>
          <a:ln>
            <a:solidFill>
              <a:schemeClr val="tx1"/>
            </a:solidFill>
          </a:ln>
        </p:spPr>
        <p:txBody>
          <a:bodyPr wrap="square" rtlCol="0">
            <a:spAutoFit/>
          </a:bodyPr>
          <a:lstStyle/>
          <a:p>
            <a:r>
              <a:rPr lang="en-US" dirty="0"/>
              <a:t>1st Class</a:t>
            </a:r>
          </a:p>
          <a:p>
            <a:r>
              <a:rPr lang="en-US" dirty="0"/>
              <a:t>Bulk Mail</a:t>
            </a:r>
          </a:p>
          <a:p>
            <a:r>
              <a:rPr lang="en-US" dirty="0" smtClean="0"/>
              <a:t>Stamp      </a:t>
            </a:r>
            <a:endParaRPr lang="en-US" dirty="0"/>
          </a:p>
          <a:p>
            <a:r>
              <a:rPr lang="en-US" dirty="0" smtClean="0"/>
              <a:t>OR Indicia</a:t>
            </a:r>
            <a:endParaRPr lang="en-US" dirty="0"/>
          </a:p>
        </p:txBody>
      </p:sp>
      <p:sp>
        <p:nvSpPr>
          <p:cNvPr id="7" name="TextBox 6"/>
          <p:cNvSpPr txBox="1"/>
          <p:nvPr/>
        </p:nvSpPr>
        <p:spPr>
          <a:xfrm>
            <a:off x="762000" y="1257294"/>
            <a:ext cx="3276600" cy="2031325"/>
          </a:xfrm>
          <a:prstGeom prst="rect">
            <a:avLst/>
          </a:prstGeom>
          <a:solidFill>
            <a:schemeClr val="bg1"/>
          </a:solidFill>
          <a:ln>
            <a:solidFill>
              <a:schemeClr val="tx1"/>
            </a:solidFill>
          </a:ln>
        </p:spPr>
        <p:txBody>
          <a:bodyPr wrap="square" rtlCol="0">
            <a:spAutoFit/>
          </a:bodyPr>
          <a:lstStyle/>
          <a:p>
            <a:r>
              <a:rPr lang="en-US" dirty="0"/>
              <a:t>The Wilshire Trust</a:t>
            </a:r>
            <a:br>
              <a:rPr lang="en-US" dirty="0"/>
            </a:br>
            <a:r>
              <a:rPr lang="en-US" dirty="0"/>
              <a:t>POB 416</a:t>
            </a:r>
            <a:br>
              <a:rPr lang="en-US" dirty="0"/>
            </a:br>
            <a:r>
              <a:rPr lang="en-US" dirty="0"/>
              <a:t>Glenmont, NY 12077</a:t>
            </a:r>
            <a:br>
              <a:rPr lang="en-US" dirty="0"/>
            </a:br>
            <a:r>
              <a:rPr lang="en-US" dirty="0"/>
              <a:t>www.WilshireTrust.org</a:t>
            </a:r>
            <a:br>
              <a:rPr lang="en-US" dirty="0"/>
            </a:br>
            <a:r>
              <a:rPr lang="en-US" dirty="0"/>
              <a:t>WilshireTrust@hotmail.com</a:t>
            </a:r>
            <a:br>
              <a:rPr lang="en-US" dirty="0"/>
            </a:br>
            <a:r>
              <a:rPr lang="en-US" dirty="0"/>
              <a:t>518-439-6100 7AM–11PM EST</a:t>
            </a:r>
            <a:br>
              <a:rPr lang="en-US" dirty="0"/>
            </a:br>
            <a:endParaRPr lang="en-US" dirty="0"/>
          </a:p>
        </p:txBody>
      </p:sp>
    </p:spTree>
    <p:extLst>
      <p:ext uri="{BB962C8B-B14F-4D97-AF65-F5344CB8AC3E}">
        <p14:creationId xmlns:p14="http://schemas.microsoft.com/office/powerpoint/2010/main" val="389040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5029200"/>
          </a:xfrm>
          <a:solidFill>
            <a:srgbClr val="FFFFCC"/>
          </a:solidFill>
          <a:ln>
            <a:solidFill>
              <a:schemeClr val="tx1"/>
            </a:solidFill>
          </a:ln>
        </p:spPr>
        <p:txBody>
          <a:bodyPr>
            <a:noAutofit/>
          </a:bodyPr>
          <a:lstStyle/>
          <a:p>
            <a:pPr algn="l"/>
            <a:r>
              <a:rPr lang="en-US" sz="2400" dirty="0"/>
              <a:t>Dear </a:t>
            </a:r>
            <a:r>
              <a:rPr lang="en-US" sz="2400" dirty="0" smtClean="0"/>
              <a:t> Mr. Tax Delinquent				11/22/05</a:t>
            </a:r>
            <a:r>
              <a:rPr lang="en-US" sz="2400" dirty="0"/>
              <a:t/>
            </a:r>
            <a:br>
              <a:rPr lang="en-US" sz="2400" dirty="0"/>
            </a:br>
            <a:r>
              <a:rPr lang="en-US" sz="800" dirty="0" smtClean="0"/>
              <a:t/>
            </a:r>
            <a:br>
              <a:rPr lang="en-US" sz="800" dirty="0" smtClean="0"/>
            </a:br>
            <a:r>
              <a:rPr lang="en-US" sz="2400" dirty="0" smtClean="0"/>
              <a:t>The </a:t>
            </a:r>
            <a:r>
              <a:rPr lang="en-US" sz="2400" dirty="0"/>
              <a:t>Wilshire Trust would like to speak to you about</a:t>
            </a:r>
            <a:br>
              <a:rPr lang="en-US" sz="2400" dirty="0"/>
            </a:br>
            <a:r>
              <a:rPr lang="en-US" sz="2400" dirty="0"/>
              <a:t>your property in: </a:t>
            </a:r>
            <a:r>
              <a:rPr lang="en-US" sz="2400" dirty="0" smtClean="0"/>
              <a:t>  Albany County    New York State</a:t>
            </a:r>
            <a:r>
              <a:rPr lang="en-US" sz="2400" dirty="0"/>
              <a:t/>
            </a:r>
            <a:br>
              <a:rPr lang="en-US" sz="2400" dirty="0"/>
            </a:br>
            <a:r>
              <a:rPr lang="en-US" sz="2400" dirty="0"/>
              <a:t>Parcel </a:t>
            </a:r>
            <a:r>
              <a:rPr lang="en-US" sz="2400" dirty="0" smtClean="0"/>
              <a:t>ID:  123-45-67890.123</a:t>
            </a:r>
            <a:br>
              <a:rPr lang="en-US" sz="2400" dirty="0" smtClean="0"/>
            </a:br>
            <a:r>
              <a:rPr lang="en-US" sz="800" dirty="0" smtClean="0"/>
              <a:t/>
            </a:r>
            <a:br>
              <a:rPr lang="en-US" sz="800" dirty="0" smtClean="0"/>
            </a:br>
            <a:r>
              <a:rPr lang="en-US" sz="2400" dirty="0" smtClean="0"/>
              <a:t>Address: </a:t>
            </a:r>
            <a:r>
              <a:rPr lang="en-US" sz="2400" b="1" dirty="0" smtClean="0"/>
              <a:t>495 Someplace Street, Nice Place NY 42952</a:t>
            </a:r>
            <a:r>
              <a:rPr lang="en-US" sz="800" dirty="0" smtClean="0"/>
              <a:t/>
            </a:r>
            <a:br>
              <a:rPr lang="en-US" sz="800" dirty="0" smtClean="0"/>
            </a:br>
            <a:r>
              <a:rPr lang="en-US" sz="800" dirty="0" smtClean="0"/>
              <a:t/>
            </a:r>
            <a:br>
              <a:rPr lang="en-US" sz="800" dirty="0" smtClean="0"/>
            </a:br>
            <a:r>
              <a:rPr lang="en-US" sz="2400" dirty="0" smtClean="0"/>
              <a:t>We </a:t>
            </a:r>
            <a:r>
              <a:rPr lang="en-US" sz="2400" dirty="0"/>
              <a:t>might be interested in acquiring your property, but </a:t>
            </a:r>
            <a:r>
              <a:rPr lang="en-US" sz="2400" dirty="0" smtClean="0"/>
              <a:t>it is </a:t>
            </a:r>
            <a:r>
              <a:rPr lang="en-US" sz="2400" dirty="0"/>
              <a:t>important that we speak quickly. </a:t>
            </a:r>
            <a:r>
              <a:rPr lang="en-US" sz="2400" dirty="0" smtClean="0"/>
              <a:t/>
            </a:r>
            <a:br>
              <a:rPr lang="en-US" sz="2400" dirty="0" smtClean="0"/>
            </a:br>
            <a:r>
              <a:rPr lang="en-US" sz="800" dirty="0" smtClean="0"/>
              <a:t/>
            </a:r>
            <a:br>
              <a:rPr lang="en-US" sz="800" dirty="0" smtClean="0"/>
            </a:br>
            <a:r>
              <a:rPr lang="en-US" sz="2400" dirty="0" smtClean="0"/>
              <a:t>Please call 518-439-6100 </a:t>
            </a:r>
            <a:r>
              <a:rPr lang="en-US" sz="2400" dirty="0"/>
              <a:t>between 7 AM - 11 PM EST.</a:t>
            </a:r>
            <a:br>
              <a:rPr lang="en-US" sz="2400" dirty="0"/>
            </a:br>
            <a:r>
              <a:rPr lang="en-US" sz="800" dirty="0" smtClean="0"/>
              <a:t/>
            </a:r>
            <a:br>
              <a:rPr lang="en-US" sz="800" dirty="0" smtClean="0"/>
            </a:br>
            <a:r>
              <a:rPr lang="en-US" sz="800" dirty="0" smtClean="0"/>
              <a:t>					</a:t>
            </a:r>
            <a:br>
              <a:rPr lang="en-US" sz="800" dirty="0" smtClean="0"/>
            </a:br>
            <a:r>
              <a:rPr lang="en-US" sz="800" dirty="0"/>
              <a:t>	</a:t>
            </a:r>
            <a:r>
              <a:rPr lang="en-US" sz="800" dirty="0" smtClean="0"/>
              <a:t>				</a:t>
            </a:r>
            <a:br>
              <a:rPr lang="en-US" sz="800" dirty="0" smtClean="0"/>
            </a:br>
            <a:r>
              <a:rPr lang="en-US" sz="800" dirty="0"/>
              <a:t>	</a:t>
            </a:r>
            <a:r>
              <a:rPr lang="en-US" sz="800" dirty="0" smtClean="0"/>
              <a:t>				</a:t>
            </a:r>
            <a:r>
              <a:rPr lang="en-US" sz="2400" dirty="0" smtClean="0"/>
              <a:t>Thank you,</a:t>
            </a:r>
            <a:r>
              <a:rPr lang="en-US" sz="800" dirty="0" smtClean="0"/>
              <a:t/>
            </a:r>
            <a:br>
              <a:rPr lang="en-US" sz="800" dirty="0" smtClean="0"/>
            </a:br>
            <a:r>
              <a:rPr lang="en-US" sz="800" dirty="0"/>
              <a:t>	</a:t>
            </a:r>
            <a:r>
              <a:rPr lang="en-US" sz="800" dirty="0" smtClean="0"/>
              <a:t>				</a:t>
            </a:r>
            <a:r>
              <a:rPr lang="en-US" sz="2800" b="1" dirty="0" smtClean="0">
                <a:latin typeface="Mistral" pitchFamily="66" charset="0"/>
              </a:rPr>
              <a:t>James </a:t>
            </a:r>
            <a:r>
              <a:rPr lang="en-US" sz="2800" b="1" dirty="0">
                <a:latin typeface="Mistral" pitchFamily="66" charset="0"/>
              </a:rPr>
              <a:t>Wilson</a:t>
            </a:r>
            <a:r>
              <a:rPr lang="en-US" sz="2800" b="1" dirty="0"/>
              <a:t>, </a:t>
            </a:r>
            <a:r>
              <a:rPr lang="en-US" sz="2400" dirty="0"/>
              <a:t>Trustee</a:t>
            </a:r>
          </a:p>
        </p:txBody>
      </p:sp>
      <p:sp>
        <p:nvSpPr>
          <p:cNvPr id="3" name="TextBox 2"/>
          <p:cNvSpPr txBox="1"/>
          <p:nvPr/>
        </p:nvSpPr>
        <p:spPr>
          <a:xfrm>
            <a:off x="2566736" y="304800"/>
            <a:ext cx="4672264" cy="769441"/>
          </a:xfrm>
          <a:prstGeom prst="rect">
            <a:avLst/>
          </a:prstGeom>
          <a:noFill/>
        </p:spPr>
        <p:txBody>
          <a:bodyPr wrap="square" rtlCol="0">
            <a:spAutoFit/>
          </a:bodyPr>
          <a:lstStyle/>
          <a:p>
            <a:r>
              <a:rPr lang="en-US" sz="4400" dirty="0" smtClean="0"/>
              <a:t>Rear of Postcard #1</a:t>
            </a:r>
            <a:endParaRPr lang="en-US" sz="4400" dirty="0"/>
          </a:p>
        </p:txBody>
      </p:sp>
      <p:sp>
        <p:nvSpPr>
          <p:cNvPr id="5" name="TextBox 4"/>
          <p:cNvSpPr txBox="1"/>
          <p:nvPr/>
        </p:nvSpPr>
        <p:spPr>
          <a:xfrm rot="21171947">
            <a:off x="455673" y="5221587"/>
            <a:ext cx="4356329" cy="830997"/>
          </a:xfrm>
          <a:prstGeom prst="rect">
            <a:avLst/>
          </a:prstGeom>
          <a:noFill/>
        </p:spPr>
        <p:txBody>
          <a:bodyPr wrap="square" rtlCol="0">
            <a:spAutoFit/>
          </a:bodyPr>
          <a:lstStyle/>
          <a:p>
            <a:r>
              <a:rPr lang="en-US" sz="2400" b="1" dirty="0">
                <a:solidFill>
                  <a:prstClr val="black"/>
                </a:solidFill>
                <a:ea typeface="+mj-ea"/>
                <a:cs typeface="+mj-cs"/>
              </a:rPr>
              <a:t>NOTICE</a:t>
            </a:r>
            <a:r>
              <a:rPr lang="en-US" sz="2400" dirty="0">
                <a:solidFill>
                  <a:prstClr val="black"/>
                </a:solidFill>
                <a:ea typeface="+mj-ea"/>
                <a:cs typeface="+mj-cs"/>
              </a:rPr>
              <a:t> </a:t>
            </a:r>
            <a:r>
              <a:rPr lang="en-US" sz="2400" dirty="0" smtClean="0">
                <a:solidFill>
                  <a:prstClr val="black"/>
                </a:solidFill>
                <a:ea typeface="+mj-ea"/>
                <a:cs typeface="+mj-cs"/>
              </a:rPr>
              <a:t>          Wilshire </a:t>
            </a:r>
            <a:r>
              <a:rPr lang="en-US" sz="2400" dirty="0">
                <a:solidFill>
                  <a:prstClr val="black"/>
                </a:solidFill>
                <a:ea typeface="+mj-ea"/>
                <a:cs typeface="+mj-cs"/>
              </a:rPr>
              <a:t>Trust 	</a:t>
            </a:r>
            <a:br>
              <a:rPr lang="en-US" sz="2400" dirty="0">
                <a:solidFill>
                  <a:prstClr val="black"/>
                </a:solidFill>
                <a:ea typeface="+mj-ea"/>
                <a:cs typeface="+mj-cs"/>
              </a:rPr>
            </a:br>
            <a:r>
              <a:rPr lang="en-US" sz="2400" dirty="0">
                <a:solidFill>
                  <a:prstClr val="black"/>
                </a:solidFill>
                <a:ea typeface="+mj-ea"/>
                <a:cs typeface="+mj-cs"/>
              </a:rPr>
              <a:t>is </a:t>
            </a:r>
            <a:r>
              <a:rPr lang="en-US" sz="2400" dirty="0" smtClean="0">
                <a:solidFill>
                  <a:prstClr val="black"/>
                </a:solidFill>
                <a:ea typeface="+mj-ea"/>
                <a:cs typeface="+mj-cs"/>
              </a:rPr>
              <a:t>a private real estate developer </a:t>
            </a:r>
            <a:endParaRPr lang="en-US" dirty="0"/>
          </a:p>
        </p:txBody>
      </p:sp>
    </p:spTree>
    <p:extLst>
      <p:ext uri="{BB962C8B-B14F-4D97-AF65-F5344CB8AC3E}">
        <p14:creationId xmlns:p14="http://schemas.microsoft.com/office/powerpoint/2010/main" val="25213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1006642"/>
            <a:ext cx="8001000" cy="5334000"/>
          </a:xfrm>
          <a:solidFill>
            <a:srgbClr val="FFFFCC"/>
          </a:solidFill>
          <a:ln>
            <a:solidFill>
              <a:schemeClr val="tx1"/>
            </a:solidFill>
          </a:ln>
        </p:spPr>
        <p:txBody>
          <a:bodyPr>
            <a:normAutofit/>
          </a:bodyPr>
          <a:lstStyle/>
          <a:p>
            <a:pPr algn="l"/>
            <a:r>
              <a:rPr lang="en-US" dirty="0"/>
              <a:t/>
            </a:r>
            <a:br>
              <a:rPr lang="en-US" dirty="0"/>
            </a:br>
            <a:r>
              <a:rPr lang="en-US" dirty="0"/>
              <a:t/>
            </a:r>
            <a:br>
              <a:rPr lang="en-US" dirty="0"/>
            </a:br>
            <a:r>
              <a:rPr lang="en-US" dirty="0" smtClean="0"/>
              <a:t>			</a:t>
            </a:r>
            <a:r>
              <a:rPr lang="en-US" sz="3100" dirty="0" smtClean="0"/>
              <a:t>Mr</a:t>
            </a:r>
            <a:r>
              <a:rPr lang="en-US" sz="3100" dirty="0"/>
              <a:t>. Tax Delinquent</a:t>
            </a:r>
            <a:br>
              <a:rPr lang="en-US" sz="3100" dirty="0"/>
            </a:br>
            <a:r>
              <a:rPr lang="en-US" sz="3100" dirty="0" smtClean="0"/>
              <a:t>			To </a:t>
            </a:r>
            <a:r>
              <a:rPr lang="en-US" sz="3100" dirty="0"/>
              <a:t>address the tax bill is sent</a:t>
            </a:r>
            <a:br>
              <a:rPr lang="en-US" sz="3100" dirty="0"/>
            </a:br>
            <a:r>
              <a:rPr lang="en-US" sz="3100" dirty="0" smtClean="0"/>
              <a:t>			Someplace</a:t>
            </a:r>
            <a:r>
              <a:rPr lang="en-US" sz="3100" dirty="0"/>
              <a:t>, USA 12345</a:t>
            </a:r>
          </a:p>
        </p:txBody>
      </p:sp>
      <p:sp>
        <p:nvSpPr>
          <p:cNvPr id="3" name="Rectangle 2"/>
          <p:cNvSpPr/>
          <p:nvPr/>
        </p:nvSpPr>
        <p:spPr>
          <a:xfrm>
            <a:off x="2577465" y="24855"/>
            <a:ext cx="4798173" cy="769441"/>
          </a:xfrm>
          <a:prstGeom prst="rect">
            <a:avLst/>
          </a:prstGeom>
        </p:spPr>
        <p:txBody>
          <a:bodyPr wrap="none">
            <a:spAutoFit/>
          </a:bodyPr>
          <a:lstStyle/>
          <a:p>
            <a:r>
              <a:rPr lang="en-US" sz="4400" dirty="0" smtClean="0">
                <a:solidFill>
                  <a:prstClr val="black"/>
                </a:solidFill>
                <a:ea typeface="+mj-ea"/>
                <a:cs typeface="+mj-cs"/>
              </a:rPr>
              <a:t>Front of Postcard #2</a:t>
            </a:r>
            <a:endParaRPr lang="en-US" dirty="0"/>
          </a:p>
        </p:txBody>
      </p:sp>
      <p:sp>
        <p:nvSpPr>
          <p:cNvPr id="5" name="TextBox 4"/>
          <p:cNvSpPr txBox="1"/>
          <p:nvPr/>
        </p:nvSpPr>
        <p:spPr>
          <a:xfrm>
            <a:off x="6705600" y="1219200"/>
            <a:ext cx="1447800" cy="1200329"/>
          </a:xfrm>
          <a:prstGeom prst="rect">
            <a:avLst/>
          </a:prstGeom>
          <a:solidFill>
            <a:schemeClr val="bg2"/>
          </a:solidFill>
          <a:ln>
            <a:solidFill>
              <a:schemeClr val="tx1"/>
            </a:solidFill>
          </a:ln>
        </p:spPr>
        <p:txBody>
          <a:bodyPr wrap="square" rtlCol="0">
            <a:spAutoFit/>
          </a:bodyPr>
          <a:lstStyle/>
          <a:p>
            <a:r>
              <a:rPr lang="en-US" dirty="0"/>
              <a:t>1st Class</a:t>
            </a:r>
          </a:p>
          <a:p>
            <a:r>
              <a:rPr lang="en-US" dirty="0"/>
              <a:t>Bulk Mail</a:t>
            </a:r>
          </a:p>
          <a:p>
            <a:r>
              <a:rPr lang="en-US" dirty="0" smtClean="0"/>
              <a:t>Stamp      </a:t>
            </a:r>
            <a:endParaRPr lang="en-US" dirty="0"/>
          </a:p>
          <a:p>
            <a:r>
              <a:rPr lang="en-US" dirty="0" smtClean="0"/>
              <a:t>OR Indicia</a:t>
            </a:r>
            <a:endParaRPr lang="en-US" dirty="0"/>
          </a:p>
        </p:txBody>
      </p:sp>
      <p:sp>
        <p:nvSpPr>
          <p:cNvPr id="7" name="TextBox 6"/>
          <p:cNvSpPr txBox="1"/>
          <p:nvPr/>
        </p:nvSpPr>
        <p:spPr>
          <a:xfrm>
            <a:off x="762000" y="1257294"/>
            <a:ext cx="3276600" cy="1477328"/>
          </a:xfrm>
          <a:prstGeom prst="rect">
            <a:avLst/>
          </a:prstGeom>
          <a:solidFill>
            <a:schemeClr val="bg1"/>
          </a:solidFill>
          <a:ln>
            <a:solidFill>
              <a:schemeClr val="tx1"/>
            </a:solidFill>
          </a:ln>
        </p:spPr>
        <p:txBody>
          <a:bodyPr wrap="square" rtlCol="0">
            <a:spAutoFit/>
          </a:bodyPr>
          <a:lstStyle/>
          <a:p>
            <a:r>
              <a:rPr lang="en-US" dirty="0"/>
              <a:t>The Wilshire Trust</a:t>
            </a:r>
            <a:br>
              <a:rPr lang="en-US" dirty="0"/>
            </a:br>
            <a:r>
              <a:rPr lang="en-US" dirty="0"/>
              <a:t>POB 416</a:t>
            </a:r>
            <a:br>
              <a:rPr lang="en-US" dirty="0"/>
            </a:br>
            <a:r>
              <a:rPr lang="en-US" dirty="0"/>
              <a:t>Glenmont, NY 12077</a:t>
            </a:r>
            <a:br>
              <a:rPr lang="en-US" dirty="0"/>
            </a:br>
            <a:r>
              <a:rPr lang="en-US" dirty="0"/>
              <a:t>www.WilshireTrust.org</a:t>
            </a:r>
            <a:br>
              <a:rPr lang="en-US" dirty="0"/>
            </a:br>
            <a:r>
              <a:rPr lang="en-US" dirty="0" smtClean="0"/>
              <a:t>WilshireTrust@hotmail.com</a:t>
            </a:r>
            <a:endParaRPr lang="en-US" dirty="0"/>
          </a:p>
        </p:txBody>
      </p:sp>
    </p:spTree>
    <p:extLst>
      <p:ext uri="{BB962C8B-B14F-4D97-AF65-F5344CB8AC3E}">
        <p14:creationId xmlns:p14="http://schemas.microsoft.com/office/powerpoint/2010/main" val="1650584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5029200"/>
          </a:xfrm>
          <a:solidFill>
            <a:srgbClr val="FFFFCC"/>
          </a:solidFill>
          <a:ln>
            <a:solidFill>
              <a:schemeClr val="tx1"/>
            </a:solidFill>
          </a:ln>
        </p:spPr>
        <p:txBody>
          <a:bodyPr>
            <a:noAutofit/>
          </a:bodyPr>
          <a:lstStyle/>
          <a:p>
            <a:pPr algn="l"/>
            <a:r>
              <a:rPr lang="en-US" sz="2400" dirty="0"/>
              <a:t>Dear </a:t>
            </a:r>
            <a:r>
              <a:rPr lang="en-US" sz="2400" dirty="0" smtClean="0"/>
              <a:t> Mr. Tax Delinquent				5/22/14</a:t>
            </a:r>
            <a:r>
              <a:rPr lang="en-US" sz="2400" dirty="0"/>
              <a:t/>
            </a:r>
            <a:br>
              <a:rPr lang="en-US" sz="2400" dirty="0"/>
            </a:br>
            <a:r>
              <a:rPr lang="en-US" sz="800" dirty="0" smtClean="0"/>
              <a:t/>
            </a:r>
            <a:br>
              <a:rPr lang="en-US" sz="800" dirty="0" smtClean="0"/>
            </a:br>
            <a:r>
              <a:rPr lang="en-US" sz="2400" dirty="0" smtClean="0"/>
              <a:t>The </a:t>
            </a:r>
            <a:r>
              <a:rPr lang="en-US" sz="2400" dirty="0"/>
              <a:t>Wilshire Trust would like to speak to you about</a:t>
            </a:r>
            <a:br>
              <a:rPr lang="en-US" sz="2400" dirty="0"/>
            </a:br>
            <a:r>
              <a:rPr lang="en-US" sz="2400" dirty="0"/>
              <a:t>your property in: </a:t>
            </a:r>
            <a:r>
              <a:rPr lang="en-US" sz="2400" dirty="0" smtClean="0"/>
              <a:t>  Albany County    New York State</a:t>
            </a:r>
            <a:r>
              <a:rPr lang="en-US" sz="2400" dirty="0"/>
              <a:t/>
            </a:r>
            <a:br>
              <a:rPr lang="en-US" sz="2400" dirty="0"/>
            </a:br>
            <a:r>
              <a:rPr lang="en-US" sz="2400" dirty="0"/>
              <a:t>Parcel </a:t>
            </a:r>
            <a:r>
              <a:rPr lang="en-US" sz="2400" dirty="0" smtClean="0"/>
              <a:t>ID:  123-45-67890.123</a:t>
            </a:r>
            <a:br>
              <a:rPr lang="en-US" sz="2400" dirty="0" smtClean="0"/>
            </a:br>
            <a:r>
              <a:rPr lang="en-US" sz="800" dirty="0" smtClean="0"/>
              <a:t/>
            </a:r>
            <a:br>
              <a:rPr lang="en-US" sz="800" dirty="0" smtClean="0"/>
            </a:br>
            <a:r>
              <a:rPr lang="en-US" sz="2400" dirty="0" smtClean="0"/>
              <a:t>Address: </a:t>
            </a:r>
            <a:r>
              <a:rPr lang="en-US" sz="2400" b="1" dirty="0" smtClean="0"/>
              <a:t>495 Someplace Street, Nice Place NY 42952</a:t>
            </a:r>
            <a:r>
              <a:rPr lang="en-US" sz="800" dirty="0" smtClean="0"/>
              <a:t/>
            </a:r>
            <a:br>
              <a:rPr lang="en-US" sz="800" dirty="0" smtClean="0"/>
            </a:br>
            <a:r>
              <a:rPr lang="en-US" sz="800" dirty="0" smtClean="0"/>
              <a:t/>
            </a:r>
            <a:br>
              <a:rPr lang="en-US" sz="800" dirty="0" smtClean="0"/>
            </a:br>
            <a:r>
              <a:rPr lang="en-US" sz="2400" dirty="0" smtClean="0"/>
              <a:t>We would like to see if your property qualifies for our project. </a:t>
            </a:r>
            <a:br>
              <a:rPr lang="en-US" sz="2400" dirty="0" smtClean="0"/>
            </a:br>
            <a:r>
              <a:rPr lang="en-US" sz="2400" dirty="0" smtClean="0"/>
              <a:t>If so, we would defiantly seek to purchase </a:t>
            </a:r>
            <a:r>
              <a:rPr lang="en-US" sz="2400" dirty="0"/>
              <a:t>your </a:t>
            </a:r>
            <a:r>
              <a:rPr lang="en-US" sz="2400" dirty="0" smtClean="0"/>
              <a:t>property.</a:t>
            </a:r>
            <a:br>
              <a:rPr lang="en-US" sz="2400" dirty="0" smtClean="0"/>
            </a:br>
            <a:r>
              <a:rPr lang="en-US" sz="800" dirty="0" smtClean="0"/>
              <a:t/>
            </a:r>
            <a:br>
              <a:rPr lang="en-US" sz="800" dirty="0" smtClean="0"/>
            </a:br>
            <a:r>
              <a:rPr lang="en-US" sz="2400" dirty="0" smtClean="0"/>
              <a:t>Please email your contact information, including telephone numbers and the best times to contact you. </a:t>
            </a:r>
            <a:r>
              <a:rPr lang="en-US" sz="2400" dirty="0"/>
              <a:t/>
            </a:r>
            <a:br>
              <a:rPr lang="en-US" sz="2400" dirty="0"/>
            </a:br>
            <a:r>
              <a:rPr lang="en-US" sz="800" dirty="0" smtClean="0"/>
              <a:t/>
            </a:r>
            <a:br>
              <a:rPr lang="en-US" sz="800" dirty="0" smtClean="0"/>
            </a:br>
            <a:r>
              <a:rPr lang="en-US" sz="800" dirty="0" smtClean="0"/>
              <a:t>					</a:t>
            </a:r>
            <a:br>
              <a:rPr lang="en-US" sz="800" dirty="0" smtClean="0"/>
            </a:br>
            <a:r>
              <a:rPr lang="en-US" sz="800" dirty="0"/>
              <a:t>	</a:t>
            </a:r>
            <a:r>
              <a:rPr lang="en-US" sz="800" dirty="0" smtClean="0"/>
              <a:t>				</a:t>
            </a:r>
            <a:br>
              <a:rPr lang="en-US" sz="800" dirty="0" smtClean="0"/>
            </a:br>
            <a:r>
              <a:rPr lang="en-US" sz="800" dirty="0"/>
              <a:t>	</a:t>
            </a:r>
            <a:r>
              <a:rPr lang="en-US" sz="800" dirty="0" smtClean="0"/>
              <a:t>				</a:t>
            </a:r>
            <a:r>
              <a:rPr lang="en-US" sz="2400" dirty="0" smtClean="0"/>
              <a:t>Thank you,</a:t>
            </a:r>
            <a:r>
              <a:rPr lang="en-US" sz="800" dirty="0" smtClean="0"/>
              <a:t/>
            </a:r>
            <a:br>
              <a:rPr lang="en-US" sz="800" dirty="0" smtClean="0"/>
            </a:br>
            <a:r>
              <a:rPr lang="en-US" sz="800" dirty="0"/>
              <a:t>	</a:t>
            </a:r>
            <a:r>
              <a:rPr lang="en-US" sz="800" dirty="0" smtClean="0"/>
              <a:t>				</a:t>
            </a:r>
            <a:r>
              <a:rPr lang="en-US" sz="2800" b="1" dirty="0" smtClean="0">
                <a:latin typeface="Mistral" pitchFamily="66" charset="0"/>
              </a:rPr>
              <a:t>James </a:t>
            </a:r>
            <a:r>
              <a:rPr lang="en-US" sz="2800" b="1" dirty="0">
                <a:latin typeface="Mistral" pitchFamily="66" charset="0"/>
              </a:rPr>
              <a:t>Wilson</a:t>
            </a:r>
            <a:r>
              <a:rPr lang="en-US" sz="2800" b="1" dirty="0"/>
              <a:t>, </a:t>
            </a:r>
            <a:r>
              <a:rPr lang="en-US" sz="2400" dirty="0"/>
              <a:t>Trustee</a:t>
            </a:r>
          </a:p>
        </p:txBody>
      </p:sp>
      <p:sp>
        <p:nvSpPr>
          <p:cNvPr id="3" name="TextBox 2"/>
          <p:cNvSpPr txBox="1"/>
          <p:nvPr/>
        </p:nvSpPr>
        <p:spPr>
          <a:xfrm>
            <a:off x="2566736" y="304800"/>
            <a:ext cx="4596063" cy="769441"/>
          </a:xfrm>
          <a:prstGeom prst="rect">
            <a:avLst/>
          </a:prstGeom>
          <a:noFill/>
        </p:spPr>
        <p:txBody>
          <a:bodyPr wrap="square" rtlCol="0">
            <a:spAutoFit/>
          </a:bodyPr>
          <a:lstStyle/>
          <a:p>
            <a:r>
              <a:rPr lang="en-US" sz="4400" dirty="0" smtClean="0"/>
              <a:t>Rear of Postcard #2</a:t>
            </a:r>
            <a:endParaRPr lang="en-US" sz="4400" dirty="0"/>
          </a:p>
        </p:txBody>
      </p:sp>
      <p:sp>
        <p:nvSpPr>
          <p:cNvPr id="5" name="TextBox 4"/>
          <p:cNvSpPr txBox="1"/>
          <p:nvPr/>
        </p:nvSpPr>
        <p:spPr>
          <a:xfrm rot="21171947">
            <a:off x="457199" y="5348236"/>
            <a:ext cx="3962400" cy="830997"/>
          </a:xfrm>
          <a:prstGeom prst="rect">
            <a:avLst/>
          </a:prstGeom>
          <a:noFill/>
        </p:spPr>
        <p:txBody>
          <a:bodyPr wrap="square" rtlCol="0">
            <a:spAutoFit/>
          </a:bodyPr>
          <a:lstStyle/>
          <a:p>
            <a:r>
              <a:rPr lang="en-US" sz="2400" b="1" dirty="0">
                <a:solidFill>
                  <a:prstClr val="black"/>
                </a:solidFill>
                <a:ea typeface="+mj-ea"/>
                <a:cs typeface="+mj-cs"/>
              </a:rPr>
              <a:t>NOTICE</a:t>
            </a:r>
            <a:r>
              <a:rPr lang="en-US" sz="2400" dirty="0">
                <a:solidFill>
                  <a:prstClr val="black"/>
                </a:solidFill>
                <a:ea typeface="+mj-ea"/>
                <a:cs typeface="+mj-cs"/>
              </a:rPr>
              <a:t> </a:t>
            </a:r>
            <a:r>
              <a:rPr lang="en-US" sz="2400" dirty="0" smtClean="0">
                <a:solidFill>
                  <a:prstClr val="black"/>
                </a:solidFill>
                <a:ea typeface="+mj-ea"/>
                <a:cs typeface="+mj-cs"/>
              </a:rPr>
              <a:t>          Wilshire </a:t>
            </a:r>
            <a:r>
              <a:rPr lang="en-US" sz="2400" dirty="0">
                <a:solidFill>
                  <a:prstClr val="black"/>
                </a:solidFill>
                <a:ea typeface="+mj-ea"/>
                <a:cs typeface="+mj-cs"/>
              </a:rPr>
              <a:t>Trust 	</a:t>
            </a:r>
            <a:br>
              <a:rPr lang="en-US" sz="2400" dirty="0">
                <a:solidFill>
                  <a:prstClr val="black"/>
                </a:solidFill>
                <a:ea typeface="+mj-ea"/>
                <a:cs typeface="+mj-cs"/>
              </a:rPr>
            </a:br>
            <a:r>
              <a:rPr lang="en-US" sz="2400" dirty="0">
                <a:solidFill>
                  <a:prstClr val="black"/>
                </a:solidFill>
                <a:ea typeface="+mj-ea"/>
                <a:cs typeface="+mj-cs"/>
              </a:rPr>
              <a:t>is </a:t>
            </a:r>
            <a:r>
              <a:rPr lang="en-US" sz="2400" dirty="0" smtClean="0">
                <a:solidFill>
                  <a:prstClr val="black"/>
                </a:solidFill>
                <a:ea typeface="+mj-ea"/>
                <a:cs typeface="+mj-cs"/>
              </a:rPr>
              <a:t>a private development firm </a:t>
            </a:r>
            <a:endParaRPr lang="en-US" dirty="0"/>
          </a:p>
        </p:txBody>
      </p:sp>
    </p:spTree>
    <p:extLst>
      <p:ext uri="{BB962C8B-B14F-4D97-AF65-F5344CB8AC3E}">
        <p14:creationId xmlns:p14="http://schemas.microsoft.com/office/powerpoint/2010/main" val="2352843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a:ln>
            <a:solidFill>
              <a:schemeClr val="bg1"/>
            </a:solidFill>
          </a:ln>
        </p:spPr>
        <p:txBody>
          <a:bodyPr>
            <a:normAutofit fontScale="90000"/>
          </a:bodyPr>
          <a:lstStyle/>
          <a:p>
            <a:pPr algn="l"/>
            <a:r>
              <a:rPr lang="en-US" sz="2000" dirty="0"/>
              <a:t>					</a:t>
            </a:r>
            <a:br>
              <a:rPr lang="en-US" sz="2000" dirty="0"/>
            </a:br>
            <a:r>
              <a:rPr lang="en-US" sz="2000" b="1" dirty="0"/>
              <a:t>«Date</a:t>
            </a:r>
            <a:r>
              <a:rPr lang="en-US" sz="2000" b="1" dirty="0" smtClean="0"/>
              <a:t>»</a:t>
            </a:r>
            <a:r>
              <a:rPr lang="en-US" sz="2000" b="1" dirty="0"/>
              <a:t> </a:t>
            </a:r>
            <a:r>
              <a:rPr lang="en-US" sz="2000" b="1" dirty="0" smtClean="0"/>
              <a:t>				NOTICE</a:t>
            </a:r>
            <a:r>
              <a:rPr lang="en-US" sz="2000" b="1" dirty="0"/>
              <a:t/>
            </a:r>
            <a:br>
              <a:rPr lang="en-US" sz="2000" b="1" dirty="0"/>
            </a:br>
            <a:r>
              <a:rPr lang="en-US" sz="2000" b="1" dirty="0" smtClean="0"/>
              <a:t>«Street Address» </a:t>
            </a:r>
            <a:r>
              <a:rPr lang="en-US" sz="2000" b="1" dirty="0"/>
              <a:t>«City», «St»  «Zip» </a:t>
            </a:r>
            <a:r>
              <a:rPr lang="en-US" sz="2000" dirty="0"/>
              <a:t>	</a:t>
            </a:r>
            <a:r>
              <a:rPr lang="en-US" sz="2000" dirty="0" smtClean="0"/>
              <a:t/>
            </a:r>
            <a:br>
              <a:rPr lang="en-US" sz="2000" dirty="0" smtClean="0"/>
            </a:br>
            <a:r>
              <a:rPr lang="en-US" sz="800" dirty="0" smtClean="0"/>
              <a:t/>
            </a:r>
            <a:br>
              <a:rPr lang="en-US" sz="800" dirty="0" smtClean="0"/>
            </a:br>
            <a:r>
              <a:rPr lang="en-US" sz="2000" b="1" dirty="0" smtClean="0"/>
              <a:t>EVERGREEN </a:t>
            </a:r>
            <a:r>
              <a:rPr lang="en-US" sz="2000" b="1" dirty="0"/>
              <a:t>TRUST IS A PRIVATE REAL ESTATE </a:t>
            </a:r>
            <a:r>
              <a:rPr lang="en-US" sz="2000" b="1" dirty="0" smtClean="0"/>
              <a:t>SPECULATOR - NOT </a:t>
            </a:r>
            <a:r>
              <a:rPr lang="en-US" sz="2000" b="1" dirty="0"/>
              <a:t>A GOVERNMENT AGENCY</a:t>
            </a:r>
            <a:br>
              <a:rPr lang="en-US" sz="2000" b="1" dirty="0"/>
            </a:br>
            <a:r>
              <a:rPr lang="en-US" sz="800" dirty="0" smtClean="0"/>
              <a:t/>
            </a:r>
            <a:br>
              <a:rPr lang="en-US" sz="800" dirty="0" smtClean="0"/>
            </a:br>
            <a:r>
              <a:rPr lang="en-US" sz="2000" dirty="0" smtClean="0"/>
              <a:t>RE: Your </a:t>
            </a:r>
            <a:r>
              <a:rPr lang="en-US" sz="2000" b="1" dirty="0"/>
              <a:t>«County» County, New Mexico Property</a:t>
            </a:r>
            <a:r>
              <a:rPr lang="en-US" sz="2000" dirty="0"/>
              <a:t>. </a:t>
            </a:r>
            <a:r>
              <a:rPr lang="en-US" sz="2000" dirty="0" smtClean="0"/>
              <a:t>              </a:t>
            </a:r>
            <a:r>
              <a:rPr lang="en-US" sz="2000" b="1" dirty="0" smtClean="0">
                <a:solidFill>
                  <a:srgbClr val="C00000"/>
                </a:solidFill>
              </a:rPr>
              <a:t>MAIL </a:t>
            </a:r>
            <a:r>
              <a:rPr lang="en-US" sz="2000" b="1" dirty="0">
                <a:solidFill>
                  <a:srgbClr val="C00000"/>
                </a:solidFill>
              </a:rPr>
              <a:t>MERGE</a:t>
            </a:r>
            <a:r>
              <a:rPr lang="en-US" sz="2000" dirty="0" smtClean="0"/>
              <a:t/>
            </a:r>
            <a:br>
              <a:rPr lang="en-US" sz="2000" dirty="0" smtClean="0"/>
            </a:br>
            <a:r>
              <a:rPr lang="en-US" sz="2000" dirty="0" smtClean="0"/>
              <a:t>Property </a:t>
            </a:r>
            <a:r>
              <a:rPr lang="en-US" sz="2000" dirty="0"/>
              <a:t>ID NO</a:t>
            </a:r>
            <a:r>
              <a:rPr lang="en-US" sz="2000" b="1" dirty="0"/>
              <a:t>: «</a:t>
            </a:r>
            <a:r>
              <a:rPr lang="en-US" sz="2000" b="1" dirty="0" smtClean="0"/>
              <a:t>Parcel No</a:t>
            </a:r>
            <a:r>
              <a:rPr lang="en-US" sz="2000" b="1" dirty="0"/>
              <a:t>, Address» </a:t>
            </a:r>
            <a:r>
              <a:rPr lang="en-US" sz="2000" dirty="0" smtClean="0"/>
              <a:t>			</a:t>
            </a:r>
            <a:r>
              <a:rPr lang="en-US" sz="2000" b="1" dirty="0" smtClean="0">
                <a:solidFill>
                  <a:srgbClr val="C00000"/>
                </a:solidFill>
              </a:rPr>
              <a:t>From Tax Delinquent Excel List</a:t>
            </a:r>
            <a:r>
              <a:rPr lang="en-US" sz="800" dirty="0" smtClean="0"/>
              <a:t/>
            </a:r>
            <a:br>
              <a:rPr lang="en-US" sz="800" dirty="0" smtClean="0"/>
            </a:br>
            <a:r>
              <a:rPr lang="en-US" sz="800" dirty="0" smtClean="0"/>
              <a:t/>
            </a:r>
            <a:br>
              <a:rPr lang="en-US" sz="800" dirty="0" smtClean="0"/>
            </a:br>
            <a:r>
              <a:rPr lang="en-US" sz="2000" dirty="0" smtClean="0"/>
              <a:t>Dear </a:t>
            </a:r>
            <a:r>
              <a:rPr lang="en-US" sz="2000" b="1" dirty="0"/>
              <a:t>«</a:t>
            </a:r>
            <a:r>
              <a:rPr lang="en-US" sz="2000" b="1" dirty="0" smtClean="0"/>
              <a:t>First Name</a:t>
            </a:r>
            <a:r>
              <a:rPr lang="en-US" sz="2000" b="1" dirty="0"/>
              <a:t>» «</a:t>
            </a:r>
            <a:r>
              <a:rPr lang="en-US" sz="2000" b="1" dirty="0" smtClean="0"/>
              <a:t>Last Name»			</a:t>
            </a:r>
            <a:r>
              <a:rPr lang="en-US" sz="2000" b="1" dirty="0" smtClean="0">
                <a:solidFill>
                  <a:srgbClr val="C00000"/>
                </a:solidFill>
              </a:rPr>
              <a:t>Send a letter NOT a postcard</a:t>
            </a:r>
            <a:r>
              <a:rPr lang="en-US" sz="2000" b="1" dirty="0">
                <a:solidFill>
                  <a:srgbClr val="C00000"/>
                </a:solidFill>
              </a:rPr>
              <a:t/>
            </a:r>
            <a:br>
              <a:rPr lang="en-US" sz="2000" b="1" dirty="0">
                <a:solidFill>
                  <a:srgbClr val="C00000"/>
                </a:solidFill>
              </a:rPr>
            </a:br>
            <a:r>
              <a:rPr lang="en-US" sz="800" dirty="0" smtClean="0"/>
              <a:t/>
            </a:r>
            <a:br>
              <a:rPr lang="en-US" sz="800" dirty="0" smtClean="0"/>
            </a:br>
            <a:r>
              <a:rPr lang="en-US" sz="2000" dirty="0"/>
              <a:t>	As real estate investors, we check the public records. The  property at </a:t>
            </a:r>
            <a:r>
              <a:rPr lang="en-US" sz="2000" b="1" dirty="0"/>
              <a:t>«</a:t>
            </a:r>
            <a:r>
              <a:rPr lang="en-US" sz="2000" b="1" dirty="0" smtClean="0"/>
              <a:t>Parcel No</a:t>
            </a:r>
            <a:r>
              <a:rPr lang="en-US" sz="2000" b="1" dirty="0"/>
              <a:t>» or &lt;&lt;address&gt;&gt; </a:t>
            </a:r>
            <a:r>
              <a:rPr lang="en-US" sz="2000" dirty="0"/>
              <a:t>was listed as delinquent for non-payment of taxes.  This property will be taken from you and offered for sale at public auction if the taxes and penalties are not paid prior to the tax sale.  </a:t>
            </a:r>
            <a:br>
              <a:rPr lang="en-US" sz="2000" dirty="0"/>
            </a:br>
            <a:r>
              <a:rPr lang="en-US" sz="800" dirty="0" smtClean="0"/>
              <a:t/>
            </a:r>
            <a:br>
              <a:rPr lang="en-US" sz="800" dirty="0" smtClean="0"/>
            </a:br>
            <a:r>
              <a:rPr lang="en-US" sz="2000" dirty="0"/>
              <a:t>	If you have not already </a:t>
            </a:r>
            <a:r>
              <a:rPr lang="en-US" sz="2000" dirty="0" smtClean="0"/>
              <a:t>paid the taxes on </a:t>
            </a:r>
            <a:r>
              <a:rPr lang="en-US" sz="2000" dirty="0"/>
              <a:t>this property you can benefit by giving me a Quit Claim Deed to the parcel, in return for a small payment.  </a:t>
            </a:r>
            <a:r>
              <a:rPr lang="en-US" sz="2000" dirty="0" smtClean="0"/>
              <a:t>If</a:t>
            </a:r>
            <a:r>
              <a:rPr lang="en-US" sz="2000" dirty="0"/>
              <a:t>, and only if, you do not intend to pay the accumulated taxes, interest and penalties, I will relieve you of your serious tax burden. </a:t>
            </a:r>
            <a:r>
              <a:rPr lang="en-US" sz="2000" dirty="0" smtClean="0"/>
              <a:t/>
            </a:r>
            <a:br>
              <a:rPr lang="en-US" sz="2000" dirty="0" smtClean="0"/>
            </a:br>
            <a:r>
              <a:rPr lang="en-US" sz="800" dirty="0" smtClean="0"/>
              <a:t> </a:t>
            </a:r>
            <a:br>
              <a:rPr lang="en-US" sz="800" dirty="0" smtClean="0"/>
            </a:br>
            <a:r>
              <a:rPr lang="en-US" sz="2000" dirty="0" smtClean="0"/>
              <a:t>	</a:t>
            </a:r>
            <a:r>
              <a:rPr lang="en-US" sz="2000" b="1" dirty="0" smtClean="0">
                <a:solidFill>
                  <a:srgbClr val="C00000"/>
                </a:solidFill>
              </a:rPr>
              <a:t>I will find a family who will cherish your property and think of you in their prayers.</a:t>
            </a:r>
            <a:r>
              <a:rPr lang="en-US" sz="2000" dirty="0">
                <a:solidFill>
                  <a:srgbClr val="C00000"/>
                </a:solidFill>
              </a:rPr>
              <a:t/>
            </a:r>
            <a:br>
              <a:rPr lang="en-US" sz="2000" dirty="0">
                <a:solidFill>
                  <a:srgbClr val="C00000"/>
                </a:solidFill>
              </a:rPr>
            </a:br>
            <a:r>
              <a:rPr lang="en-US" sz="800" dirty="0" smtClean="0"/>
              <a:t>  </a:t>
            </a:r>
            <a:br>
              <a:rPr lang="en-US" sz="800" dirty="0" smtClean="0"/>
            </a:br>
            <a:r>
              <a:rPr lang="en-US" sz="800" dirty="0"/>
              <a:t>	</a:t>
            </a:r>
            <a:r>
              <a:rPr lang="en-US" sz="2000" dirty="0" smtClean="0"/>
              <a:t>Please </a:t>
            </a:r>
            <a:r>
              <a:rPr lang="en-US" sz="2000" dirty="0"/>
              <a:t>contact us as soon as possible. If you want to be out of this real estate, </a:t>
            </a:r>
            <a:r>
              <a:rPr lang="en-US" sz="2000" dirty="0">
                <a:ln w="1905"/>
                <a:solidFill>
                  <a:srgbClr val="C00000"/>
                </a:solidFill>
                <a:effectLst>
                  <a:innerShdw blurRad="69850" dist="43180" dir="5400000">
                    <a:srgbClr val="000000">
                      <a:alpha val="65000"/>
                    </a:srgbClr>
                  </a:innerShdw>
                </a:effectLst>
              </a:rPr>
              <a:t>we will send you $100. for the property, thus creating a “Capital Loss”. This provides a considerable value by giving you a </a:t>
            </a:r>
            <a:r>
              <a:rPr lang="en-US" sz="2000" u="sng" dirty="0">
                <a:ln w="1905"/>
                <a:solidFill>
                  <a:srgbClr val="C00000"/>
                </a:solidFill>
                <a:effectLst>
                  <a:innerShdw blurRad="69850" dist="43180" dir="5400000">
                    <a:srgbClr val="000000">
                      <a:alpha val="65000"/>
                    </a:srgbClr>
                  </a:innerShdw>
                </a:effectLst>
              </a:rPr>
              <a:t>substantial tax deduction</a:t>
            </a:r>
            <a:r>
              <a:rPr lang="en-US" sz="2000" dirty="0">
                <a:ln w="1905"/>
                <a:solidFill>
                  <a:srgbClr val="C00000"/>
                </a:solidFill>
                <a:effectLst>
                  <a:innerShdw blurRad="69850" dist="43180" dir="5400000">
                    <a:srgbClr val="000000">
                      <a:alpha val="65000"/>
                    </a:srgbClr>
                  </a:innerShdw>
                </a:effectLst>
              </a:rPr>
              <a:t>, allowing you to legally significantly reduce or even eliminate your income taxes, probably, for many years to come.</a:t>
            </a:r>
            <a:r>
              <a:rPr lang="en-US" sz="2000" dirty="0"/>
              <a:t/>
            </a:r>
            <a:br>
              <a:rPr lang="en-US" sz="2000" dirty="0"/>
            </a:br>
            <a:r>
              <a:rPr lang="en-US" sz="800" dirty="0" smtClean="0"/>
              <a:t> </a:t>
            </a:r>
            <a:br>
              <a:rPr lang="en-US" sz="800" dirty="0" smtClean="0"/>
            </a:br>
            <a:r>
              <a:rPr lang="en-US" sz="800" dirty="0" smtClean="0"/>
              <a:t>	</a:t>
            </a:r>
            <a:r>
              <a:rPr lang="en-US" sz="2000" dirty="0" smtClean="0"/>
              <a:t>Please </a:t>
            </a:r>
            <a:r>
              <a:rPr lang="en-US" sz="2000" dirty="0"/>
              <a:t>complete the enclosed </a:t>
            </a:r>
            <a:r>
              <a:rPr lang="en-US" sz="2000" b="1" dirty="0"/>
              <a:t>Quit Claim deed</a:t>
            </a:r>
            <a:r>
              <a:rPr lang="en-US" sz="2000" dirty="0"/>
              <a:t>. Notarize the deed. Return the deed to </a:t>
            </a:r>
            <a:r>
              <a:rPr lang="en-US" sz="2000" dirty="0" smtClean="0"/>
              <a:t>us in the enclosed self addressed stamped envelope </a:t>
            </a:r>
            <a:r>
              <a:rPr lang="en-US" sz="2000" dirty="0"/>
              <a:t>and we will promptly send you </a:t>
            </a:r>
            <a:r>
              <a:rPr lang="en-US" sz="2000" b="1" dirty="0"/>
              <a:t>$100</a:t>
            </a:r>
            <a:r>
              <a:rPr lang="en-US" sz="2000" dirty="0"/>
              <a:t>.</a:t>
            </a:r>
            <a:br>
              <a:rPr lang="en-US" sz="2000" dirty="0"/>
            </a:br>
            <a:r>
              <a:rPr lang="en-US" sz="800" dirty="0" smtClean="0"/>
              <a:t/>
            </a:r>
            <a:br>
              <a:rPr lang="en-US" sz="800" dirty="0" smtClean="0"/>
            </a:br>
            <a:r>
              <a:rPr lang="en-US" sz="2000" dirty="0" smtClean="0"/>
              <a:t>Sincerely</a:t>
            </a:r>
            <a:r>
              <a:rPr lang="en-US" sz="2000" dirty="0"/>
              <a:t>, </a:t>
            </a:r>
            <a:r>
              <a:rPr lang="en-US" sz="2000" dirty="0" smtClean="0"/>
              <a:t> EVERGREEN </a:t>
            </a:r>
            <a:r>
              <a:rPr lang="en-US" sz="2000" dirty="0"/>
              <a:t>TRUST</a:t>
            </a:r>
            <a:br>
              <a:rPr lang="en-US" sz="2000" dirty="0"/>
            </a:br>
            <a:endParaRPr lang="en-US" sz="2000" dirty="0"/>
          </a:p>
        </p:txBody>
      </p:sp>
    </p:spTree>
    <p:extLst>
      <p:ext uri="{BB962C8B-B14F-4D97-AF65-F5344CB8AC3E}">
        <p14:creationId xmlns:p14="http://schemas.microsoft.com/office/powerpoint/2010/main" val="275177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lstStyle/>
          <a:p>
            <a:pPr algn="l"/>
            <a:r>
              <a:rPr lang="en-US" sz="3200" b="1" dirty="0">
                <a:solidFill>
                  <a:srgbClr val="C00000"/>
                </a:solidFill>
                <a:latin typeface="Georgia" pitchFamily="18" charset="0"/>
              </a:rPr>
              <a:t>Coach Mitch’s</a:t>
            </a:r>
            <a:r>
              <a:rPr lang="en-US" sz="4000" dirty="0">
                <a:solidFill>
                  <a:prstClr val="black"/>
                </a:solidFill>
              </a:rPr>
              <a:t/>
            </a:r>
            <a:br>
              <a:rPr lang="en-US" sz="4000" dirty="0">
                <a:solidFill>
                  <a:prstClr val="black"/>
                </a:solidFill>
              </a:rPr>
            </a:br>
            <a:r>
              <a:rPr lang="en-US" sz="3600" b="1" u="sng" dirty="0">
                <a:solidFill>
                  <a:srgbClr val="1F497D">
                    <a:lumMod val="60000"/>
                    <a:lumOff val="40000"/>
                  </a:srgbClr>
                </a:solidFill>
                <a:latin typeface="Arial" pitchFamily="34" charset="0"/>
                <a:cs typeface="Arial" pitchFamily="34" charset="0"/>
              </a:rPr>
              <a:t>Ridiculously Simple System</a:t>
            </a:r>
            <a:r>
              <a:rPr lang="en-US" sz="1000" dirty="0">
                <a:solidFill>
                  <a:srgbClr val="1F497D">
                    <a:lumMod val="60000"/>
                    <a:lumOff val="40000"/>
                  </a:srgbClr>
                </a:solidFill>
                <a:latin typeface="Arial" pitchFamily="34" charset="0"/>
                <a:cs typeface="Arial" pitchFamily="34" charset="0"/>
              </a:rPr>
              <a:t>™</a:t>
            </a:r>
            <a:r>
              <a:rPr lang="en-US" sz="4000" dirty="0">
                <a:solidFill>
                  <a:prstClr val="black"/>
                </a:solidFill>
              </a:rPr>
              <a:t/>
            </a:r>
            <a:br>
              <a:rPr lang="en-US" sz="4000" dirty="0">
                <a:solidFill>
                  <a:prstClr val="black"/>
                </a:solidFill>
              </a:rPr>
            </a:br>
            <a:r>
              <a:rPr lang="en-US" sz="700" dirty="0">
                <a:solidFill>
                  <a:prstClr val="black"/>
                </a:solidFill>
              </a:rPr>
              <a:t/>
            </a:r>
            <a:br>
              <a:rPr lang="en-US" sz="700" dirty="0">
                <a:solidFill>
                  <a:prstClr val="black"/>
                </a:solidFill>
              </a:rPr>
            </a:br>
            <a:r>
              <a:rPr lang="en-US" sz="700" dirty="0">
                <a:solidFill>
                  <a:prstClr val="black"/>
                </a:solidFill>
              </a:rPr>
              <a:t/>
            </a:r>
            <a:br>
              <a:rPr lang="en-US" sz="700" dirty="0">
                <a:solidFill>
                  <a:prstClr val="black"/>
                </a:solidFill>
              </a:rPr>
            </a:br>
            <a:r>
              <a:rPr lang="en-US" sz="2500" b="1" dirty="0">
                <a:solidFill>
                  <a:srgbClr val="C00000"/>
                </a:solidFill>
              </a:rPr>
              <a:t/>
            </a:r>
            <a:br>
              <a:rPr lang="en-US" sz="2500" b="1" dirty="0">
                <a:solidFill>
                  <a:srgbClr val="C00000"/>
                </a:solidFill>
              </a:rPr>
            </a:br>
            <a:r>
              <a:rPr lang="en-US" sz="2500" b="1" dirty="0">
                <a:solidFill>
                  <a:srgbClr val="C00000"/>
                </a:solidFill>
              </a:rPr>
              <a:t>5. Negotiate and Close</a:t>
            </a:r>
            <a:br>
              <a:rPr lang="en-US" sz="2500" b="1" dirty="0">
                <a:solidFill>
                  <a:srgbClr val="C00000"/>
                </a:solidFill>
              </a:rPr>
            </a:br>
            <a:r>
              <a:rPr lang="en-US" sz="2500" b="1" dirty="0">
                <a:solidFill>
                  <a:srgbClr val="C00000"/>
                </a:solidFill>
              </a:rPr>
              <a:t>	</a:t>
            </a:r>
            <a:r>
              <a:rPr lang="en-US" sz="1800" b="1" dirty="0">
                <a:solidFill>
                  <a:srgbClr val="C00000"/>
                </a:solidFill>
              </a:rPr>
              <a:t>1. Favorite Sales Techniques</a:t>
            </a:r>
            <a:br>
              <a:rPr lang="en-US" sz="1800" b="1" dirty="0">
                <a:solidFill>
                  <a:srgbClr val="C00000"/>
                </a:solidFill>
              </a:rPr>
            </a:br>
            <a:r>
              <a:rPr lang="en-US" sz="1800" b="1" dirty="0">
                <a:solidFill>
                  <a:srgbClr val="C00000"/>
                </a:solidFill>
              </a:rPr>
              <a:t>	2. Attitudes</a:t>
            </a:r>
            <a:br>
              <a:rPr lang="en-US" sz="1800" b="1" dirty="0">
                <a:solidFill>
                  <a:srgbClr val="C00000"/>
                </a:solidFill>
              </a:rPr>
            </a:br>
            <a:r>
              <a:rPr lang="en-US" sz="1800" b="1" dirty="0">
                <a:solidFill>
                  <a:srgbClr val="C00000"/>
                </a:solidFill>
              </a:rPr>
              <a:t>	3. The Formula</a:t>
            </a:r>
            <a:br>
              <a:rPr lang="en-US" sz="1800" b="1" dirty="0">
                <a:solidFill>
                  <a:srgbClr val="C00000"/>
                </a:solidFill>
              </a:rPr>
            </a:br>
            <a:r>
              <a:rPr lang="en-US" sz="1800" b="1" dirty="0">
                <a:solidFill>
                  <a:srgbClr val="C00000"/>
                </a:solidFill>
              </a:rPr>
              <a:t>	4. Property Evaluation Worksheet</a:t>
            </a:r>
            <a:br>
              <a:rPr lang="en-US" sz="1800" b="1" dirty="0">
                <a:solidFill>
                  <a:srgbClr val="C00000"/>
                </a:solidFill>
              </a:rPr>
            </a:br>
            <a:r>
              <a:rPr lang="en-US" sz="1800" b="1" dirty="0">
                <a:solidFill>
                  <a:srgbClr val="C00000"/>
                </a:solidFill>
              </a:rPr>
              <a:t>	5. Seller’s </a:t>
            </a:r>
            <a:r>
              <a:rPr lang="en-US" sz="1800" b="1" dirty="0" smtClean="0">
                <a:solidFill>
                  <a:srgbClr val="C00000"/>
                </a:solidFill>
              </a:rPr>
              <a:t>Acknowledgments</a:t>
            </a:r>
            <a:br>
              <a:rPr lang="en-US" sz="1800" b="1" dirty="0" smtClean="0">
                <a:solidFill>
                  <a:srgbClr val="C00000"/>
                </a:solidFill>
              </a:rPr>
            </a:br>
            <a:r>
              <a:rPr lang="en-US" sz="1800" b="1" dirty="0" smtClean="0">
                <a:solidFill>
                  <a:srgbClr val="C00000"/>
                </a:solidFill>
              </a:rPr>
              <a:t>	6. Role Playing 	</a:t>
            </a:r>
            <a:br>
              <a:rPr lang="en-US" sz="1800" b="1" dirty="0" smtClean="0">
                <a:solidFill>
                  <a:srgbClr val="C00000"/>
                </a:solidFill>
              </a:rPr>
            </a:br>
            <a:endParaRPr lang="en-US" dirty="0"/>
          </a:p>
        </p:txBody>
      </p:sp>
    </p:spTree>
    <p:extLst>
      <p:ext uri="{BB962C8B-B14F-4D97-AF65-F5344CB8AC3E}">
        <p14:creationId xmlns:p14="http://schemas.microsoft.com/office/powerpoint/2010/main" val="287126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0"/>
          </a:xfrm>
        </p:spPr>
        <p:txBody>
          <a:bodyPr>
            <a:normAutofit fontScale="90000"/>
          </a:bodyPr>
          <a:lstStyle/>
          <a:p>
            <a:pPr algn="l"/>
            <a:r>
              <a:rPr lang="en-US" sz="3600" b="1" dirty="0" smtClean="0">
                <a:solidFill>
                  <a:srgbClr val="C00000"/>
                </a:solidFill>
                <a:latin typeface="Georgia" pitchFamily="18" charset="0"/>
              </a:rPr>
              <a:t/>
            </a:r>
            <a:br>
              <a:rPr lang="en-US" sz="3600" b="1" dirty="0" smtClean="0">
                <a:solidFill>
                  <a:srgbClr val="C00000"/>
                </a:solidFill>
                <a:latin typeface="Georgia" pitchFamily="18" charset="0"/>
              </a:rPr>
            </a:br>
            <a:r>
              <a:rPr lang="en-US" sz="3600" b="1" dirty="0" smtClean="0">
                <a:solidFill>
                  <a:srgbClr val="C00000"/>
                </a:solidFill>
                <a:latin typeface="Georgia" pitchFamily="18" charset="0"/>
              </a:rPr>
              <a:t>Coach Mitch’s</a:t>
            </a:r>
            <a:r>
              <a:rPr lang="en-US" dirty="0" smtClean="0"/>
              <a:t/>
            </a:r>
            <a:br>
              <a:rPr lang="en-US" dirty="0" smtClean="0"/>
            </a:br>
            <a:r>
              <a:rPr lang="en-US" sz="4000" b="1" i="1" u="sng" dirty="0" smtClean="0">
                <a:solidFill>
                  <a:schemeClr val="tx2">
                    <a:lumMod val="60000"/>
                    <a:lumOff val="40000"/>
                  </a:schemeClr>
                </a:solidFill>
                <a:latin typeface="Arial" pitchFamily="34" charset="0"/>
                <a:cs typeface="Arial" pitchFamily="34" charset="0"/>
              </a:rPr>
              <a:t>Ridiculously Simple System…</a:t>
            </a:r>
            <a:r>
              <a:rPr lang="en-US" sz="2700" dirty="0" smtClean="0">
                <a:solidFill>
                  <a:schemeClr val="tx2">
                    <a:lumMod val="60000"/>
                    <a:lumOff val="40000"/>
                  </a:schemeClr>
                </a:solidFill>
                <a:latin typeface="Arial" pitchFamily="34" charset="0"/>
                <a:cs typeface="Arial" pitchFamily="34" charset="0"/>
              </a:rPr>
              <a:t>™</a:t>
            </a:r>
            <a:r>
              <a:rPr lang="en-US" dirty="0" smtClean="0"/>
              <a:t/>
            </a:r>
            <a:br>
              <a:rPr lang="en-US" dirty="0" smtClean="0"/>
            </a:br>
            <a:r>
              <a:rPr lang="en-US" sz="800" dirty="0" smtClean="0"/>
              <a:t/>
            </a:r>
            <a:br>
              <a:rPr lang="en-US" sz="800" dirty="0" smtClean="0"/>
            </a:br>
            <a:r>
              <a:rPr lang="en-US" sz="800" dirty="0"/>
              <a:t/>
            </a:r>
            <a:br>
              <a:rPr lang="en-US" sz="800" dirty="0"/>
            </a:br>
            <a:r>
              <a:rPr lang="en-US" sz="2800" dirty="0" smtClean="0"/>
              <a:t>1. Determine geographic area</a:t>
            </a:r>
            <a:br>
              <a:rPr lang="en-US" sz="2800" dirty="0" smtClean="0"/>
            </a:br>
            <a:r>
              <a:rPr lang="en-US" sz="2800" b="1" dirty="0" smtClean="0">
                <a:solidFill>
                  <a:srgbClr val="C00000"/>
                </a:solidFill>
              </a:rPr>
              <a:t>2. Get list of properties at risk = </a:t>
            </a:r>
            <a:r>
              <a:rPr lang="en-US" sz="2800" b="1" dirty="0">
                <a:solidFill>
                  <a:srgbClr val="C00000"/>
                </a:solidFill>
              </a:rPr>
              <a:t>T</a:t>
            </a:r>
            <a:r>
              <a:rPr lang="en-US" sz="2800" b="1" dirty="0" smtClean="0">
                <a:solidFill>
                  <a:srgbClr val="C00000"/>
                </a:solidFill>
              </a:rPr>
              <a:t>ax </a:t>
            </a:r>
            <a:r>
              <a:rPr lang="en-US" sz="2800" b="1" dirty="0">
                <a:solidFill>
                  <a:srgbClr val="C00000"/>
                </a:solidFill>
              </a:rPr>
              <a:t>D</a:t>
            </a:r>
            <a:r>
              <a:rPr lang="en-US" sz="2800" b="1" dirty="0" smtClean="0">
                <a:solidFill>
                  <a:srgbClr val="C00000"/>
                </a:solidFill>
              </a:rPr>
              <a:t>elinquent Roll</a:t>
            </a:r>
            <a:br>
              <a:rPr lang="en-US" sz="2800" b="1" dirty="0" smtClean="0">
                <a:solidFill>
                  <a:srgbClr val="C00000"/>
                </a:solidFill>
              </a:rPr>
            </a:br>
            <a:r>
              <a:rPr lang="en-US" sz="2800" b="1" dirty="0">
                <a:solidFill>
                  <a:srgbClr val="C00000"/>
                </a:solidFill>
              </a:rPr>
              <a:t>	</a:t>
            </a:r>
            <a:r>
              <a:rPr lang="en-US" sz="2000" b="1" dirty="0" smtClean="0">
                <a:solidFill>
                  <a:srgbClr val="C00000"/>
                </a:solidFill>
              </a:rPr>
              <a:t>1. Questions to ask County Officials</a:t>
            </a: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3. Sort the list for your type properties</a:t>
            </a:r>
            <a:br>
              <a:rPr lang="en-US" sz="2800" b="1" dirty="0" smtClean="0">
                <a:solidFill>
                  <a:srgbClr val="C00000"/>
                </a:solidFill>
              </a:rPr>
            </a:br>
            <a:r>
              <a:rPr lang="en-US" sz="2800" b="1" dirty="0">
                <a:solidFill>
                  <a:srgbClr val="C00000"/>
                </a:solidFill>
              </a:rPr>
              <a:t>	</a:t>
            </a:r>
            <a:r>
              <a:rPr lang="en-US" sz="2000" b="1" dirty="0" smtClean="0">
                <a:solidFill>
                  <a:srgbClr val="C00000"/>
                </a:solidFill>
              </a:rPr>
              <a:t>1. Searching for property </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2. Property </a:t>
            </a:r>
            <a:r>
              <a:rPr lang="en-US" sz="2000" b="1" dirty="0">
                <a:solidFill>
                  <a:srgbClr val="C00000"/>
                </a:solidFill>
              </a:rPr>
              <a:t>Desirability </a:t>
            </a:r>
            <a:r>
              <a:rPr lang="en-US" sz="2000" b="1" dirty="0" smtClean="0">
                <a:solidFill>
                  <a:srgbClr val="C00000"/>
                </a:solidFill>
              </a:rPr>
              <a:t>Matrix</a:t>
            </a:r>
            <a:br>
              <a:rPr lang="en-US" sz="2000" b="1" dirty="0" smtClean="0">
                <a:solidFill>
                  <a:srgbClr val="C00000"/>
                </a:solidFill>
              </a:rPr>
            </a:br>
            <a:r>
              <a:rPr lang="en-US" sz="2000" b="1" dirty="0">
                <a:solidFill>
                  <a:srgbClr val="C00000"/>
                </a:solidFill>
              </a:rPr>
              <a:t>	3</a:t>
            </a:r>
            <a:r>
              <a:rPr lang="en-US" sz="2000" b="1" dirty="0" smtClean="0">
                <a:solidFill>
                  <a:srgbClr val="C00000"/>
                </a:solidFill>
              </a:rPr>
              <a:t>. Coach Mitch Post 201</a:t>
            </a:r>
            <a:br>
              <a:rPr lang="en-US" sz="2000" b="1" dirty="0" smtClean="0">
                <a:solidFill>
                  <a:srgbClr val="C00000"/>
                </a:solidFill>
              </a:rPr>
            </a:br>
            <a:r>
              <a:rPr lang="en-US" sz="2800" b="1" dirty="0" smtClean="0">
                <a:solidFill>
                  <a:srgbClr val="C00000"/>
                </a:solidFill>
              </a:rPr>
              <a:t>4. Market to your list</a:t>
            </a:r>
            <a:br>
              <a:rPr lang="en-US" sz="2800" b="1" dirty="0" smtClean="0">
                <a:solidFill>
                  <a:srgbClr val="C00000"/>
                </a:solidFill>
              </a:rPr>
            </a:br>
            <a:r>
              <a:rPr lang="en-US" sz="2800" b="1" dirty="0">
                <a:solidFill>
                  <a:srgbClr val="C00000"/>
                </a:solidFill>
              </a:rPr>
              <a:t>	</a:t>
            </a:r>
            <a:r>
              <a:rPr lang="en-US" sz="2000" b="1" dirty="0" smtClean="0">
                <a:solidFill>
                  <a:srgbClr val="C00000"/>
                </a:solidFill>
              </a:rPr>
              <a:t>1. Simple Postcard</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2. Letter for deed</a:t>
            </a:r>
            <a:r>
              <a:rPr lang="en-US" sz="2800" b="1" dirty="0" smtClean="0">
                <a:solidFill>
                  <a:srgbClr val="C00000"/>
                </a:solidFill>
              </a:rPr>
              <a:t/>
            </a:r>
            <a:br>
              <a:rPr lang="en-US" sz="2800" b="1" dirty="0" smtClean="0">
                <a:solidFill>
                  <a:srgbClr val="C00000"/>
                </a:solidFill>
              </a:rPr>
            </a:br>
            <a:r>
              <a:rPr lang="en-US" sz="2800" b="1" dirty="0" smtClean="0">
                <a:solidFill>
                  <a:srgbClr val="C00000"/>
                </a:solidFill>
              </a:rPr>
              <a:t>5. Negotiate and Close</a:t>
            </a:r>
            <a:br>
              <a:rPr lang="en-US" sz="2800" b="1" dirty="0" smtClean="0">
                <a:solidFill>
                  <a:srgbClr val="C00000"/>
                </a:solidFill>
              </a:rPr>
            </a:br>
            <a:r>
              <a:rPr lang="en-US" sz="2800" b="1" dirty="0">
                <a:solidFill>
                  <a:srgbClr val="C00000"/>
                </a:solidFill>
              </a:rPr>
              <a:t>	</a:t>
            </a:r>
            <a:r>
              <a:rPr lang="en-US" sz="2000" b="1" dirty="0" smtClean="0">
                <a:solidFill>
                  <a:srgbClr val="C00000"/>
                </a:solidFill>
              </a:rPr>
              <a:t>1. Favorite Sales Techniques</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2. Attitudes</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3. The Formula</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4. Property Evaluation Worksheet</a:t>
            </a:r>
            <a:br>
              <a:rPr lang="en-US" sz="2000" b="1" dirty="0" smtClean="0">
                <a:solidFill>
                  <a:srgbClr val="C00000"/>
                </a:solidFill>
              </a:rPr>
            </a:br>
            <a:r>
              <a:rPr lang="en-US" sz="2000" b="1" dirty="0">
                <a:solidFill>
                  <a:srgbClr val="C00000"/>
                </a:solidFill>
              </a:rPr>
              <a:t>	</a:t>
            </a:r>
            <a:r>
              <a:rPr lang="en-US" sz="2000" b="1" dirty="0" smtClean="0">
                <a:solidFill>
                  <a:srgbClr val="C00000"/>
                </a:solidFill>
              </a:rPr>
              <a:t>5. Seller’s Acknowledgments</a:t>
            </a:r>
            <a:br>
              <a:rPr lang="en-US" sz="2000" b="1" dirty="0" smtClean="0">
                <a:solidFill>
                  <a:srgbClr val="C00000"/>
                </a:solidFill>
              </a:rPr>
            </a:br>
            <a:r>
              <a:rPr lang="en-US" sz="2000" b="1" dirty="0" smtClean="0">
                <a:solidFill>
                  <a:srgbClr val="C00000"/>
                </a:solidFill>
              </a:rPr>
              <a:t>	6. Role Playing 	</a:t>
            </a:r>
            <a:r>
              <a:rPr lang="en-US" sz="2800" b="1" dirty="0" smtClean="0">
                <a:solidFill>
                  <a:srgbClr val="C00000"/>
                </a:solidFill>
              </a:rPr>
              <a:t/>
            </a:r>
            <a:br>
              <a:rPr lang="en-US" sz="2800" b="1" dirty="0" smtClean="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3997641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858000"/>
          </a:xfrm>
        </p:spPr>
        <p:txBody>
          <a:bodyPr>
            <a:normAutofit fontScale="90000"/>
          </a:bodyPr>
          <a:lstStyle/>
          <a:p>
            <a:pPr algn="l"/>
            <a:r>
              <a:rPr lang="en-US" sz="3200" dirty="0">
                <a:latin typeface="Arial"/>
              </a:rPr>
              <a:t/>
            </a:r>
            <a:br>
              <a:rPr lang="en-US" sz="3200" dirty="0">
                <a:latin typeface="Arial"/>
              </a:rPr>
            </a:br>
            <a:r>
              <a:rPr lang="en-US" sz="2800" b="1" dirty="0" smtClean="0">
                <a:latin typeface="Arial"/>
              </a:rPr>
              <a:t>My </a:t>
            </a:r>
            <a:r>
              <a:rPr lang="en-US" sz="2800" b="1" dirty="0">
                <a:latin typeface="Arial"/>
              </a:rPr>
              <a:t>favorite sales devices or </a:t>
            </a:r>
            <a:r>
              <a:rPr lang="en-US" sz="2800" b="1" u="sng" dirty="0">
                <a:latin typeface="Arial"/>
              </a:rPr>
              <a:t>sales techniques </a:t>
            </a:r>
            <a:r>
              <a:rPr lang="en-US" sz="2800" b="1" dirty="0">
                <a:latin typeface="Arial"/>
              </a:rPr>
              <a:t>are: </a:t>
            </a:r>
            <a:r>
              <a:rPr lang="en-US" sz="2800" b="1" dirty="0" smtClean="0">
                <a:latin typeface="Arial"/>
              </a:rPr>
              <a:t/>
            </a:r>
            <a:br>
              <a:rPr lang="en-US" sz="2800" b="1" dirty="0" smtClean="0">
                <a:latin typeface="Arial"/>
              </a:rPr>
            </a:br>
            <a:r>
              <a:rPr lang="en-US" sz="2800" dirty="0">
                <a:latin typeface="Arial"/>
              </a:rPr>
              <a:t/>
            </a:r>
            <a:br>
              <a:rPr lang="en-US" sz="2800" dirty="0">
                <a:latin typeface="Arial"/>
              </a:rPr>
            </a:br>
            <a:r>
              <a:rPr lang="en-US" sz="2800" b="1" dirty="0">
                <a:latin typeface="Arial"/>
              </a:rPr>
              <a:t>1 </a:t>
            </a:r>
            <a:r>
              <a:rPr lang="en-US" sz="2800" b="1" dirty="0">
                <a:solidFill>
                  <a:srgbClr val="C00000"/>
                </a:solidFill>
                <a:latin typeface="Arial"/>
              </a:rPr>
              <a:t>Clarifying Questions: </a:t>
            </a:r>
            <a:r>
              <a:rPr lang="en-US" sz="2800" dirty="0">
                <a:latin typeface="Arial"/>
              </a:rPr>
              <a:t>Asking questions with a purpose in </a:t>
            </a:r>
            <a:r>
              <a:rPr lang="en-US" sz="2800" dirty="0" smtClean="0">
                <a:latin typeface="Arial"/>
              </a:rPr>
              <a:t>	mind</a:t>
            </a:r>
            <a:r>
              <a:rPr lang="en-US" sz="2800" dirty="0">
                <a:latin typeface="Arial"/>
              </a:rPr>
              <a:t>. </a:t>
            </a:r>
            <a:r>
              <a:rPr lang="en-US" sz="2800" dirty="0" smtClean="0">
                <a:latin typeface="Arial"/>
              </a:rPr>
              <a:t>  </a:t>
            </a:r>
            <a:r>
              <a:rPr lang="en-US" sz="2800" dirty="0" smtClean="0">
                <a:latin typeface="Arial"/>
              </a:rPr>
              <a:t>5W2H    </a:t>
            </a:r>
            <a:r>
              <a:rPr lang="en-US" sz="1800" b="1" dirty="0" smtClean="0">
                <a:latin typeface="Arial"/>
              </a:rPr>
              <a:t>who </a:t>
            </a:r>
            <a:r>
              <a:rPr lang="en-US" sz="1800" b="1" dirty="0" smtClean="0">
                <a:latin typeface="Arial"/>
              </a:rPr>
              <a:t> what  when  where  why  </a:t>
            </a:r>
            <a:r>
              <a:rPr lang="en-US" sz="1800" b="1" dirty="0" smtClean="0">
                <a:latin typeface="Arial"/>
              </a:rPr>
              <a:t>how </a:t>
            </a:r>
            <a:r>
              <a:rPr lang="en-US" sz="1800" b="1" dirty="0" smtClean="0">
                <a:latin typeface="Arial"/>
              </a:rPr>
              <a:t> &amp;  how </a:t>
            </a:r>
            <a:r>
              <a:rPr lang="en-US" sz="1800" b="1" dirty="0" smtClean="0">
                <a:latin typeface="Arial"/>
              </a:rPr>
              <a:t>much</a:t>
            </a:r>
            <a:r>
              <a:rPr lang="en-US" dirty="0">
                <a:latin typeface="Arial"/>
              </a:rPr>
              <a:t/>
            </a:r>
            <a:br>
              <a:rPr lang="en-US" dirty="0">
                <a:latin typeface="Arial"/>
              </a:rPr>
            </a:br>
            <a:r>
              <a:rPr lang="en-US" sz="800" dirty="0" smtClean="0">
                <a:latin typeface="Arial"/>
              </a:rPr>
              <a:t/>
            </a:r>
            <a:br>
              <a:rPr lang="en-US" sz="800" dirty="0" smtClean="0">
                <a:latin typeface="Arial"/>
              </a:rPr>
            </a:br>
            <a:r>
              <a:rPr lang="en-US" sz="2800" b="1" dirty="0" smtClean="0">
                <a:latin typeface="Arial"/>
              </a:rPr>
              <a:t>2 </a:t>
            </a:r>
            <a:r>
              <a:rPr lang="en-US" sz="2800" b="1" dirty="0">
                <a:solidFill>
                  <a:srgbClr val="C00000"/>
                </a:solidFill>
                <a:latin typeface="Arial"/>
              </a:rPr>
              <a:t>Feel, Felt, Found: </a:t>
            </a:r>
            <a:r>
              <a:rPr lang="en-US" sz="2800" dirty="0">
                <a:latin typeface="Arial"/>
              </a:rPr>
              <a:t>“I understand how you feel, I felt the </a:t>
            </a:r>
            <a:r>
              <a:rPr lang="en-US" sz="2800" dirty="0" smtClean="0">
                <a:latin typeface="Arial"/>
              </a:rPr>
              <a:t>	same </a:t>
            </a:r>
            <a:r>
              <a:rPr lang="en-US" sz="2800" dirty="0">
                <a:latin typeface="Arial"/>
              </a:rPr>
              <a:t>way myself, until I found…(then, give new </a:t>
            </a:r>
            <a:r>
              <a:rPr lang="en-US" sz="2800" dirty="0" smtClean="0">
                <a:latin typeface="Arial"/>
              </a:rPr>
              <a:t>info).” </a:t>
            </a:r>
            <a:br>
              <a:rPr lang="en-US" sz="2800" dirty="0" smtClean="0">
                <a:latin typeface="Arial"/>
              </a:rPr>
            </a:br>
            <a:r>
              <a:rPr lang="en-US" sz="2800" dirty="0">
                <a:latin typeface="Arial"/>
              </a:rPr>
              <a:t>	</a:t>
            </a:r>
            <a:r>
              <a:rPr lang="en-US" sz="2800" dirty="0" smtClean="0">
                <a:latin typeface="Arial"/>
              </a:rPr>
              <a:t>1</a:t>
            </a:r>
            <a:r>
              <a:rPr lang="en-US" sz="2800" baseline="30000" dirty="0" smtClean="0">
                <a:latin typeface="Arial"/>
              </a:rPr>
              <a:t>st</a:t>
            </a:r>
            <a:r>
              <a:rPr lang="en-US" sz="2800" dirty="0" smtClean="0">
                <a:latin typeface="Arial"/>
              </a:rPr>
              <a:t> Acknowledgment, 2</a:t>
            </a:r>
            <a:r>
              <a:rPr lang="en-US" sz="2800" baseline="30000" dirty="0" smtClean="0">
                <a:latin typeface="Arial"/>
              </a:rPr>
              <a:t>nd</a:t>
            </a:r>
            <a:r>
              <a:rPr lang="en-US" sz="2800" dirty="0" smtClean="0">
                <a:latin typeface="Arial"/>
              </a:rPr>
              <a:t> Acceptance, 3</a:t>
            </a:r>
            <a:r>
              <a:rPr lang="en-US" sz="2800" baseline="30000" dirty="0" smtClean="0">
                <a:latin typeface="Arial"/>
              </a:rPr>
              <a:t>rd</a:t>
            </a:r>
            <a:r>
              <a:rPr lang="en-US" sz="2800" dirty="0" smtClean="0">
                <a:latin typeface="Arial"/>
              </a:rPr>
              <a:t> However…</a:t>
            </a:r>
            <a:r>
              <a:rPr lang="en-US" sz="2800" dirty="0">
                <a:latin typeface="Arial"/>
              </a:rPr>
              <a:t/>
            </a:r>
            <a:br>
              <a:rPr lang="en-US" sz="2800" dirty="0">
                <a:latin typeface="Arial"/>
              </a:rPr>
            </a:br>
            <a:r>
              <a:rPr lang="en-US" sz="800" dirty="0" smtClean="0">
                <a:latin typeface="Arial"/>
              </a:rPr>
              <a:t/>
            </a:r>
            <a:br>
              <a:rPr lang="en-US" sz="800" dirty="0" smtClean="0">
                <a:latin typeface="Arial"/>
              </a:rPr>
            </a:br>
            <a:r>
              <a:rPr lang="en-US" sz="2800" dirty="0" smtClean="0">
                <a:latin typeface="Arial"/>
              </a:rPr>
              <a:t>3 </a:t>
            </a:r>
            <a:r>
              <a:rPr lang="en-US" sz="2800" b="1" dirty="0">
                <a:solidFill>
                  <a:srgbClr val="C00000"/>
                </a:solidFill>
                <a:latin typeface="Arial"/>
              </a:rPr>
              <a:t>The Push-A-Way: </a:t>
            </a:r>
            <a:r>
              <a:rPr lang="en-US" sz="2800" dirty="0">
                <a:latin typeface="Arial"/>
              </a:rPr>
              <a:t>Say that they should not do the </a:t>
            </a:r>
            <a:r>
              <a:rPr lang="en-US" sz="2800" dirty="0" smtClean="0">
                <a:latin typeface="Arial"/>
              </a:rPr>
              <a:t>	transaction </a:t>
            </a:r>
            <a:r>
              <a:rPr lang="en-US" sz="2800" dirty="0">
                <a:latin typeface="Arial"/>
              </a:rPr>
              <a:t>or some part of it. </a:t>
            </a:r>
            <a:r>
              <a:rPr lang="en-US" sz="2800" dirty="0" smtClean="0">
                <a:latin typeface="Arial"/>
              </a:rPr>
              <a:t/>
            </a:r>
            <a:br>
              <a:rPr lang="en-US" sz="2800" dirty="0" smtClean="0">
                <a:latin typeface="Arial"/>
              </a:rPr>
            </a:br>
            <a:r>
              <a:rPr lang="en-US" sz="800" dirty="0" smtClean="0">
                <a:latin typeface="Arial"/>
              </a:rPr>
              <a:t/>
            </a:r>
            <a:br>
              <a:rPr lang="en-US" sz="800" dirty="0" smtClean="0">
                <a:latin typeface="Arial"/>
              </a:rPr>
            </a:br>
            <a:r>
              <a:rPr lang="en-US" sz="2800" dirty="0" smtClean="0">
                <a:latin typeface="Arial"/>
              </a:rPr>
              <a:t>4 </a:t>
            </a:r>
            <a:r>
              <a:rPr lang="en-US" sz="2800" b="1" dirty="0">
                <a:solidFill>
                  <a:srgbClr val="C00000"/>
                </a:solidFill>
                <a:latin typeface="Arial"/>
              </a:rPr>
              <a:t>The Ben Franklin:</a:t>
            </a:r>
            <a:r>
              <a:rPr lang="en-US" sz="2800" b="1" dirty="0">
                <a:latin typeface="Arial"/>
              </a:rPr>
              <a:t> </a:t>
            </a:r>
            <a:r>
              <a:rPr lang="en-US" sz="2800" dirty="0">
                <a:latin typeface="Arial"/>
              </a:rPr>
              <a:t>A logical dissection of the arguments, </a:t>
            </a:r>
            <a:r>
              <a:rPr lang="en-US" sz="2800" dirty="0" smtClean="0">
                <a:latin typeface="Arial"/>
              </a:rPr>
              <a:t>	both </a:t>
            </a:r>
            <a:r>
              <a:rPr lang="en-US" sz="2800" dirty="0">
                <a:latin typeface="Arial"/>
              </a:rPr>
              <a:t>pro and con, often using a debit and credit </a:t>
            </a:r>
            <a:r>
              <a:rPr lang="en-US" sz="2800" dirty="0" smtClean="0">
                <a:latin typeface="Arial"/>
              </a:rPr>
              <a:t>	column</a:t>
            </a:r>
            <a:r>
              <a:rPr lang="en-US" sz="2800" dirty="0">
                <a:latin typeface="Arial"/>
              </a:rPr>
              <a:t>. </a:t>
            </a:r>
            <a:br>
              <a:rPr lang="en-US" sz="2800" dirty="0">
                <a:latin typeface="Arial"/>
              </a:rPr>
            </a:br>
            <a:r>
              <a:rPr lang="en-US" sz="800" dirty="0" smtClean="0">
                <a:latin typeface="Arial"/>
              </a:rPr>
              <a:t/>
            </a:r>
            <a:br>
              <a:rPr lang="en-US" sz="800" dirty="0" smtClean="0">
                <a:latin typeface="Arial"/>
              </a:rPr>
            </a:br>
            <a:r>
              <a:rPr lang="en-US" sz="2800" dirty="0" smtClean="0">
                <a:latin typeface="Arial"/>
              </a:rPr>
              <a:t>5 </a:t>
            </a:r>
            <a:r>
              <a:rPr lang="en-US" sz="2800" b="1" dirty="0">
                <a:solidFill>
                  <a:srgbClr val="C00000"/>
                </a:solidFill>
                <a:latin typeface="Arial"/>
              </a:rPr>
              <a:t>The Hypothetical: </a:t>
            </a:r>
            <a:r>
              <a:rPr lang="en-US" sz="2800" dirty="0">
                <a:latin typeface="Arial"/>
              </a:rPr>
              <a:t>A “what if” question, idea or proposal. </a:t>
            </a:r>
            <a:br>
              <a:rPr lang="en-US" sz="2800" dirty="0">
                <a:latin typeface="Arial"/>
              </a:rPr>
            </a:br>
            <a:r>
              <a:rPr lang="en-US" sz="2800" dirty="0">
                <a:latin typeface="Arial"/>
              </a:rPr>
              <a:t/>
            </a:r>
            <a:br>
              <a:rPr lang="en-US" sz="2800" dirty="0">
                <a:latin typeface="Arial"/>
              </a:rPr>
            </a:br>
            <a:endParaRPr lang="en-US" sz="2800" dirty="0"/>
          </a:p>
        </p:txBody>
      </p:sp>
    </p:spTree>
    <p:extLst>
      <p:ext uri="{BB962C8B-B14F-4D97-AF65-F5344CB8AC3E}">
        <p14:creationId xmlns:p14="http://schemas.microsoft.com/office/powerpoint/2010/main" val="2150551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78562"/>
          </a:xfrm>
        </p:spPr>
        <p:txBody>
          <a:bodyPr>
            <a:normAutofit/>
          </a:bodyPr>
          <a:lstStyle/>
          <a:p>
            <a:pPr algn="l"/>
            <a:r>
              <a:rPr lang="en-US" sz="3600" b="1" u="sng" dirty="0" smtClean="0">
                <a:solidFill>
                  <a:srgbClr val="C00000"/>
                </a:solidFill>
                <a:latin typeface="Arial"/>
              </a:rPr>
              <a:t>Important </a:t>
            </a:r>
            <a:r>
              <a:rPr lang="en-US" sz="3600" b="1" u="sng" dirty="0">
                <a:solidFill>
                  <a:srgbClr val="C00000"/>
                </a:solidFill>
                <a:latin typeface="Arial"/>
              </a:rPr>
              <a:t>Attitudes In Negotiations </a:t>
            </a:r>
            <a:r>
              <a:rPr lang="en-US" dirty="0">
                <a:latin typeface="Arial"/>
              </a:rPr>
              <a:t/>
            </a:r>
            <a:br>
              <a:rPr lang="en-US" dirty="0">
                <a:latin typeface="Arial"/>
              </a:rPr>
            </a:br>
            <a:r>
              <a:rPr lang="en-US" dirty="0" smtClean="0">
                <a:latin typeface="Arial"/>
              </a:rPr>
              <a:t/>
            </a:r>
            <a:br>
              <a:rPr lang="en-US" dirty="0" smtClean="0">
                <a:latin typeface="Arial"/>
              </a:rPr>
            </a:br>
            <a:r>
              <a:rPr lang="en-US" sz="3200" dirty="0" smtClean="0">
                <a:latin typeface="Arial"/>
              </a:rPr>
              <a:t>1. </a:t>
            </a:r>
            <a:r>
              <a:rPr lang="en-US" sz="3200" b="1" dirty="0" smtClean="0">
                <a:latin typeface="Arial"/>
              </a:rPr>
              <a:t>Prepare with Self Talk</a:t>
            </a:r>
            <a:r>
              <a:rPr lang="en-US" sz="3200" dirty="0" smtClean="0">
                <a:latin typeface="Arial"/>
              </a:rPr>
              <a:t/>
            </a:r>
            <a:br>
              <a:rPr lang="en-US" sz="3200" dirty="0" smtClean="0">
                <a:latin typeface="Arial"/>
              </a:rPr>
            </a:br>
            <a:r>
              <a:rPr lang="en-US" sz="3200" dirty="0" smtClean="0">
                <a:latin typeface="Arial"/>
              </a:rPr>
              <a:t>2. </a:t>
            </a:r>
            <a:r>
              <a:rPr lang="en-US" sz="3200" b="1" dirty="0" smtClean="0">
                <a:latin typeface="Arial"/>
              </a:rPr>
              <a:t>Be humble</a:t>
            </a:r>
            <a:r>
              <a:rPr lang="en-US" sz="3200" b="1" dirty="0">
                <a:latin typeface="Arial"/>
              </a:rPr>
              <a:t> </a:t>
            </a:r>
            <a:r>
              <a:rPr lang="en-US" sz="3200" b="1" dirty="0" smtClean="0">
                <a:latin typeface="Arial"/>
              </a:rPr>
              <a:t>/ empathetic</a:t>
            </a:r>
            <a:br>
              <a:rPr lang="en-US" sz="3200" b="1" dirty="0" smtClean="0">
                <a:latin typeface="Arial"/>
              </a:rPr>
            </a:br>
            <a:r>
              <a:rPr lang="en-US" sz="3200" b="1" dirty="0" smtClean="0">
                <a:latin typeface="Arial"/>
              </a:rPr>
              <a:t>3. </a:t>
            </a:r>
            <a:r>
              <a:rPr lang="en-US" sz="3200" b="1" dirty="0" smtClean="0">
                <a:solidFill>
                  <a:srgbClr val="C00000"/>
                </a:solidFill>
                <a:latin typeface="Arial"/>
              </a:rPr>
              <a:t>Control </a:t>
            </a:r>
            <a:r>
              <a:rPr lang="en-US" sz="3200" b="1" dirty="0">
                <a:solidFill>
                  <a:srgbClr val="C00000"/>
                </a:solidFill>
                <a:latin typeface="Arial"/>
              </a:rPr>
              <a:t>Your </a:t>
            </a:r>
            <a:r>
              <a:rPr lang="en-US" sz="3200" b="1" dirty="0" smtClean="0">
                <a:solidFill>
                  <a:srgbClr val="C00000"/>
                </a:solidFill>
                <a:latin typeface="Arial"/>
              </a:rPr>
              <a:t>Greed</a:t>
            </a:r>
            <a:r>
              <a:rPr lang="en-US" sz="3200" dirty="0">
                <a:solidFill>
                  <a:srgbClr val="000000"/>
                </a:solidFill>
                <a:latin typeface="Arial"/>
              </a:rPr>
              <a:t/>
            </a:r>
            <a:br>
              <a:rPr lang="en-US" sz="3200" dirty="0">
                <a:solidFill>
                  <a:srgbClr val="000000"/>
                </a:solidFill>
                <a:latin typeface="Arial"/>
              </a:rPr>
            </a:br>
            <a:r>
              <a:rPr lang="en-US" sz="3200" dirty="0" smtClean="0">
                <a:solidFill>
                  <a:srgbClr val="000000"/>
                </a:solidFill>
                <a:latin typeface="Arial"/>
              </a:rPr>
              <a:t>4. </a:t>
            </a:r>
            <a:r>
              <a:rPr lang="en-US" sz="3200" b="1" dirty="0" smtClean="0">
                <a:latin typeface="Arial"/>
              </a:rPr>
              <a:t>Just </a:t>
            </a:r>
            <a:r>
              <a:rPr lang="en-US" sz="3200" b="1" dirty="0">
                <a:latin typeface="Arial"/>
              </a:rPr>
              <a:t>Say “No</a:t>
            </a:r>
            <a:r>
              <a:rPr lang="en-US" sz="3200" b="1" dirty="0" smtClean="0">
                <a:latin typeface="Arial"/>
              </a:rPr>
              <a:t>!” </a:t>
            </a:r>
            <a:r>
              <a:rPr lang="en-US" sz="3200" dirty="0" smtClean="0">
                <a:latin typeface="Arial"/>
              </a:rPr>
              <a:t>= push a way</a:t>
            </a:r>
            <a:r>
              <a:rPr lang="en-US" sz="3200" dirty="0">
                <a:solidFill>
                  <a:srgbClr val="000000"/>
                </a:solidFill>
                <a:latin typeface="Arial"/>
              </a:rPr>
              <a:t/>
            </a:r>
            <a:br>
              <a:rPr lang="en-US" sz="3200" dirty="0">
                <a:solidFill>
                  <a:srgbClr val="000000"/>
                </a:solidFill>
                <a:latin typeface="Arial"/>
              </a:rPr>
            </a:br>
            <a:r>
              <a:rPr lang="en-US" sz="3200" dirty="0" smtClean="0">
                <a:solidFill>
                  <a:srgbClr val="000000"/>
                </a:solidFill>
                <a:latin typeface="Arial"/>
              </a:rPr>
              <a:t>5. </a:t>
            </a:r>
            <a:r>
              <a:rPr lang="en-US" sz="3200" b="1" dirty="0" smtClean="0">
                <a:latin typeface="Arial"/>
              </a:rPr>
              <a:t>Just </a:t>
            </a:r>
            <a:r>
              <a:rPr lang="en-US" sz="3200" b="1" dirty="0">
                <a:latin typeface="Arial"/>
              </a:rPr>
              <a:t>Say “Yes, I Can!” </a:t>
            </a:r>
            <a:r>
              <a:rPr lang="en-US" sz="3200" dirty="0">
                <a:latin typeface="Arial"/>
              </a:rPr>
              <a:t/>
            </a:r>
            <a:br>
              <a:rPr lang="en-US" sz="3200" dirty="0">
                <a:latin typeface="Arial"/>
              </a:rPr>
            </a:br>
            <a:r>
              <a:rPr lang="en-US" sz="3200" b="1" dirty="0">
                <a:latin typeface="Arial"/>
              </a:rPr>
              <a:t>	</a:t>
            </a:r>
            <a:r>
              <a:rPr lang="en-US" sz="3200" b="1" dirty="0" smtClean="0">
                <a:latin typeface="Arial"/>
              </a:rPr>
              <a:t>Your </a:t>
            </a:r>
            <a:r>
              <a:rPr lang="en-US" sz="3200" b="1" dirty="0">
                <a:latin typeface="Arial"/>
              </a:rPr>
              <a:t>Most Important </a:t>
            </a:r>
            <a:r>
              <a:rPr lang="en-US" sz="3200" b="1" dirty="0" smtClean="0">
                <a:latin typeface="Arial"/>
              </a:rPr>
              <a:t>Attitude</a:t>
            </a:r>
            <a:br>
              <a:rPr lang="en-US" sz="3200" b="1" dirty="0" smtClean="0">
                <a:latin typeface="Arial"/>
              </a:rPr>
            </a:br>
            <a:r>
              <a:rPr lang="en-US" sz="3200" b="1" dirty="0" smtClean="0">
                <a:latin typeface="Arial"/>
              </a:rPr>
              <a:t>6. </a:t>
            </a:r>
            <a:r>
              <a:rPr lang="en-US" sz="3200" b="1" dirty="0" smtClean="0">
                <a:solidFill>
                  <a:prstClr val="black"/>
                </a:solidFill>
                <a:latin typeface="Arial"/>
              </a:rPr>
              <a:t>Yes </a:t>
            </a:r>
            <a:r>
              <a:rPr lang="en-US" sz="3200" b="1" dirty="0">
                <a:solidFill>
                  <a:prstClr val="black"/>
                </a:solidFill>
                <a:latin typeface="Arial"/>
              </a:rPr>
              <a:t>– No - Maybe</a:t>
            </a:r>
            <a:endParaRPr lang="en-US" sz="3200" dirty="0"/>
          </a:p>
        </p:txBody>
      </p:sp>
    </p:spTree>
    <p:extLst>
      <p:ext uri="{BB962C8B-B14F-4D97-AF65-F5344CB8AC3E}">
        <p14:creationId xmlns:p14="http://schemas.microsoft.com/office/powerpoint/2010/main" val="110927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endParaRPr lang="en-US" sz="16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 y="477837"/>
            <a:ext cx="90725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295400"/>
            <a:ext cx="917575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13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924800" cy="7543800"/>
          </a:xfrm>
        </p:spPr>
        <p:txBody>
          <a:bodyPr>
            <a:normAutofit/>
          </a:bodyPr>
          <a:lstStyle/>
          <a:p>
            <a:pPr algn="l"/>
            <a:r>
              <a:rPr lang="en-US" sz="950" dirty="0">
                <a:solidFill>
                  <a:srgbClr val="C10000"/>
                </a:solidFill>
                <a:latin typeface="ArialNarrow"/>
              </a:rPr>
              <a:t>Property Evaluation Worksheet </a:t>
            </a:r>
            <a:r>
              <a:rPr lang="en-US" sz="950" dirty="0">
                <a:solidFill>
                  <a:srgbClr val="000000"/>
                </a:solidFill>
                <a:latin typeface="ArialNarrow"/>
              </a:rPr>
              <a:t>Property #____________________ # ___of #____</a:t>
            </a:r>
            <a:br>
              <a:rPr lang="en-US" sz="950" dirty="0">
                <a:solidFill>
                  <a:srgbClr val="000000"/>
                </a:solidFill>
                <a:latin typeface="ArialNarrow"/>
              </a:rPr>
            </a:br>
            <a:r>
              <a:rPr lang="en-US" sz="950" dirty="0">
                <a:solidFill>
                  <a:srgbClr val="C10000"/>
                </a:solidFill>
                <a:latin typeface="ArialNarrow"/>
              </a:rPr>
              <a:t>General Information </a:t>
            </a:r>
            <a:r>
              <a:rPr lang="en-US" sz="950" dirty="0">
                <a:solidFill>
                  <a:srgbClr val="000000"/>
                </a:solidFill>
                <a:latin typeface="ArialNarrow"/>
              </a:rPr>
              <a:t>Date ____________ School District________________________ How good_____</a:t>
            </a:r>
            <a:br>
              <a:rPr lang="en-US" sz="950" dirty="0">
                <a:solidFill>
                  <a:srgbClr val="000000"/>
                </a:solidFill>
                <a:latin typeface="ArialNarrow"/>
              </a:rPr>
            </a:br>
            <a:r>
              <a:rPr lang="en-US" sz="950" dirty="0">
                <a:solidFill>
                  <a:srgbClr val="000000"/>
                </a:solidFill>
                <a:latin typeface="ArialNarrow"/>
              </a:rPr>
              <a:t>Property Address___________________________________City___________________________State____Zip______</a:t>
            </a:r>
            <a:br>
              <a:rPr lang="en-US" sz="950" dirty="0">
                <a:solidFill>
                  <a:srgbClr val="000000"/>
                </a:solidFill>
                <a:latin typeface="ArialNarrow"/>
              </a:rPr>
            </a:br>
            <a:r>
              <a:rPr lang="en-US" sz="950" dirty="0">
                <a:solidFill>
                  <a:srgbClr val="000000"/>
                </a:solidFill>
                <a:latin typeface="ArialNarrow"/>
              </a:rPr>
              <a:t>Your Name_____________________________________________Home_________________Wk_________________</a:t>
            </a:r>
            <a:br>
              <a:rPr lang="en-US" sz="950" dirty="0">
                <a:solidFill>
                  <a:srgbClr val="000000"/>
                </a:solidFill>
                <a:latin typeface="ArialNarrow"/>
              </a:rPr>
            </a:br>
            <a:r>
              <a:rPr lang="en-US" sz="950" dirty="0">
                <a:solidFill>
                  <a:srgbClr val="000000"/>
                </a:solidFill>
                <a:latin typeface="ArialNarrow"/>
              </a:rPr>
              <a:t>Address__________________________________________City___________________________State_____ Zip_____</a:t>
            </a:r>
            <a:br>
              <a:rPr lang="en-US" sz="950" dirty="0">
                <a:solidFill>
                  <a:srgbClr val="000000"/>
                </a:solidFill>
                <a:latin typeface="ArialNarrow"/>
              </a:rPr>
            </a:br>
            <a:r>
              <a:rPr lang="en-US" sz="950" dirty="0">
                <a:solidFill>
                  <a:srgbClr val="000000"/>
                </a:solidFill>
                <a:latin typeface="ArialNarrow"/>
              </a:rPr>
              <a:t>Email _________________________________________________ Cell _________________ </a:t>
            </a:r>
            <a:r>
              <a:rPr lang="en-US" sz="950" dirty="0" err="1">
                <a:solidFill>
                  <a:srgbClr val="000000"/>
                </a:solidFill>
                <a:latin typeface="ArialNarrow"/>
              </a:rPr>
              <a:t>Pgr</a:t>
            </a:r>
            <a:r>
              <a:rPr lang="en-US" sz="950" dirty="0">
                <a:solidFill>
                  <a:srgbClr val="000000"/>
                </a:solidFill>
                <a:latin typeface="ArialNarrow"/>
              </a:rPr>
              <a:t> _________________</a:t>
            </a:r>
            <a:br>
              <a:rPr lang="en-US" sz="950" dirty="0">
                <a:solidFill>
                  <a:srgbClr val="000000"/>
                </a:solidFill>
                <a:latin typeface="ArialNarrow"/>
              </a:rPr>
            </a:br>
            <a:r>
              <a:rPr lang="en-US" sz="950" dirty="0">
                <a:solidFill>
                  <a:srgbClr val="000000"/>
                </a:solidFill>
                <a:latin typeface="ArialNarrow"/>
              </a:rPr>
              <a:t>Who are the owners___________________________________________________ Type of property_______________</a:t>
            </a:r>
            <a:br>
              <a:rPr lang="en-US" sz="950" dirty="0">
                <a:solidFill>
                  <a:srgbClr val="000000"/>
                </a:solidFill>
                <a:latin typeface="ArialNarrow"/>
              </a:rPr>
            </a:br>
            <a:r>
              <a:rPr lang="en-US" sz="950" dirty="0">
                <a:solidFill>
                  <a:srgbClr val="000000"/>
                </a:solidFill>
                <a:latin typeface="ArialNarrow"/>
              </a:rPr>
              <a:t>OO/NOO_________ Is Property Vacant______ How long Vacant_______ Amenities____________________________</a:t>
            </a:r>
            <a:br>
              <a:rPr lang="en-US" sz="950" dirty="0">
                <a:solidFill>
                  <a:srgbClr val="000000"/>
                </a:solidFill>
                <a:latin typeface="ArialNarrow"/>
              </a:rPr>
            </a:br>
            <a:r>
              <a:rPr lang="en-US" sz="950" dirty="0">
                <a:solidFill>
                  <a:srgbClr val="000000"/>
                </a:solidFill>
                <a:latin typeface="ArialNarrow"/>
              </a:rPr>
              <a:t>#BR________ #Baths______ Total </a:t>
            </a:r>
            <a:r>
              <a:rPr lang="en-US" sz="950" dirty="0" err="1">
                <a:solidFill>
                  <a:srgbClr val="000000"/>
                </a:solidFill>
                <a:latin typeface="ArialNarrow"/>
              </a:rPr>
              <a:t>Sq</a:t>
            </a:r>
            <a:r>
              <a:rPr lang="en-US" sz="950" dirty="0">
                <a:solidFill>
                  <a:srgbClr val="000000"/>
                </a:solidFill>
                <a:latin typeface="ArialNarrow"/>
              </a:rPr>
              <a:t> Ft Bldg.____________ Lot Size __________________ Zoning_______________</a:t>
            </a:r>
            <a:br>
              <a:rPr lang="en-US" sz="950" dirty="0">
                <a:solidFill>
                  <a:srgbClr val="000000"/>
                </a:solidFill>
                <a:latin typeface="ArialNarrow"/>
              </a:rPr>
            </a:br>
            <a:r>
              <a:rPr lang="en-US" sz="950" dirty="0">
                <a:solidFill>
                  <a:srgbClr val="C10000"/>
                </a:solidFill>
                <a:latin typeface="ArialNarrow"/>
              </a:rPr>
              <a:t>Selling Information</a:t>
            </a:r>
            <a:br>
              <a:rPr lang="en-US" sz="950" dirty="0">
                <a:solidFill>
                  <a:srgbClr val="C10000"/>
                </a:solidFill>
                <a:latin typeface="ArialNarrow"/>
              </a:rPr>
            </a:br>
            <a:r>
              <a:rPr lang="en-US" sz="950" dirty="0">
                <a:solidFill>
                  <a:srgbClr val="000000"/>
                </a:solidFill>
                <a:latin typeface="ArialNarrow"/>
              </a:rPr>
              <a:t>1 How long have you owned property_______2 How long have you occupied property________3 Age of Structure_____</a:t>
            </a:r>
            <a:br>
              <a:rPr lang="en-US" sz="950" dirty="0">
                <a:solidFill>
                  <a:srgbClr val="000000"/>
                </a:solidFill>
                <a:latin typeface="ArialNarrow"/>
              </a:rPr>
            </a:br>
            <a:r>
              <a:rPr lang="en-US" sz="950" dirty="0">
                <a:solidFill>
                  <a:srgbClr val="000000"/>
                </a:solidFill>
                <a:latin typeface="ArialNarrow"/>
              </a:rPr>
              <a:t>4 How long has property been for sale________5 Listed with broker______6 How many offers did you get? __________</a:t>
            </a:r>
            <a:br>
              <a:rPr lang="en-US" sz="950" dirty="0">
                <a:solidFill>
                  <a:srgbClr val="000000"/>
                </a:solidFill>
                <a:latin typeface="ArialNarrow"/>
              </a:rPr>
            </a:br>
            <a:r>
              <a:rPr lang="en-US" sz="950" dirty="0">
                <a:solidFill>
                  <a:srgbClr val="000000"/>
                </a:solidFill>
                <a:latin typeface="ArialNarrow"/>
              </a:rPr>
              <a:t>7 Why do you think the property has not sold __________________________8 Date property must be sold by________</a:t>
            </a:r>
            <a:br>
              <a:rPr lang="en-US" sz="950" dirty="0">
                <a:solidFill>
                  <a:srgbClr val="000000"/>
                </a:solidFill>
                <a:latin typeface="ArialNarrow"/>
              </a:rPr>
            </a:br>
            <a:r>
              <a:rPr lang="en-US" sz="950" dirty="0">
                <a:solidFill>
                  <a:srgbClr val="C10000"/>
                </a:solidFill>
                <a:latin typeface="ArialNarrow"/>
              </a:rPr>
              <a:t>General Property Condition</a:t>
            </a:r>
            <a:br>
              <a:rPr lang="en-US" sz="950" dirty="0">
                <a:solidFill>
                  <a:srgbClr val="C10000"/>
                </a:solidFill>
                <a:latin typeface="ArialNarrow"/>
              </a:rPr>
            </a:br>
            <a:r>
              <a:rPr lang="en-US" sz="950" dirty="0">
                <a:solidFill>
                  <a:srgbClr val="000000"/>
                </a:solidFill>
                <a:latin typeface="ArialNarrow"/>
              </a:rPr>
              <a:t>9 How would you grade the condition of the property, from 1-10, with 10 being perfect___________10 How would you</a:t>
            </a:r>
            <a:br>
              <a:rPr lang="en-US" sz="950" dirty="0">
                <a:solidFill>
                  <a:srgbClr val="000000"/>
                </a:solidFill>
                <a:latin typeface="ArialNarrow"/>
              </a:rPr>
            </a:br>
            <a:r>
              <a:rPr lang="en-US" sz="950" dirty="0">
                <a:solidFill>
                  <a:srgbClr val="000000"/>
                </a:solidFill>
                <a:latin typeface="ArialNarrow"/>
              </a:rPr>
              <a:t>grade your property in relation to other houses in your neighborhood on a scale of 1-10 __________11 Email pictures [ ]</a:t>
            </a:r>
            <a:br>
              <a:rPr lang="en-US" sz="950" dirty="0">
                <a:solidFill>
                  <a:srgbClr val="000000"/>
                </a:solidFill>
                <a:latin typeface="ArialNarrow"/>
              </a:rPr>
            </a:br>
            <a:r>
              <a:rPr lang="en-US" sz="950" dirty="0">
                <a:solidFill>
                  <a:srgbClr val="000000"/>
                </a:solidFill>
                <a:latin typeface="ArialNarrow"/>
              </a:rPr>
              <a:t>12 Are there any major repairs or maintenance needed in the property? Please list work needed and its cost _________</a:t>
            </a:r>
            <a:br>
              <a:rPr lang="en-US" sz="950" dirty="0">
                <a:solidFill>
                  <a:srgbClr val="000000"/>
                </a:solidFill>
                <a:latin typeface="ArialNarrow"/>
              </a:rPr>
            </a:br>
            <a:r>
              <a:rPr lang="en-US" sz="950" dirty="0">
                <a:solidFill>
                  <a:srgbClr val="000000"/>
                </a:solidFill>
                <a:latin typeface="ArialNarrow"/>
              </a:rPr>
              <a:t>________________________________________________________________________________________________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13 What improvements would you make________________________________________________________________</a:t>
            </a:r>
            <a:br>
              <a:rPr lang="en-US" sz="950" dirty="0">
                <a:solidFill>
                  <a:srgbClr val="000000"/>
                </a:solidFill>
                <a:latin typeface="ArialNarrow"/>
              </a:rPr>
            </a:br>
            <a:r>
              <a:rPr lang="en-US" sz="950" dirty="0">
                <a:solidFill>
                  <a:srgbClr val="C10000"/>
                </a:solidFill>
                <a:latin typeface="ArialNarrow"/>
              </a:rPr>
              <a:t>Mechanical Systems and Services</a:t>
            </a:r>
            <a:br>
              <a:rPr lang="en-US" sz="950" dirty="0">
                <a:solidFill>
                  <a:srgbClr val="C10000"/>
                </a:solidFill>
                <a:latin typeface="ArialNarrow"/>
              </a:rPr>
            </a:br>
            <a:r>
              <a:rPr lang="en-US" sz="950" dirty="0">
                <a:solidFill>
                  <a:srgbClr val="000000"/>
                </a:solidFill>
                <a:latin typeface="ArialNarrow"/>
              </a:rPr>
              <a:t>14 What is the water source__________15 Has the water quality &amp; flow rate been tested__________16 How old is the</a:t>
            </a:r>
            <a:br>
              <a:rPr lang="en-US" sz="950" dirty="0">
                <a:solidFill>
                  <a:srgbClr val="000000"/>
                </a:solidFill>
                <a:latin typeface="ArialNarrow"/>
              </a:rPr>
            </a:br>
            <a:r>
              <a:rPr lang="en-US" sz="950" dirty="0">
                <a:solidFill>
                  <a:srgbClr val="000000"/>
                </a:solidFill>
                <a:latin typeface="ArialNarrow"/>
              </a:rPr>
              <a:t>septic or cesspool system__________17 Date last pumped__________18 Who provides electrical service___________</a:t>
            </a:r>
            <a:br>
              <a:rPr lang="en-US" sz="950" dirty="0">
                <a:solidFill>
                  <a:srgbClr val="000000"/>
                </a:solidFill>
                <a:latin typeface="ArialNarrow"/>
              </a:rPr>
            </a:br>
            <a:r>
              <a:rPr lang="en-US" sz="950" dirty="0">
                <a:solidFill>
                  <a:srgbClr val="000000"/>
                </a:solidFill>
                <a:latin typeface="ArialNarrow"/>
              </a:rPr>
              <a:t>19 What is the amperage__________ Does it have 20 circuit breakers[ ] 21 fuses[ ] 22 Any material defects_________</a:t>
            </a:r>
            <a:br>
              <a:rPr lang="en-US" sz="950" dirty="0">
                <a:solidFill>
                  <a:srgbClr val="000000"/>
                </a:solidFill>
                <a:latin typeface="ArialNarrow"/>
              </a:rPr>
            </a:br>
            <a:r>
              <a:rPr lang="en-US" sz="950" dirty="0">
                <a:solidFill>
                  <a:srgbClr val="000000"/>
                </a:solidFill>
                <a:latin typeface="ArialNarrow"/>
              </a:rPr>
              <a:t>23 Does basement have seepage resulting in standing water_______________________ Are there any known material</a:t>
            </a:r>
            <a:br>
              <a:rPr lang="en-US" sz="950" dirty="0">
                <a:solidFill>
                  <a:srgbClr val="000000"/>
                </a:solidFill>
                <a:latin typeface="ArialNarrow"/>
              </a:rPr>
            </a:br>
            <a:r>
              <a:rPr lang="en-US" sz="950" dirty="0">
                <a:solidFill>
                  <a:srgbClr val="000000"/>
                </a:solidFill>
                <a:latin typeface="ArialNarrow"/>
              </a:rPr>
              <a:t>defects in these systems 24 plumbing______________25 security__________26 carbon monoxide detector__________</a:t>
            </a:r>
            <a:br>
              <a:rPr lang="en-US" sz="950" dirty="0">
                <a:solidFill>
                  <a:srgbClr val="000000"/>
                </a:solidFill>
                <a:latin typeface="ArialNarrow"/>
              </a:rPr>
            </a:br>
            <a:r>
              <a:rPr lang="en-US" sz="950" dirty="0">
                <a:solidFill>
                  <a:srgbClr val="000000"/>
                </a:solidFill>
                <a:latin typeface="ArialNarrow"/>
              </a:rPr>
              <a:t>27 smoke detector__________28 fire sprinkler__________29 sump pump____________30 foundation/slab__________</a:t>
            </a:r>
            <a:br>
              <a:rPr lang="en-US" sz="950" dirty="0">
                <a:solidFill>
                  <a:srgbClr val="000000"/>
                </a:solidFill>
                <a:latin typeface="ArialNarrow"/>
              </a:rPr>
            </a:br>
            <a:r>
              <a:rPr lang="en-US" sz="950" dirty="0">
                <a:solidFill>
                  <a:srgbClr val="000000"/>
                </a:solidFill>
                <a:latin typeface="ArialNarrow"/>
              </a:rPr>
              <a:t>31 interior walls/ceilings_________________32 exterior walls/siding_________________33 floors_________________</a:t>
            </a:r>
            <a:br>
              <a:rPr lang="en-US" sz="950" dirty="0">
                <a:solidFill>
                  <a:srgbClr val="000000"/>
                </a:solidFill>
                <a:latin typeface="ArialNarrow"/>
              </a:rPr>
            </a:br>
            <a:r>
              <a:rPr lang="en-US" sz="950" dirty="0">
                <a:solidFill>
                  <a:srgbClr val="000000"/>
                </a:solidFill>
                <a:latin typeface="ArialNarrow"/>
              </a:rPr>
              <a:t>34 chimney/fireplace/stove______________ 35 patio/deck________________________ 36 driveway_______________</a:t>
            </a:r>
            <a:br>
              <a:rPr lang="en-US" sz="950" dirty="0">
                <a:solidFill>
                  <a:srgbClr val="000000"/>
                </a:solidFill>
                <a:latin typeface="ArialNarrow"/>
              </a:rPr>
            </a:br>
            <a:r>
              <a:rPr lang="en-US" sz="950" dirty="0">
                <a:solidFill>
                  <a:srgbClr val="000000"/>
                </a:solidFill>
                <a:latin typeface="ArialNarrow"/>
              </a:rPr>
              <a:t>37 central air conditioner___________ 38 heating system___________________39 hot water heater_______________</a:t>
            </a:r>
            <a:br>
              <a:rPr lang="en-US" sz="950" dirty="0">
                <a:solidFill>
                  <a:srgbClr val="000000"/>
                </a:solidFill>
                <a:latin typeface="ArialNarrow"/>
              </a:rPr>
            </a:br>
            <a:r>
              <a:rPr lang="en-US" sz="950" dirty="0">
                <a:solidFill>
                  <a:srgbClr val="C10000"/>
                </a:solidFill>
                <a:latin typeface="ArialNarrow"/>
              </a:rPr>
              <a:t>Structural</a:t>
            </a:r>
            <a:br>
              <a:rPr lang="en-US" sz="950" dirty="0">
                <a:solidFill>
                  <a:srgbClr val="C10000"/>
                </a:solidFill>
                <a:latin typeface="ArialNarrow"/>
              </a:rPr>
            </a:br>
            <a:r>
              <a:rPr lang="en-US" sz="950" dirty="0">
                <a:solidFill>
                  <a:srgbClr val="000000"/>
                </a:solidFill>
                <a:latin typeface="ArialNarrow"/>
              </a:rPr>
              <a:t>40 Is there any rot or water damage____________________ 41 Is there any fire or smoke damage_________________</a:t>
            </a:r>
            <a:br>
              <a:rPr lang="en-US" sz="950" dirty="0">
                <a:solidFill>
                  <a:srgbClr val="000000"/>
                </a:solidFill>
                <a:latin typeface="ArialNarrow"/>
              </a:rPr>
            </a:br>
            <a:r>
              <a:rPr lang="en-US" sz="950" dirty="0">
                <a:solidFill>
                  <a:srgbClr val="000000"/>
                </a:solidFill>
                <a:latin typeface="ArialNarrow"/>
              </a:rPr>
              <a:t>42 Have you tested for insect, rodent or pest infestation [ ] 43 Results________________________________________</a:t>
            </a:r>
            <a:br>
              <a:rPr lang="en-US" sz="950" dirty="0">
                <a:solidFill>
                  <a:srgbClr val="000000"/>
                </a:solidFill>
                <a:latin typeface="ArialNarrow"/>
              </a:rPr>
            </a:br>
            <a:r>
              <a:rPr lang="en-US" sz="950" dirty="0">
                <a:solidFill>
                  <a:srgbClr val="000000"/>
                </a:solidFill>
                <a:latin typeface="ArialNarrow"/>
              </a:rPr>
              <a:t>44 What is type of roof covering___________45 How old is the roof_______46 Any known defects_________________</a:t>
            </a:r>
            <a:br>
              <a:rPr lang="en-US" sz="950" dirty="0">
                <a:solidFill>
                  <a:srgbClr val="000000"/>
                </a:solidFill>
                <a:latin typeface="ArialNarrow"/>
              </a:rPr>
            </a:br>
            <a:r>
              <a:rPr lang="en-US" sz="950" dirty="0">
                <a:solidFill>
                  <a:srgbClr val="000000"/>
                </a:solidFill>
                <a:latin typeface="ArialNarrow"/>
              </a:rPr>
              <a:t>47 Are there any known material defects in the following structural systems: footings, beams, girders, lintels, columns</a:t>
            </a:r>
            <a:br>
              <a:rPr lang="en-US" sz="950" dirty="0">
                <a:solidFill>
                  <a:srgbClr val="000000"/>
                </a:solidFill>
                <a:latin typeface="ArialNarrow"/>
              </a:rPr>
            </a:br>
            <a:r>
              <a:rPr lang="en-US" sz="950" dirty="0">
                <a:solidFill>
                  <a:srgbClr val="000000"/>
                </a:solidFill>
                <a:latin typeface="ArialNarrow"/>
              </a:rPr>
              <a:t>partitions, chimney_________________________________________________________________________________</a:t>
            </a:r>
            <a:br>
              <a:rPr lang="en-US" sz="950" dirty="0">
                <a:solidFill>
                  <a:srgbClr val="000000"/>
                </a:solidFill>
                <a:latin typeface="ArialNarrow"/>
              </a:rPr>
            </a:br>
            <a:r>
              <a:rPr lang="en-US" sz="950" dirty="0">
                <a:solidFill>
                  <a:srgbClr val="C10000"/>
                </a:solidFill>
                <a:latin typeface="ArialNarrow"/>
              </a:rPr>
              <a:t>Legal</a:t>
            </a:r>
            <a:br>
              <a:rPr lang="en-US" sz="950" dirty="0">
                <a:solidFill>
                  <a:srgbClr val="C10000"/>
                </a:solidFill>
                <a:latin typeface="ArialNarrow"/>
              </a:rPr>
            </a:br>
            <a:r>
              <a:rPr lang="en-US" sz="950" dirty="0">
                <a:solidFill>
                  <a:srgbClr val="000000"/>
                </a:solidFill>
                <a:latin typeface="ArialNarrow"/>
              </a:rPr>
              <a:t>48 Has anyone made a legal challenge to the property____________________________________________________</a:t>
            </a:r>
            <a:br>
              <a:rPr lang="en-US" sz="950" dirty="0">
                <a:solidFill>
                  <a:srgbClr val="000000"/>
                </a:solidFill>
                <a:latin typeface="ArialNarrow"/>
              </a:rPr>
            </a:br>
            <a:r>
              <a:rPr lang="en-US" sz="950" dirty="0">
                <a:solidFill>
                  <a:srgbClr val="000000"/>
                </a:solidFill>
                <a:latin typeface="ArialNarrow"/>
              </a:rPr>
              <a:t>49 Cert of Occupancy required [ ] 50 Does anyone have rights to use the property_______ 51 Does anyone else claim</a:t>
            </a:r>
            <a:br>
              <a:rPr lang="en-US" sz="950" dirty="0">
                <a:solidFill>
                  <a:srgbClr val="000000"/>
                </a:solidFill>
                <a:latin typeface="ArialNarrow"/>
              </a:rPr>
            </a:br>
            <a:r>
              <a:rPr lang="en-US" sz="950" dirty="0">
                <a:solidFill>
                  <a:srgbClr val="000000"/>
                </a:solidFill>
                <a:latin typeface="ArialNarrow"/>
              </a:rPr>
              <a:t>to own the property______________52 Are there judgments, tax or mechanic liens against the property_____________</a:t>
            </a:r>
            <a:br>
              <a:rPr lang="en-US" sz="950" dirty="0">
                <a:solidFill>
                  <a:srgbClr val="000000"/>
                </a:solidFill>
                <a:latin typeface="ArialNarrow"/>
              </a:rPr>
            </a:br>
            <a:r>
              <a:rPr lang="en-US" sz="950" dirty="0">
                <a:solidFill>
                  <a:srgbClr val="000000"/>
                </a:solidFill>
                <a:latin typeface="ArialNarrow"/>
              </a:rPr>
              <a:t>53 Is there anything on the property that is shared in common: well, fences, driveway____________________________</a:t>
            </a:r>
            <a:br>
              <a:rPr lang="en-US" sz="950" dirty="0">
                <a:solidFill>
                  <a:srgbClr val="000000"/>
                </a:solidFill>
                <a:latin typeface="ArialNarrow"/>
              </a:rPr>
            </a:br>
            <a:r>
              <a:rPr lang="en-US" sz="950" dirty="0">
                <a:solidFill>
                  <a:srgbClr val="C10000"/>
                </a:solidFill>
                <a:latin typeface="ArialNarrow"/>
              </a:rPr>
              <a:t>Environmental</a:t>
            </a:r>
            <a:br>
              <a:rPr lang="en-US" sz="950" dirty="0">
                <a:solidFill>
                  <a:srgbClr val="C10000"/>
                </a:solidFill>
                <a:latin typeface="ArialNarrow"/>
              </a:rPr>
            </a:br>
            <a:r>
              <a:rPr lang="en-US" sz="950" dirty="0">
                <a:solidFill>
                  <a:srgbClr val="000000"/>
                </a:solidFill>
                <a:latin typeface="ArialNarrow"/>
              </a:rPr>
              <a:t>54 Has any part of the property ever been in a wetland, agricultural district or landfill_____________________________</a:t>
            </a:r>
            <a:br>
              <a:rPr lang="en-US" sz="950" dirty="0">
                <a:solidFill>
                  <a:srgbClr val="000000"/>
                </a:solidFill>
                <a:latin typeface="ArialNarrow"/>
              </a:rPr>
            </a:br>
            <a:r>
              <a:rPr lang="en-US" sz="950" dirty="0">
                <a:solidFill>
                  <a:srgbClr val="000000"/>
                </a:solidFill>
                <a:latin typeface="ArialNarrow"/>
              </a:rPr>
              <a:t>55 Have there ever been fuel storage tanks above or below ground ______ 56Did they ever leak___________________</a:t>
            </a:r>
            <a:br>
              <a:rPr lang="en-US" sz="950" dirty="0">
                <a:solidFill>
                  <a:srgbClr val="000000"/>
                </a:solidFill>
                <a:latin typeface="ArialNarrow"/>
              </a:rPr>
            </a:br>
            <a:r>
              <a:rPr lang="en-US" sz="950" dirty="0">
                <a:solidFill>
                  <a:srgbClr val="000000"/>
                </a:solidFill>
                <a:latin typeface="ArialNarrow"/>
              </a:rPr>
              <a:t>57 Has any petroleum product, methane gas or any hazardous or toxic item spilled, leaked or been released onto the</a:t>
            </a:r>
            <a:br>
              <a:rPr lang="en-US" sz="950" dirty="0">
                <a:solidFill>
                  <a:srgbClr val="000000"/>
                </a:solidFill>
                <a:latin typeface="ArialNarrow"/>
              </a:rPr>
            </a:br>
            <a:r>
              <a:rPr lang="en-US" sz="950" dirty="0">
                <a:solidFill>
                  <a:srgbClr val="000000"/>
                </a:solidFill>
                <a:latin typeface="ArialNarrow"/>
              </a:rPr>
              <a:t>property or onto another property_____________________________________________________________________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58 Has the property been tested for toxic substances_______________________59 Has a radon test been done______</a:t>
            </a:r>
            <a:br>
              <a:rPr lang="en-US" sz="950" dirty="0">
                <a:solidFill>
                  <a:srgbClr val="000000"/>
                </a:solidFill>
                <a:latin typeface="ArialNarrow"/>
              </a:rPr>
            </a:br>
            <a:r>
              <a:rPr lang="en-US" sz="950" dirty="0">
                <a:solidFill>
                  <a:srgbClr val="000000"/>
                </a:solidFill>
                <a:latin typeface="ArialNarrow"/>
              </a:rPr>
              <a:t>60 Is there asbestos in the structure__________________________ 61 Is lead plumbing present __________________</a:t>
            </a:r>
            <a:endParaRPr lang="en-US" sz="950" dirty="0"/>
          </a:p>
        </p:txBody>
      </p:sp>
    </p:spTree>
    <p:extLst>
      <p:ext uri="{BB962C8B-B14F-4D97-AF65-F5344CB8AC3E}">
        <p14:creationId xmlns:p14="http://schemas.microsoft.com/office/powerpoint/2010/main" val="327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8229600" cy="6934200"/>
          </a:xfrm>
        </p:spPr>
        <p:txBody>
          <a:bodyPr>
            <a:normAutofit/>
          </a:bodyPr>
          <a:lstStyle/>
          <a:p>
            <a:pPr algn="l"/>
            <a:r>
              <a:rPr lang="en-US" sz="950" dirty="0">
                <a:solidFill>
                  <a:srgbClr val="C10000"/>
                </a:solidFill>
                <a:latin typeface="ArialNarrow"/>
              </a:rPr>
              <a:t>Property Finances</a:t>
            </a:r>
            <a:br>
              <a:rPr lang="en-US" sz="950" dirty="0">
                <a:solidFill>
                  <a:srgbClr val="C10000"/>
                </a:solidFill>
                <a:latin typeface="ArialNarrow"/>
              </a:rPr>
            </a:br>
            <a:r>
              <a:rPr lang="en-US" sz="950" dirty="0">
                <a:solidFill>
                  <a:srgbClr val="000000"/>
                </a:solidFill>
                <a:latin typeface="ArialNarrow"/>
              </a:rPr>
              <a:t>61 What was original price of property?________ 63 How much DP?_______ 64 What’s current market value?_______</a:t>
            </a:r>
            <a:br>
              <a:rPr lang="en-US" sz="950" dirty="0">
                <a:solidFill>
                  <a:srgbClr val="000000"/>
                </a:solidFill>
                <a:latin typeface="ArialNarrow"/>
              </a:rPr>
            </a:br>
            <a:r>
              <a:rPr lang="en-US" sz="950" dirty="0">
                <a:solidFill>
                  <a:srgbClr val="000000"/>
                </a:solidFill>
                <a:latin typeface="ArialNarrow"/>
              </a:rPr>
              <a:t>65 What is your asking price?_________________66 List the prices of comparable properties that have sold recently in</a:t>
            </a:r>
            <a:br>
              <a:rPr lang="en-US" sz="950" dirty="0">
                <a:solidFill>
                  <a:srgbClr val="000000"/>
                </a:solidFill>
                <a:latin typeface="ArialNarrow"/>
              </a:rPr>
            </a:br>
            <a:r>
              <a:rPr lang="en-US" sz="950" dirty="0">
                <a:solidFill>
                  <a:srgbClr val="000000"/>
                </a:solidFill>
                <a:latin typeface="ArialNarrow"/>
              </a:rPr>
              <a:t>your neighborhood_________________________________________________________________________________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67 What are the terms of the current first mortgage? 68 $__________________ 69 Rate________ 70 Date___________</a:t>
            </a:r>
            <a:br>
              <a:rPr lang="en-US" sz="950" dirty="0">
                <a:solidFill>
                  <a:srgbClr val="000000"/>
                </a:solidFill>
                <a:latin typeface="ArialNarrow"/>
              </a:rPr>
            </a:br>
            <a:r>
              <a:rPr lang="en-US" sz="950" dirty="0">
                <a:solidFill>
                  <a:srgbClr val="000000"/>
                </a:solidFill>
                <a:latin typeface="ArialNarrow"/>
              </a:rPr>
              <a:t>71Yrs______ 72 How much are first mortgage monthly payments?___________ 73 Does it include re taxes, insurance</a:t>
            </a:r>
            <a:br>
              <a:rPr lang="en-US" sz="950" dirty="0">
                <a:solidFill>
                  <a:srgbClr val="000000"/>
                </a:solidFill>
                <a:latin typeface="ArialNarrow"/>
              </a:rPr>
            </a:br>
            <a:r>
              <a:rPr lang="en-US" sz="950" dirty="0">
                <a:solidFill>
                  <a:srgbClr val="000000"/>
                </a:solidFill>
                <a:latin typeface="ArialNarrow"/>
              </a:rPr>
              <a:t>and home owners association fees?_________ 74 If not what is annual tax $____________ 75 insurance$___________</a:t>
            </a:r>
            <a:br>
              <a:rPr lang="en-US" sz="950" dirty="0">
                <a:solidFill>
                  <a:srgbClr val="000000"/>
                </a:solidFill>
                <a:latin typeface="ArialNarrow"/>
              </a:rPr>
            </a:br>
            <a:r>
              <a:rPr lang="en-US" sz="950" dirty="0">
                <a:solidFill>
                  <a:srgbClr val="000000"/>
                </a:solidFill>
                <a:latin typeface="ArialNarrow"/>
              </a:rPr>
              <a:t>76 HOA Dues$_________ Any arrearages: 77 Tax$__________ 78 Insurance$__________79 HOA Dues$__________</a:t>
            </a:r>
            <a:br>
              <a:rPr lang="en-US" sz="950" dirty="0">
                <a:solidFill>
                  <a:srgbClr val="000000"/>
                </a:solidFill>
                <a:latin typeface="ArialNarrow"/>
              </a:rPr>
            </a:br>
            <a:r>
              <a:rPr lang="en-US" sz="950" dirty="0">
                <a:solidFill>
                  <a:srgbClr val="000000"/>
                </a:solidFill>
                <a:latin typeface="ArialNarrow"/>
              </a:rPr>
              <a:t>80 If payments on this mortgage are delinquent, by how many payments_____________81 How much to cure________</a:t>
            </a:r>
            <a:br>
              <a:rPr lang="en-US" sz="950" dirty="0">
                <a:solidFill>
                  <a:srgbClr val="000000"/>
                </a:solidFill>
                <a:latin typeface="ArialNarrow"/>
              </a:rPr>
            </a:br>
            <a:r>
              <a:rPr lang="en-US" sz="950" dirty="0">
                <a:solidFill>
                  <a:srgbClr val="000000"/>
                </a:solidFill>
                <a:latin typeface="ArialNarrow"/>
              </a:rPr>
              <a:t>82 Who is the holder of this mortgage(Bank or individual)__________________________________________________</a:t>
            </a:r>
            <a:br>
              <a:rPr lang="en-US" sz="950" dirty="0">
                <a:solidFill>
                  <a:srgbClr val="000000"/>
                </a:solidFill>
                <a:latin typeface="ArialNarrow"/>
              </a:rPr>
            </a:br>
            <a:r>
              <a:rPr lang="en-US" sz="950" dirty="0">
                <a:solidFill>
                  <a:srgbClr val="000000"/>
                </a:solidFill>
                <a:latin typeface="ArialNarrow"/>
              </a:rPr>
              <a:t>83 What are the terms of the second mortgage, if any $____________ 84 Rate_______85 Date________86 </a:t>
            </a:r>
            <a:r>
              <a:rPr lang="en-US" sz="950" dirty="0" err="1">
                <a:solidFill>
                  <a:srgbClr val="000000"/>
                </a:solidFill>
                <a:latin typeface="ArialNarrow"/>
              </a:rPr>
              <a:t>Yrs</a:t>
            </a:r>
            <a:r>
              <a:rPr lang="en-US" sz="950" dirty="0">
                <a:solidFill>
                  <a:srgbClr val="000000"/>
                </a:solidFill>
                <a:latin typeface="ArialNarrow"/>
              </a:rPr>
              <a:t>______</a:t>
            </a:r>
            <a:br>
              <a:rPr lang="en-US" sz="950" dirty="0">
                <a:solidFill>
                  <a:srgbClr val="000000"/>
                </a:solidFill>
                <a:latin typeface="ArialNarrow"/>
              </a:rPr>
            </a:br>
            <a:r>
              <a:rPr lang="en-US" sz="950" dirty="0">
                <a:solidFill>
                  <a:srgbClr val="000000"/>
                </a:solidFill>
                <a:latin typeface="ArialNarrow"/>
              </a:rPr>
              <a:t>87 Is this an equity Line_________ 88 What is maximum amount available$______________89 Can you get more____</a:t>
            </a:r>
            <a:br>
              <a:rPr lang="en-US" sz="950" dirty="0">
                <a:solidFill>
                  <a:srgbClr val="000000"/>
                </a:solidFill>
                <a:latin typeface="ArialNarrow"/>
              </a:rPr>
            </a:br>
            <a:r>
              <a:rPr lang="en-US" sz="950" dirty="0">
                <a:solidFill>
                  <a:srgbClr val="000000"/>
                </a:solidFill>
                <a:latin typeface="ArialNarrow"/>
              </a:rPr>
              <a:t>90 If payments on this mortgage are delinquent, by how many months_________91 How much to cure______________</a:t>
            </a:r>
            <a:br>
              <a:rPr lang="en-US" sz="950" dirty="0">
                <a:solidFill>
                  <a:srgbClr val="000000"/>
                </a:solidFill>
                <a:latin typeface="ArialNarrow"/>
              </a:rPr>
            </a:br>
            <a:r>
              <a:rPr lang="en-US" sz="950" dirty="0">
                <a:solidFill>
                  <a:srgbClr val="000000"/>
                </a:solidFill>
                <a:latin typeface="ArialNarrow"/>
              </a:rPr>
              <a:t>92 Who is the holder of this mortgage__________________________________________________________________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93 What are the terms of the third mortgage, if any $_______________94 Rate_______95 Date________96 </a:t>
            </a:r>
            <a:r>
              <a:rPr lang="en-US" sz="950" dirty="0" err="1">
                <a:solidFill>
                  <a:srgbClr val="000000"/>
                </a:solidFill>
                <a:latin typeface="ArialNarrow"/>
              </a:rPr>
              <a:t>Yrs</a:t>
            </a:r>
            <a:r>
              <a:rPr lang="en-US" sz="950" dirty="0">
                <a:solidFill>
                  <a:srgbClr val="000000"/>
                </a:solidFill>
                <a:latin typeface="ArialNarrow"/>
              </a:rPr>
              <a:t>______</a:t>
            </a:r>
            <a:br>
              <a:rPr lang="en-US" sz="950" dirty="0">
                <a:solidFill>
                  <a:srgbClr val="000000"/>
                </a:solidFill>
                <a:latin typeface="ArialNarrow"/>
              </a:rPr>
            </a:br>
            <a:r>
              <a:rPr lang="en-US" sz="950" dirty="0">
                <a:solidFill>
                  <a:srgbClr val="000000"/>
                </a:solidFill>
                <a:latin typeface="ArialNarrow"/>
              </a:rPr>
              <a:t>97 If payment on this mortgage are delinquent, by how many months__________98 How much to cure______________</a:t>
            </a:r>
            <a:br>
              <a:rPr lang="en-US" sz="950" dirty="0">
                <a:solidFill>
                  <a:srgbClr val="000000"/>
                </a:solidFill>
                <a:latin typeface="ArialNarrow"/>
              </a:rPr>
            </a:br>
            <a:r>
              <a:rPr lang="en-US" sz="950" dirty="0">
                <a:solidFill>
                  <a:srgbClr val="000000"/>
                </a:solidFill>
                <a:latin typeface="ArialNarrow"/>
              </a:rPr>
              <a:t>99 Who is the holder of this mortgage?_________________________________________________________________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If in foreclosure, which mortgage(s) and how much 100 </a:t>
            </a:r>
            <a:r>
              <a:rPr lang="en-US" sz="950" dirty="0" err="1">
                <a:solidFill>
                  <a:srgbClr val="000000"/>
                </a:solidFill>
                <a:latin typeface="ArialNarrow"/>
              </a:rPr>
              <a:t>Mtg</a:t>
            </a:r>
            <a:r>
              <a:rPr lang="en-US" sz="950" dirty="0">
                <a:solidFill>
                  <a:srgbClr val="000000"/>
                </a:solidFill>
                <a:latin typeface="ArialNarrow"/>
              </a:rPr>
              <a:t>______ $____________101 </a:t>
            </a:r>
            <a:r>
              <a:rPr lang="en-US" sz="950" dirty="0" err="1">
                <a:solidFill>
                  <a:srgbClr val="000000"/>
                </a:solidFill>
                <a:latin typeface="ArialNarrow"/>
              </a:rPr>
              <a:t>Mtg</a:t>
            </a:r>
            <a:r>
              <a:rPr lang="en-US" sz="950" dirty="0">
                <a:solidFill>
                  <a:srgbClr val="000000"/>
                </a:solidFill>
                <a:latin typeface="ArialNarrow"/>
              </a:rPr>
              <a:t> _____________ $_______</a:t>
            </a:r>
            <a:br>
              <a:rPr lang="en-US" sz="950" dirty="0">
                <a:solidFill>
                  <a:srgbClr val="000000"/>
                </a:solidFill>
                <a:latin typeface="ArialNarrow"/>
              </a:rPr>
            </a:br>
            <a:r>
              <a:rPr lang="en-US" sz="950" dirty="0">
                <a:solidFill>
                  <a:srgbClr val="000000"/>
                </a:solidFill>
                <a:latin typeface="ArialNarrow"/>
              </a:rPr>
              <a:t>102 Date of Notice or Lis Pendens___________103 Sale Date___________</a:t>
            </a:r>
            <a:br>
              <a:rPr lang="en-US" sz="950" dirty="0">
                <a:solidFill>
                  <a:srgbClr val="000000"/>
                </a:solidFill>
                <a:latin typeface="ArialNarrow"/>
              </a:rPr>
            </a:br>
            <a:r>
              <a:rPr lang="en-US" sz="950" dirty="0">
                <a:solidFill>
                  <a:srgbClr val="000000"/>
                </a:solidFill>
                <a:latin typeface="ArialNarrow"/>
              </a:rPr>
              <a:t>104 Have you filed for bankruptcy______105 Which Chapter (7, 11, 13)_____106 Date of Discharge________________</a:t>
            </a:r>
            <a:br>
              <a:rPr lang="en-US" sz="950" dirty="0">
                <a:solidFill>
                  <a:srgbClr val="000000"/>
                </a:solidFill>
                <a:latin typeface="ArialNarrow"/>
              </a:rPr>
            </a:br>
            <a:r>
              <a:rPr lang="en-US" sz="950" dirty="0">
                <a:solidFill>
                  <a:srgbClr val="000000"/>
                </a:solidFill>
                <a:latin typeface="ArialNarrow"/>
              </a:rPr>
              <a:t>107 If you are considering bankruptcy, which Chapter (7, 11 13)______________</a:t>
            </a:r>
            <a:br>
              <a:rPr lang="en-US" sz="950" dirty="0">
                <a:solidFill>
                  <a:srgbClr val="000000"/>
                </a:solidFill>
                <a:latin typeface="ArialNarrow"/>
              </a:rPr>
            </a:br>
            <a:r>
              <a:rPr lang="en-US" sz="950" dirty="0">
                <a:solidFill>
                  <a:srgbClr val="000000"/>
                </a:solidFill>
                <a:latin typeface="ArialNarrow"/>
              </a:rPr>
              <a:t>108 What other liens or judgments, pending or actual are on property and their amounts?_________________________</a:t>
            </a:r>
            <a:br>
              <a:rPr lang="en-US" sz="950" dirty="0">
                <a:solidFill>
                  <a:srgbClr val="000000"/>
                </a:solidFill>
                <a:latin typeface="ArialNarrow"/>
              </a:rPr>
            </a:br>
            <a:r>
              <a:rPr lang="en-US" sz="950" dirty="0">
                <a:solidFill>
                  <a:srgbClr val="C10000"/>
                </a:solidFill>
                <a:latin typeface="ArialNarrow"/>
              </a:rPr>
              <a:t>Income and Expenses</a:t>
            </a:r>
            <a:br>
              <a:rPr lang="en-US" sz="950" dirty="0">
                <a:solidFill>
                  <a:srgbClr val="C10000"/>
                </a:solidFill>
                <a:latin typeface="ArialNarrow"/>
              </a:rPr>
            </a:br>
            <a:r>
              <a:rPr lang="en-US" sz="950" dirty="0">
                <a:solidFill>
                  <a:srgbClr val="000000"/>
                </a:solidFill>
                <a:latin typeface="ArialNarrow"/>
              </a:rPr>
              <a:t>109 If property is not currently a rental, how much do you feel it would rent for monthly?___________</a:t>
            </a:r>
            <a:br>
              <a:rPr lang="en-US" sz="950" dirty="0">
                <a:solidFill>
                  <a:srgbClr val="000000"/>
                </a:solidFill>
                <a:latin typeface="ArialNarrow"/>
              </a:rPr>
            </a:br>
            <a:r>
              <a:rPr lang="en-US" sz="950" dirty="0">
                <a:solidFill>
                  <a:srgbClr val="000000"/>
                </a:solidFill>
                <a:latin typeface="ArialNarrow"/>
              </a:rPr>
              <a:t>110 If property is currently rented, provide the following information as monthly figures: Number of Units/</a:t>
            </a:r>
            <a:r>
              <a:rPr lang="en-US" sz="950" dirty="0" err="1">
                <a:solidFill>
                  <a:srgbClr val="000000"/>
                </a:solidFill>
                <a:latin typeface="ArialNarrow"/>
              </a:rPr>
              <a:t>Apts</a:t>
            </a:r>
            <a:r>
              <a:rPr lang="en-US" sz="950" dirty="0">
                <a:solidFill>
                  <a:srgbClr val="000000"/>
                </a:solidFill>
                <a:latin typeface="ArialNarrow"/>
              </a:rPr>
              <a:t>_________</a:t>
            </a:r>
            <a:br>
              <a:rPr lang="en-US" sz="950" dirty="0">
                <a:solidFill>
                  <a:srgbClr val="000000"/>
                </a:solidFill>
                <a:latin typeface="ArialNarrow"/>
              </a:rPr>
            </a:br>
            <a:r>
              <a:rPr lang="en-US" sz="950" dirty="0">
                <a:solidFill>
                  <a:srgbClr val="000000"/>
                </a:solidFill>
                <a:latin typeface="ArialNarrow"/>
              </a:rPr>
              <a:t>111 Rent per unit 1-_______2-_______3-_______4-_______112 RE Taxes $____________113 Insurance $_________</a:t>
            </a:r>
            <a:br>
              <a:rPr lang="en-US" sz="950" dirty="0">
                <a:solidFill>
                  <a:srgbClr val="000000"/>
                </a:solidFill>
                <a:latin typeface="ArialNarrow"/>
              </a:rPr>
            </a:br>
            <a:r>
              <a:rPr lang="en-US" sz="950" dirty="0">
                <a:solidFill>
                  <a:srgbClr val="000000"/>
                </a:solidFill>
                <a:latin typeface="ArialNarrow"/>
              </a:rPr>
              <a:t>114 HOA Dues $____________115 Legal $________arrearages 116 Taxes $____________117 Insurance $_________</a:t>
            </a:r>
            <a:br>
              <a:rPr lang="en-US" sz="950" dirty="0">
                <a:solidFill>
                  <a:srgbClr val="000000"/>
                </a:solidFill>
                <a:latin typeface="ArialNarrow"/>
              </a:rPr>
            </a:br>
            <a:r>
              <a:rPr lang="en-US" sz="950" dirty="0">
                <a:solidFill>
                  <a:srgbClr val="000000"/>
                </a:solidFill>
                <a:latin typeface="ArialNarrow"/>
              </a:rPr>
              <a:t>118 Heat (if paid by owner) $___________119 Water $__________120 Utilities $________121 Repairs $____________</a:t>
            </a:r>
            <a:br>
              <a:rPr lang="en-US" sz="950" dirty="0">
                <a:solidFill>
                  <a:srgbClr val="000000"/>
                </a:solidFill>
                <a:latin typeface="ArialNarrow"/>
              </a:rPr>
            </a:br>
            <a:r>
              <a:rPr lang="en-US" sz="950" dirty="0">
                <a:solidFill>
                  <a:srgbClr val="000000"/>
                </a:solidFill>
                <a:latin typeface="ArialNarrow"/>
              </a:rPr>
              <a:t>122 Management $__________123 Vacancy $_________124 Replacement Costs $________125 Advertising$______</a:t>
            </a:r>
            <a:br>
              <a:rPr lang="en-US" sz="950" dirty="0">
                <a:solidFill>
                  <a:srgbClr val="000000"/>
                </a:solidFill>
                <a:latin typeface="ArialNarrow"/>
              </a:rPr>
            </a:br>
            <a:r>
              <a:rPr lang="en-US" sz="950" dirty="0">
                <a:solidFill>
                  <a:srgbClr val="C10000"/>
                </a:solidFill>
                <a:latin typeface="ArialNarrow"/>
              </a:rPr>
              <a:t>Problem Analysis</a:t>
            </a:r>
            <a:br>
              <a:rPr lang="en-US" sz="950" dirty="0">
                <a:solidFill>
                  <a:srgbClr val="C10000"/>
                </a:solidFill>
                <a:latin typeface="ArialNarrow"/>
              </a:rPr>
            </a:br>
            <a:r>
              <a:rPr lang="en-US" sz="950" dirty="0">
                <a:solidFill>
                  <a:srgbClr val="000000"/>
                </a:solidFill>
                <a:latin typeface="ArialNarrow"/>
              </a:rPr>
              <a:t>What is the reason you must get rid of this property? Please check all that apply:</a:t>
            </a:r>
            <a:br>
              <a:rPr lang="en-US" sz="950" dirty="0">
                <a:solidFill>
                  <a:srgbClr val="000000"/>
                </a:solidFill>
                <a:latin typeface="ArialNarrow"/>
              </a:rPr>
            </a:br>
            <a:r>
              <a:rPr lang="en-US" sz="950" dirty="0">
                <a:solidFill>
                  <a:srgbClr val="000000"/>
                </a:solidFill>
                <a:latin typeface="ArialNarrow"/>
              </a:rPr>
              <a:t>126 Carrying two mortgages [ ] 127 Divorce [ ] 128 Must split with heirs[ ] 129 Relocating [ ] 130 Job Loss [ ]</a:t>
            </a:r>
            <a:br>
              <a:rPr lang="en-US" sz="950" dirty="0">
                <a:solidFill>
                  <a:srgbClr val="000000"/>
                </a:solidFill>
                <a:latin typeface="ArialNarrow"/>
              </a:rPr>
            </a:br>
            <a:r>
              <a:rPr lang="en-US" sz="950" dirty="0">
                <a:solidFill>
                  <a:srgbClr val="000000"/>
                </a:solidFill>
                <a:latin typeface="ArialNarrow"/>
              </a:rPr>
              <a:t>131 Business failure [ ] 132 Can not afford [ ] 133 To avoid foreclosure [ ] 134 Medical Bills [ ] 135 High debt [ ]</a:t>
            </a:r>
            <a:br>
              <a:rPr lang="en-US" sz="950" dirty="0">
                <a:solidFill>
                  <a:srgbClr val="000000"/>
                </a:solidFill>
                <a:latin typeface="ArialNarrow"/>
              </a:rPr>
            </a:br>
            <a:r>
              <a:rPr lang="en-US" sz="950" dirty="0">
                <a:solidFill>
                  <a:srgbClr val="000000"/>
                </a:solidFill>
                <a:latin typeface="ArialNarrow"/>
              </a:rPr>
              <a:t>136 Can no longer manage property [ ] 137 Losing money on property [ ] 138 Need cash for____________________</a:t>
            </a:r>
            <a:br>
              <a:rPr lang="en-US" sz="950" dirty="0">
                <a:solidFill>
                  <a:srgbClr val="000000"/>
                </a:solidFill>
                <a:latin typeface="ArialNarrow"/>
              </a:rPr>
            </a:br>
            <a:r>
              <a:rPr lang="en-US" sz="950" dirty="0">
                <a:solidFill>
                  <a:srgbClr val="000000"/>
                </a:solidFill>
                <a:latin typeface="ArialNarrow"/>
              </a:rPr>
              <a:t>139 How much cash is needed $________ 140 If your property does not qualify for this program, what will you do?</a:t>
            </a:r>
            <a:br>
              <a:rPr lang="en-US" sz="950" dirty="0">
                <a:solidFill>
                  <a:srgbClr val="000000"/>
                </a:solidFill>
                <a:latin typeface="ArialNarrow"/>
              </a:rPr>
            </a:br>
            <a:r>
              <a:rPr lang="en-US" sz="950" dirty="0">
                <a:solidFill>
                  <a:srgbClr val="000000"/>
                </a:solidFill>
                <a:latin typeface="ArialNarrow"/>
              </a:rPr>
              <a:t>____________________________________________________________________________________________</a:t>
            </a:r>
            <a:br>
              <a:rPr lang="en-US" sz="950" dirty="0">
                <a:solidFill>
                  <a:srgbClr val="000000"/>
                </a:solidFill>
                <a:latin typeface="ArialNarrow"/>
              </a:rPr>
            </a:br>
            <a:r>
              <a:rPr lang="en-US" sz="950" dirty="0">
                <a:solidFill>
                  <a:srgbClr val="000000"/>
                </a:solidFill>
                <a:latin typeface="ArialNarrow"/>
              </a:rPr>
              <a:t>Or, select from the following list:</a:t>
            </a:r>
            <a:br>
              <a:rPr lang="en-US" sz="950" dirty="0">
                <a:solidFill>
                  <a:srgbClr val="000000"/>
                </a:solidFill>
                <a:latin typeface="ArialNarrow"/>
              </a:rPr>
            </a:br>
            <a:r>
              <a:rPr lang="en-US" sz="950" dirty="0">
                <a:solidFill>
                  <a:srgbClr val="000000"/>
                </a:solidFill>
                <a:latin typeface="ArialNarrow"/>
              </a:rPr>
              <a:t>141 List with another broker [ ] 142 Walk away and let the bank take it [ ] 143 Rent the house [ ] 144 Discount</a:t>
            </a:r>
            <a:br>
              <a:rPr lang="en-US" sz="950" dirty="0">
                <a:solidFill>
                  <a:srgbClr val="000000"/>
                </a:solidFill>
                <a:latin typeface="ArialNarrow"/>
              </a:rPr>
            </a:br>
            <a:r>
              <a:rPr lang="en-US" sz="950" dirty="0">
                <a:solidFill>
                  <a:srgbClr val="000000"/>
                </a:solidFill>
                <a:latin typeface="ArialNarrow"/>
              </a:rPr>
              <a:t>property 30% for a quick sale [ ] 145 Take off the market and try again in a year [ [ 146 Go bankrupt [ ] 147 Sell for</a:t>
            </a:r>
            <a:br>
              <a:rPr lang="en-US" sz="950" dirty="0">
                <a:solidFill>
                  <a:srgbClr val="000000"/>
                </a:solidFill>
                <a:latin typeface="ArialNarrow"/>
              </a:rPr>
            </a:br>
            <a:r>
              <a:rPr lang="en-US" sz="950" dirty="0">
                <a:solidFill>
                  <a:srgbClr val="000000"/>
                </a:solidFill>
                <a:latin typeface="ArialNarrow"/>
              </a:rPr>
              <a:t>mortgage amount [ ] 148 How important is it to re-establish your credit? (1-10)_______________________</a:t>
            </a:r>
            <a:br>
              <a:rPr lang="en-US" sz="950" dirty="0">
                <a:solidFill>
                  <a:srgbClr val="000000"/>
                </a:solidFill>
                <a:latin typeface="ArialNarrow"/>
              </a:rPr>
            </a:br>
            <a:r>
              <a:rPr lang="en-US" sz="950" dirty="0">
                <a:solidFill>
                  <a:srgbClr val="008000"/>
                </a:solidFill>
                <a:latin typeface="ArialNarrow"/>
              </a:rPr>
              <a:t>SOLUTIONS</a:t>
            </a:r>
            <a:br>
              <a:rPr lang="en-US" sz="950" dirty="0">
                <a:solidFill>
                  <a:srgbClr val="008000"/>
                </a:solidFill>
                <a:latin typeface="ArialNarrow"/>
              </a:rPr>
            </a:br>
            <a:r>
              <a:rPr lang="en-US" sz="950" dirty="0">
                <a:solidFill>
                  <a:srgbClr val="000000"/>
                </a:solidFill>
                <a:latin typeface="ArialNarrow"/>
              </a:rPr>
              <a:t>148 Are you able to accept your profit monthly?________ 149 Where will you go after you leave this home?___________</a:t>
            </a:r>
            <a:br>
              <a:rPr lang="en-US" sz="950" dirty="0">
                <a:solidFill>
                  <a:srgbClr val="000000"/>
                </a:solidFill>
                <a:latin typeface="ArialNarrow"/>
              </a:rPr>
            </a:br>
            <a:r>
              <a:rPr lang="en-US" sz="950" dirty="0">
                <a:solidFill>
                  <a:srgbClr val="000000"/>
                </a:solidFill>
                <a:latin typeface="ArialNarrow"/>
              </a:rPr>
              <a:t>150 How much cash do you actually need to move on?________ 151 Can I Option the home and market it.___________</a:t>
            </a:r>
            <a:br>
              <a:rPr lang="en-US" sz="950" dirty="0">
                <a:solidFill>
                  <a:srgbClr val="000000"/>
                </a:solidFill>
                <a:latin typeface="ArialNarrow"/>
              </a:rPr>
            </a:br>
            <a:r>
              <a:rPr lang="en-US" sz="950" dirty="0">
                <a:solidFill>
                  <a:srgbClr val="000000"/>
                </a:solidFill>
                <a:latin typeface="ArialNarrow"/>
              </a:rPr>
              <a:t>152 When I sell the home, we can split any profit._____________ 153 I can pay the arrearage if you give me the deed. You</a:t>
            </a:r>
            <a:br>
              <a:rPr lang="en-US" sz="950" dirty="0">
                <a:solidFill>
                  <a:srgbClr val="000000"/>
                </a:solidFill>
                <a:latin typeface="ArialNarrow"/>
              </a:rPr>
            </a:br>
            <a:r>
              <a:rPr lang="en-US" sz="950" dirty="0">
                <a:solidFill>
                  <a:srgbClr val="000000"/>
                </a:solidFill>
                <a:latin typeface="ArialNarrow"/>
              </a:rPr>
              <a:t>can stay in the property </a:t>
            </a:r>
            <a:r>
              <a:rPr lang="en-US" sz="950" dirty="0" err="1">
                <a:solidFill>
                  <a:srgbClr val="000000"/>
                </a:solidFill>
                <a:latin typeface="ArialNarrow"/>
              </a:rPr>
              <a:t>ifyou</a:t>
            </a:r>
            <a:r>
              <a:rPr lang="en-US" sz="950" dirty="0">
                <a:solidFill>
                  <a:srgbClr val="000000"/>
                </a:solidFill>
                <a:latin typeface="ArialNarrow"/>
              </a:rPr>
              <a:t> pay a rental until you are able to buy the property back.______________________________</a:t>
            </a:r>
            <a:br>
              <a:rPr lang="en-US" sz="950" dirty="0">
                <a:solidFill>
                  <a:srgbClr val="000000"/>
                </a:solidFill>
                <a:latin typeface="ArialNarrow"/>
              </a:rPr>
            </a:br>
            <a:r>
              <a:rPr lang="en-US" sz="950" dirty="0">
                <a:solidFill>
                  <a:srgbClr val="000000"/>
                </a:solidFill>
                <a:latin typeface="ArialNarrow"/>
              </a:rPr>
              <a:t>154 If I take over the responsibility of your debt will you sign the home over to me?______ NOTES + PICTURES</a:t>
            </a:r>
            <a:endParaRPr lang="en-US" sz="950" dirty="0"/>
          </a:p>
        </p:txBody>
      </p:sp>
    </p:spTree>
    <p:extLst>
      <p:ext uri="{BB962C8B-B14F-4D97-AF65-F5344CB8AC3E}">
        <p14:creationId xmlns:p14="http://schemas.microsoft.com/office/powerpoint/2010/main" val="160261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fontScale="90000"/>
          </a:bodyPr>
          <a:lstStyle/>
          <a:p>
            <a:pPr algn="l"/>
            <a:r>
              <a:rPr lang="en-US" sz="1400" b="1" dirty="0">
                <a:latin typeface="Arial"/>
              </a:rPr>
              <a:t>Seller's Acknowledgments</a:t>
            </a:r>
            <a:br>
              <a:rPr lang="en-US" sz="1400" b="1" dirty="0">
                <a:latin typeface="Arial"/>
              </a:rPr>
            </a:br>
            <a:r>
              <a:rPr lang="en-US" sz="1400" dirty="0">
                <a:latin typeface="Arial"/>
              </a:rPr>
              <a:t>I/we ______________________________________________________and</a:t>
            </a:r>
            <a:br>
              <a:rPr lang="en-US" sz="1400" dirty="0">
                <a:latin typeface="Arial"/>
              </a:rPr>
            </a:br>
            <a:r>
              <a:rPr lang="en-US" sz="1400" dirty="0">
                <a:latin typeface="Arial"/>
              </a:rPr>
              <a:t>______________________________________________________(Seller(s),</a:t>
            </a:r>
            <a:br>
              <a:rPr lang="en-US" sz="1400" dirty="0">
                <a:latin typeface="Arial"/>
              </a:rPr>
            </a:br>
            <a:r>
              <a:rPr lang="en-US" sz="1400" dirty="0">
                <a:latin typeface="Arial"/>
              </a:rPr>
              <a:t>on this ____ day of ______________________, </a:t>
            </a:r>
            <a:r>
              <a:rPr lang="en-US" sz="1400" dirty="0" smtClean="0">
                <a:latin typeface="Arial"/>
              </a:rPr>
              <a:t>201____, </a:t>
            </a:r>
            <a:r>
              <a:rPr lang="en-US" sz="1400" dirty="0">
                <a:latin typeface="Arial"/>
              </a:rPr>
              <a:t>has/have</a:t>
            </a:r>
            <a:br>
              <a:rPr lang="en-US" sz="1400" dirty="0">
                <a:latin typeface="Arial"/>
              </a:rPr>
            </a:br>
            <a:r>
              <a:rPr lang="en-US" sz="1400" dirty="0">
                <a:latin typeface="Arial"/>
              </a:rPr>
              <a:t>agreed in writing to sell the property commonly known as</a:t>
            </a:r>
            <a:br>
              <a:rPr lang="en-US" sz="1400" dirty="0">
                <a:latin typeface="Arial"/>
              </a:rPr>
            </a:br>
            <a:r>
              <a:rPr lang="en-US" sz="1400" dirty="0" smtClean="0">
                <a:latin typeface="Arial"/>
              </a:rPr>
              <a:t>_________________________________________________, (The Property</a:t>
            </a:r>
            <a:r>
              <a:rPr lang="en-US" sz="1400" dirty="0">
                <a:latin typeface="Arial"/>
              </a:rPr>
              <a:t>) </a:t>
            </a:r>
            <a:r>
              <a:rPr lang="en-US" sz="1400" dirty="0" smtClean="0">
                <a:latin typeface="Arial"/>
              </a:rPr>
              <a:t/>
            </a:r>
            <a:br>
              <a:rPr lang="en-US" sz="1400" dirty="0" smtClean="0">
                <a:latin typeface="Arial"/>
              </a:rPr>
            </a:br>
            <a:r>
              <a:rPr lang="en-US" sz="1400" dirty="0" smtClean="0">
                <a:latin typeface="Arial"/>
              </a:rPr>
              <a:t>to _________________________________________ (</a:t>
            </a:r>
            <a:r>
              <a:rPr lang="en-US" sz="1400" dirty="0">
                <a:latin typeface="Arial"/>
              </a:rPr>
              <a:t>Buyer) and or assigns, </a:t>
            </a:r>
            <a:r>
              <a:rPr lang="en-US" sz="1400" dirty="0" smtClean="0">
                <a:latin typeface="Arial"/>
              </a:rPr>
              <a:t/>
            </a:r>
            <a:br>
              <a:rPr lang="en-US" sz="1400" dirty="0" smtClean="0">
                <a:latin typeface="Arial"/>
              </a:rPr>
            </a:br>
            <a:r>
              <a:rPr lang="en-US" sz="1400" dirty="0" smtClean="0">
                <a:latin typeface="Arial"/>
              </a:rPr>
              <a:t>according </a:t>
            </a:r>
            <a:r>
              <a:rPr lang="en-US" sz="1400" dirty="0">
                <a:latin typeface="Arial"/>
              </a:rPr>
              <a:t>to the terms and conditions contained </a:t>
            </a:r>
            <a:r>
              <a:rPr lang="en-US" sz="1400" dirty="0" smtClean="0">
                <a:latin typeface="Arial"/>
              </a:rPr>
              <a:t>in </a:t>
            </a:r>
            <a:r>
              <a:rPr lang="en-US" sz="1400" dirty="0">
                <a:latin typeface="Arial"/>
              </a:rPr>
              <a:t/>
            </a:r>
            <a:br>
              <a:rPr lang="en-US" sz="1400" dirty="0">
                <a:latin typeface="Arial"/>
              </a:rPr>
            </a:br>
            <a:r>
              <a:rPr lang="en-US" sz="1400" dirty="0">
                <a:latin typeface="Arial"/>
              </a:rPr>
              <a:t>the Purchase and Sale Agreement (The Agreement) of even date, a</a:t>
            </a:r>
            <a:br>
              <a:rPr lang="en-US" sz="1400" dirty="0">
                <a:latin typeface="Arial"/>
              </a:rPr>
            </a:br>
            <a:r>
              <a:rPr lang="en-US" sz="1400" dirty="0">
                <a:latin typeface="Arial"/>
              </a:rPr>
              <a:t>copy of which is attached hereto. I/we further state as follows:</a:t>
            </a:r>
            <a:br>
              <a:rPr lang="en-US" sz="1400" dirty="0">
                <a:latin typeface="Arial"/>
              </a:rPr>
            </a:br>
            <a:r>
              <a:rPr lang="en-US" sz="1400" dirty="0" smtClean="0">
                <a:latin typeface="Arial"/>
              </a:rPr>
              <a:t/>
            </a:r>
            <a:br>
              <a:rPr lang="en-US" sz="1400" dirty="0" smtClean="0">
                <a:latin typeface="Arial"/>
              </a:rPr>
            </a:br>
            <a:r>
              <a:rPr lang="en-US" sz="800" b="1" dirty="0" smtClean="0">
                <a:latin typeface="Arial"/>
              </a:rPr>
              <a:t>INITIAL </a:t>
            </a:r>
            <a:r>
              <a:rPr lang="en-US" sz="800" b="1" dirty="0">
                <a:latin typeface="Arial"/>
              </a:rPr>
              <a:t>EACH ITEM</a:t>
            </a:r>
            <a:br>
              <a:rPr lang="en-US" sz="800" b="1" dirty="0">
                <a:latin typeface="Arial"/>
              </a:rPr>
            </a:br>
            <a:r>
              <a:rPr lang="en-US" sz="1400" dirty="0">
                <a:latin typeface="Arial"/>
              </a:rPr>
              <a:t>____/_____ 1. OWNERSHIP OF THE PROPERTY: I/we am/are the</a:t>
            </a:r>
            <a:br>
              <a:rPr lang="en-US" sz="1400" dirty="0">
                <a:latin typeface="Arial"/>
              </a:rPr>
            </a:br>
            <a:r>
              <a:rPr lang="en-US" sz="1400" dirty="0">
                <a:latin typeface="Arial"/>
              </a:rPr>
              <a:t>owner(s) of The Property (or I/we have an equitable interest in The</a:t>
            </a:r>
            <a:br>
              <a:rPr lang="en-US" sz="1400" dirty="0">
                <a:latin typeface="Arial"/>
              </a:rPr>
            </a:br>
            <a:r>
              <a:rPr lang="en-US" sz="1400" dirty="0">
                <a:latin typeface="Arial"/>
              </a:rPr>
              <a:t>Property) and am/are able to contract for its sale.</a:t>
            </a:r>
            <a:br>
              <a:rPr lang="en-US" sz="1400" dirty="0">
                <a:latin typeface="Arial"/>
              </a:rPr>
            </a:br>
            <a:r>
              <a:rPr lang="en-US" sz="1400" dirty="0">
                <a:latin typeface="Arial"/>
              </a:rPr>
              <a:t>_____/_____ 2. ACCEPTANCE: I/we have reviewed the terms and</a:t>
            </a:r>
            <a:br>
              <a:rPr lang="en-US" sz="1400" dirty="0">
                <a:latin typeface="Arial"/>
              </a:rPr>
            </a:br>
            <a:r>
              <a:rPr lang="en-US" sz="1400" dirty="0">
                <a:latin typeface="Arial"/>
              </a:rPr>
              <a:t>conditions contained in The Agreement and have accepted Buyer's offer</a:t>
            </a:r>
            <a:br>
              <a:rPr lang="en-US" sz="1400" dirty="0">
                <a:latin typeface="Arial"/>
              </a:rPr>
            </a:br>
            <a:r>
              <a:rPr lang="en-US" sz="1400" dirty="0">
                <a:latin typeface="Arial"/>
              </a:rPr>
              <a:t>to purchase The Property.</a:t>
            </a:r>
            <a:br>
              <a:rPr lang="en-US" sz="1400" dirty="0">
                <a:latin typeface="Arial"/>
              </a:rPr>
            </a:br>
            <a:r>
              <a:rPr lang="en-US" sz="1400" dirty="0">
                <a:latin typeface="Arial"/>
              </a:rPr>
              <a:t>_____/_____ 3. GOOD AND VALUABLE CONSIDERATION: I/we have</a:t>
            </a:r>
            <a:br>
              <a:rPr lang="en-US" sz="1400" dirty="0">
                <a:latin typeface="Arial"/>
              </a:rPr>
            </a:br>
            <a:r>
              <a:rPr lang="en-US" sz="1400" dirty="0">
                <a:latin typeface="Arial"/>
              </a:rPr>
              <a:t>received good and valuable consideration in signing The Agreement, and</a:t>
            </a:r>
            <a:br>
              <a:rPr lang="en-US" sz="1400" dirty="0">
                <a:latin typeface="Arial"/>
              </a:rPr>
            </a:br>
            <a:r>
              <a:rPr lang="en-US" sz="1400" dirty="0">
                <a:latin typeface="Arial"/>
              </a:rPr>
              <a:t>I/we acknowledge both the receipt and the sufficiency of the</a:t>
            </a:r>
            <a:br>
              <a:rPr lang="en-US" sz="1400" dirty="0">
                <a:latin typeface="Arial"/>
              </a:rPr>
            </a:br>
            <a:r>
              <a:rPr lang="en-US" sz="1400" dirty="0">
                <a:latin typeface="Arial"/>
              </a:rPr>
              <a:t>consideration.</a:t>
            </a:r>
            <a:br>
              <a:rPr lang="en-US" sz="1400" dirty="0">
                <a:latin typeface="Arial"/>
              </a:rPr>
            </a:br>
            <a:r>
              <a:rPr lang="en-US" sz="1400" dirty="0">
                <a:latin typeface="Arial"/>
              </a:rPr>
              <a:t>_____/_____ 4. IN MY BEST INTEREST: I/we am/are satisfied with The</a:t>
            </a:r>
            <a:br>
              <a:rPr lang="en-US" sz="1400" dirty="0">
                <a:latin typeface="Arial"/>
              </a:rPr>
            </a:br>
            <a:r>
              <a:rPr lang="en-US" sz="1400" dirty="0">
                <a:latin typeface="Arial"/>
              </a:rPr>
              <a:t>Agreement and have agreed to sell The Property because it is in my best</a:t>
            </a:r>
            <a:br>
              <a:rPr lang="en-US" sz="1400" dirty="0">
                <a:latin typeface="Arial"/>
              </a:rPr>
            </a:br>
            <a:r>
              <a:rPr lang="en-US" sz="1400" dirty="0">
                <a:latin typeface="Arial"/>
              </a:rPr>
              <a:t>interest to do so.</a:t>
            </a:r>
            <a:br>
              <a:rPr lang="en-US" sz="1400" dirty="0">
                <a:latin typeface="Arial"/>
              </a:rPr>
            </a:br>
            <a:r>
              <a:rPr lang="en-US" sz="1400" dirty="0">
                <a:latin typeface="Arial"/>
              </a:rPr>
              <a:t>_____/_____ 5. FULLY INFORMED AND NOT CONFUSED: I/we have signed</a:t>
            </a:r>
            <a:br>
              <a:rPr lang="en-US" sz="1400" dirty="0">
                <a:latin typeface="Arial"/>
              </a:rPr>
            </a:br>
            <a:r>
              <a:rPr lang="en-US" sz="1400" dirty="0">
                <a:latin typeface="Arial"/>
              </a:rPr>
              <a:t>The Agreement being fully informed and with sufficient understanding of</a:t>
            </a:r>
            <a:br>
              <a:rPr lang="en-US" sz="1400" dirty="0">
                <a:latin typeface="Arial"/>
              </a:rPr>
            </a:br>
            <a:r>
              <a:rPr lang="en-US" sz="1400" dirty="0">
                <a:latin typeface="Arial"/>
              </a:rPr>
              <a:t>all terms and conditions contained therein. I/we am/are not confused</a:t>
            </a:r>
            <a:br>
              <a:rPr lang="en-US" sz="1400" dirty="0">
                <a:latin typeface="Arial"/>
              </a:rPr>
            </a:br>
            <a:r>
              <a:rPr lang="en-US" sz="1400" dirty="0">
                <a:latin typeface="Arial"/>
              </a:rPr>
              <a:t>about any aspect of The Agreement.</a:t>
            </a:r>
            <a:br>
              <a:rPr lang="en-US" sz="1400" dirty="0">
                <a:latin typeface="Arial"/>
              </a:rPr>
            </a:br>
            <a:r>
              <a:rPr lang="en-US" sz="1400" dirty="0">
                <a:latin typeface="Arial"/>
              </a:rPr>
              <a:t>_____/_____ 6. SATISFIED WITH THE SALES PRICE: I/we understand I/we</a:t>
            </a:r>
            <a:br>
              <a:rPr lang="en-US" sz="1400" dirty="0">
                <a:latin typeface="Arial"/>
              </a:rPr>
            </a:br>
            <a:r>
              <a:rPr lang="en-US" sz="1400" dirty="0">
                <a:latin typeface="Arial"/>
              </a:rPr>
              <a:t>may be selling The Property for less than market value but have chosen</a:t>
            </a:r>
            <a:br>
              <a:rPr lang="en-US" sz="1400" dirty="0">
                <a:latin typeface="Arial"/>
              </a:rPr>
            </a:br>
            <a:r>
              <a:rPr lang="en-US" sz="1400" dirty="0">
                <a:latin typeface="Arial"/>
              </a:rPr>
              <a:t>to do so because circumstances dictate that an immediate sale, </a:t>
            </a:r>
            <a:r>
              <a:rPr lang="en-US" sz="1400" dirty="0" smtClean="0">
                <a:latin typeface="Arial"/>
              </a:rPr>
              <a:t>even at </a:t>
            </a:r>
            <a:r>
              <a:rPr lang="en-US" sz="1400" dirty="0">
                <a:latin typeface="Arial"/>
              </a:rPr>
              <a:t>a discounted </a:t>
            </a:r>
            <a:r>
              <a:rPr lang="en-US" sz="1400" dirty="0" smtClean="0">
                <a:latin typeface="Arial"/>
              </a:rPr>
              <a:t/>
            </a:r>
            <a:br>
              <a:rPr lang="en-US" sz="1400" dirty="0" smtClean="0">
                <a:latin typeface="Arial"/>
              </a:rPr>
            </a:br>
            <a:r>
              <a:rPr lang="en-US" sz="1400" dirty="0" smtClean="0">
                <a:latin typeface="Arial"/>
              </a:rPr>
              <a:t>price</a:t>
            </a:r>
            <a:r>
              <a:rPr lang="en-US" sz="1400" dirty="0">
                <a:latin typeface="Arial"/>
              </a:rPr>
              <a:t>, is in my/our best interest. I/we am/are satisfied </a:t>
            </a:r>
            <a:r>
              <a:rPr lang="en-US" sz="1400" dirty="0" smtClean="0">
                <a:latin typeface="Arial"/>
              </a:rPr>
              <a:t>with the </a:t>
            </a:r>
            <a:r>
              <a:rPr lang="en-US" sz="1400" dirty="0">
                <a:latin typeface="Arial"/>
              </a:rPr>
              <a:t>sales price I/we have negotiated.</a:t>
            </a:r>
            <a:endParaRPr lang="en-US" sz="1400" dirty="0"/>
          </a:p>
        </p:txBody>
      </p:sp>
    </p:spTree>
    <p:extLst>
      <p:ext uri="{BB962C8B-B14F-4D97-AF65-F5344CB8AC3E}">
        <p14:creationId xmlns:p14="http://schemas.microsoft.com/office/powerpoint/2010/main" val="2600670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pPr algn="l"/>
            <a:r>
              <a:rPr lang="en-US" sz="1300" dirty="0">
                <a:latin typeface="Arial"/>
              </a:rPr>
              <a:t>_____/_____ 7. SALE IS FINAL: I/we understand by signing The Agreement,</a:t>
            </a:r>
            <a:br>
              <a:rPr lang="en-US" sz="1300" dirty="0">
                <a:latin typeface="Arial"/>
              </a:rPr>
            </a:br>
            <a:r>
              <a:rPr lang="en-US" sz="1300" dirty="0">
                <a:latin typeface="Arial"/>
              </a:rPr>
              <a:t>that I/we have agreed to sell The Property to Buyer and am/are now</a:t>
            </a:r>
            <a:br>
              <a:rPr lang="en-US" sz="1300" dirty="0">
                <a:latin typeface="Arial"/>
              </a:rPr>
            </a:br>
            <a:r>
              <a:rPr lang="en-US" sz="1300" dirty="0">
                <a:latin typeface="Arial"/>
              </a:rPr>
              <a:t>bound by the terms and conditions described in The Agreement. I/we</a:t>
            </a:r>
            <a:br>
              <a:rPr lang="en-US" sz="1300" dirty="0">
                <a:latin typeface="Arial"/>
              </a:rPr>
            </a:br>
            <a:r>
              <a:rPr lang="en-US" sz="1300" dirty="0">
                <a:latin typeface="Arial"/>
              </a:rPr>
              <a:t>further understand that I/we cannot change my/our mind or cancel the</a:t>
            </a:r>
            <a:br>
              <a:rPr lang="en-US" sz="1300" dirty="0">
                <a:latin typeface="Arial"/>
              </a:rPr>
            </a:br>
            <a:r>
              <a:rPr lang="en-US" sz="1300" dirty="0">
                <a:latin typeface="Arial"/>
              </a:rPr>
              <a:t>contract at some later date, nor can I/we continue to market The Property</a:t>
            </a:r>
            <a:br>
              <a:rPr lang="en-US" sz="1300" dirty="0">
                <a:latin typeface="Arial"/>
              </a:rPr>
            </a:br>
            <a:r>
              <a:rPr lang="en-US" sz="1300" dirty="0">
                <a:latin typeface="Arial"/>
              </a:rPr>
              <a:t>to any other buyer.</a:t>
            </a:r>
            <a:br>
              <a:rPr lang="en-US" sz="1300" dirty="0">
                <a:latin typeface="Arial"/>
              </a:rPr>
            </a:br>
            <a:r>
              <a:rPr lang="en-US" sz="1300" dirty="0">
                <a:latin typeface="Arial"/>
              </a:rPr>
              <a:t>_____/_____ 8. CONTINGENCIES MAY EXIST: I/we understand the sale may</a:t>
            </a:r>
            <a:br>
              <a:rPr lang="en-US" sz="1300" dirty="0">
                <a:latin typeface="Arial"/>
              </a:rPr>
            </a:br>
            <a:r>
              <a:rPr lang="en-US" sz="1300" dirty="0">
                <a:latin typeface="Arial"/>
              </a:rPr>
              <a:t>be contingent upon Buyer's inspection and approval of certain items</a:t>
            </a:r>
            <a:br>
              <a:rPr lang="en-US" sz="1300" dirty="0">
                <a:latin typeface="Arial"/>
              </a:rPr>
            </a:br>
            <a:r>
              <a:rPr lang="en-US" sz="1300" dirty="0">
                <a:latin typeface="Arial"/>
              </a:rPr>
              <a:t>described in The Agreement. I/we further understand that if Buyer does</a:t>
            </a:r>
            <a:br>
              <a:rPr lang="en-US" sz="1300" dirty="0">
                <a:latin typeface="Arial"/>
              </a:rPr>
            </a:br>
            <a:r>
              <a:rPr lang="en-US" sz="1300" dirty="0">
                <a:latin typeface="Arial"/>
              </a:rPr>
              <a:t>not approve of these items, Buyer may cancel The Agreement and if</a:t>
            </a:r>
            <a:br>
              <a:rPr lang="en-US" sz="1300" dirty="0">
                <a:latin typeface="Arial"/>
              </a:rPr>
            </a:br>
            <a:r>
              <a:rPr lang="en-US" sz="1300" dirty="0">
                <a:latin typeface="Arial"/>
              </a:rPr>
              <a:t>canceled, I/we must return Buyer's earnest money in full.</a:t>
            </a:r>
            <a:br>
              <a:rPr lang="en-US" sz="1300" dirty="0">
                <a:latin typeface="Arial"/>
              </a:rPr>
            </a:br>
            <a:r>
              <a:rPr lang="en-US" sz="1300" dirty="0">
                <a:latin typeface="Arial"/>
              </a:rPr>
              <a:t>_____/_____ 9. NOT A LOAN: I/we understand The Agreement I/we have</a:t>
            </a:r>
            <a:br>
              <a:rPr lang="en-US" sz="1300" dirty="0">
                <a:latin typeface="Arial"/>
              </a:rPr>
            </a:br>
            <a:r>
              <a:rPr lang="en-US" sz="1300" dirty="0">
                <a:latin typeface="Arial"/>
              </a:rPr>
              <a:t>signed is for the outright sale of The Property and is not intended to</a:t>
            </a:r>
            <a:br>
              <a:rPr lang="en-US" sz="1300" dirty="0">
                <a:latin typeface="Arial"/>
              </a:rPr>
            </a:br>
            <a:r>
              <a:rPr lang="en-US" sz="1300" dirty="0">
                <a:latin typeface="Arial"/>
              </a:rPr>
              <a:t>be a loan of any kind.</a:t>
            </a:r>
            <a:br>
              <a:rPr lang="en-US" sz="1300" dirty="0">
                <a:latin typeface="Arial"/>
              </a:rPr>
            </a:br>
            <a:r>
              <a:rPr lang="en-US" sz="1300" dirty="0">
                <a:latin typeface="Arial"/>
              </a:rPr>
              <a:t>_____/_____ 10. AGREEMENT MAY BE ASSIGNED: I/we understand Buyer</a:t>
            </a:r>
            <a:br>
              <a:rPr lang="en-US" sz="1300" dirty="0">
                <a:latin typeface="Arial"/>
              </a:rPr>
            </a:br>
            <a:r>
              <a:rPr lang="en-US" sz="1300" dirty="0">
                <a:latin typeface="Arial"/>
              </a:rPr>
              <a:t>may assign The Agreement to another party and I/we may be closing the</a:t>
            </a:r>
            <a:br>
              <a:rPr lang="en-US" sz="1300" dirty="0">
                <a:latin typeface="Arial"/>
              </a:rPr>
            </a:br>
            <a:r>
              <a:rPr lang="en-US" sz="1300" dirty="0">
                <a:latin typeface="Arial"/>
              </a:rPr>
              <a:t>sale with someone other than current Buyer.</a:t>
            </a:r>
            <a:br>
              <a:rPr lang="en-US" sz="1300" dirty="0">
                <a:latin typeface="Arial"/>
              </a:rPr>
            </a:br>
            <a:r>
              <a:rPr lang="en-US" sz="1300" dirty="0">
                <a:latin typeface="Arial"/>
              </a:rPr>
              <a:t>_____/_____ 11. NO ESCROW: I/we understand Buyer may choose to close</a:t>
            </a:r>
            <a:br>
              <a:rPr lang="en-US" sz="1300" dirty="0">
                <a:latin typeface="Arial"/>
              </a:rPr>
            </a:br>
            <a:r>
              <a:rPr lang="en-US" sz="1300" dirty="0">
                <a:latin typeface="Arial"/>
              </a:rPr>
              <a:t>this transaction without the use of an escrow company and may record the</a:t>
            </a:r>
            <a:br>
              <a:rPr lang="en-US" sz="1300" dirty="0">
                <a:latin typeface="Arial"/>
              </a:rPr>
            </a:br>
            <a:r>
              <a:rPr lang="en-US" sz="1300" dirty="0">
                <a:latin typeface="Arial"/>
              </a:rPr>
              <a:t>conveyance documents himself.</a:t>
            </a:r>
            <a:br>
              <a:rPr lang="en-US" sz="1300" dirty="0">
                <a:latin typeface="Arial"/>
              </a:rPr>
            </a:br>
            <a:r>
              <a:rPr lang="en-US" sz="1300" dirty="0">
                <a:latin typeface="Arial"/>
              </a:rPr>
              <a:t>_____/_____ 12. CLOSING DOCUMENTS: I/we understand there will be</a:t>
            </a:r>
            <a:br>
              <a:rPr lang="en-US" sz="1300" dirty="0">
                <a:latin typeface="Arial"/>
              </a:rPr>
            </a:br>
            <a:r>
              <a:rPr lang="en-US" sz="1300" dirty="0">
                <a:latin typeface="Arial"/>
              </a:rPr>
              <a:t>additional closing documents to sign and upon receipt, agree to sign</a:t>
            </a:r>
            <a:br>
              <a:rPr lang="en-US" sz="1300" dirty="0">
                <a:latin typeface="Arial"/>
              </a:rPr>
            </a:br>
            <a:r>
              <a:rPr lang="en-US" sz="1300" dirty="0">
                <a:latin typeface="Arial"/>
              </a:rPr>
              <a:t>and deliver the closing documents, in a timely manner, either into Escrow</a:t>
            </a:r>
            <a:br>
              <a:rPr lang="en-US" sz="1300" dirty="0">
                <a:latin typeface="Arial"/>
              </a:rPr>
            </a:br>
            <a:r>
              <a:rPr lang="en-US" sz="1300" dirty="0">
                <a:latin typeface="Arial"/>
              </a:rPr>
              <a:t>or directly to Buyer, as Buyer may direct.</a:t>
            </a:r>
            <a:br>
              <a:rPr lang="en-US" sz="1300" dirty="0">
                <a:latin typeface="Arial"/>
              </a:rPr>
            </a:br>
            <a:r>
              <a:rPr lang="en-US" sz="1300" dirty="0">
                <a:latin typeface="Arial"/>
              </a:rPr>
              <a:t>_____/_____ 13. COPIES OF THE PAPERWORK: I/we understand that copies</a:t>
            </a:r>
            <a:br>
              <a:rPr lang="en-US" sz="1300" dirty="0">
                <a:latin typeface="Arial"/>
              </a:rPr>
            </a:br>
            <a:r>
              <a:rPr lang="en-US" sz="1300" dirty="0">
                <a:latin typeface="Arial"/>
              </a:rPr>
              <a:t>of the paperwork I/we have signed will be provided to me/us in a timely</a:t>
            </a:r>
            <a:br>
              <a:rPr lang="en-US" sz="1300" dirty="0">
                <a:latin typeface="Arial"/>
              </a:rPr>
            </a:br>
            <a:r>
              <a:rPr lang="en-US" sz="1300" dirty="0">
                <a:latin typeface="Arial"/>
              </a:rPr>
              <a:t>manner and I/we acknowledge that circumstances dictate that copies</a:t>
            </a:r>
            <a:br>
              <a:rPr lang="en-US" sz="1300" dirty="0">
                <a:latin typeface="Arial"/>
              </a:rPr>
            </a:br>
            <a:r>
              <a:rPr lang="en-US" sz="1300" dirty="0">
                <a:latin typeface="Arial"/>
              </a:rPr>
              <a:t>may not be immediately made available to me/us</a:t>
            </a:r>
            <a:r>
              <a:rPr lang="en-US" sz="1300" dirty="0" smtClean="0">
                <a:latin typeface="Arial"/>
              </a:rPr>
              <a:t>.</a:t>
            </a:r>
            <a:br>
              <a:rPr lang="en-US" sz="1300" dirty="0" smtClean="0">
                <a:latin typeface="Arial"/>
              </a:rPr>
            </a:br>
            <a:r>
              <a:rPr lang="en-US" sz="1200" dirty="0">
                <a:solidFill>
                  <a:srgbClr val="000000"/>
                </a:solidFill>
                <a:latin typeface="Arial"/>
              </a:rPr>
              <a:t>_____/_____ 14. BUYER ENTITLED TO MAKE A PROFIT: I/we understand</a:t>
            </a:r>
            <a:br>
              <a:rPr lang="en-US" sz="1200" dirty="0">
                <a:solidFill>
                  <a:srgbClr val="000000"/>
                </a:solidFill>
                <a:latin typeface="Arial"/>
              </a:rPr>
            </a:br>
            <a:r>
              <a:rPr lang="en-US" sz="1200" dirty="0" smtClean="0">
                <a:solidFill>
                  <a:srgbClr val="000000"/>
                </a:solidFill>
                <a:latin typeface="Arial"/>
              </a:rPr>
              <a:t>Buyer </a:t>
            </a:r>
            <a:r>
              <a:rPr lang="en-US" sz="1200" dirty="0">
                <a:solidFill>
                  <a:srgbClr val="000000"/>
                </a:solidFill>
                <a:latin typeface="Arial"/>
              </a:rPr>
              <a:t>may resell The Property and may realize a profit in doing so. I/we</a:t>
            </a:r>
            <a:br>
              <a:rPr lang="en-US" sz="1200" dirty="0">
                <a:solidFill>
                  <a:srgbClr val="000000"/>
                </a:solidFill>
                <a:latin typeface="Arial"/>
              </a:rPr>
            </a:br>
            <a:r>
              <a:rPr lang="en-US" sz="1200" dirty="0">
                <a:solidFill>
                  <a:srgbClr val="000000"/>
                </a:solidFill>
                <a:latin typeface="Arial"/>
              </a:rPr>
              <a:t>agree Buyer is entitled to any profit that may ultimately result from the</a:t>
            </a:r>
            <a:br>
              <a:rPr lang="en-US" sz="1200" dirty="0">
                <a:solidFill>
                  <a:srgbClr val="000000"/>
                </a:solidFill>
                <a:latin typeface="Arial"/>
              </a:rPr>
            </a:br>
            <a:r>
              <a:rPr lang="en-US" sz="1200" dirty="0">
                <a:solidFill>
                  <a:srgbClr val="000000"/>
                </a:solidFill>
                <a:latin typeface="Arial"/>
              </a:rPr>
              <a:t>subsequent resale of The Property.</a:t>
            </a:r>
            <a:endParaRPr lang="en-US" sz="1300" dirty="0"/>
          </a:p>
        </p:txBody>
      </p:sp>
    </p:spTree>
    <p:extLst>
      <p:ext uri="{BB962C8B-B14F-4D97-AF65-F5344CB8AC3E}">
        <p14:creationId xmlns:p14="http://schemas.microsoft.com/office/powerpoint/2010/main" val="1537300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pPr algn="l"/>
            <a:r>
              <a:rPr lang="en-US" sz="1300" dirty="0">
                <a:latin typeface="Arial"/>
              </a:rPr>
              <a:t>_____/_____ 15. LEGAL COUNSEL ADVISED: I/we acknowledge Buyer has</a:t>
            </a:r>
            <a:br>
              <a:rPr lang="en-US" sz="1300" dirty="0">
                <a:latin typeface="Arial"/>
              </a:rPr>
            </a:br>
            <a:r>
              <a:rPr lang="en-US" sz="1300" dirty="0">
                <a:latin typeface="Arial"/>
              </a:rPr>
              <a:t>advised me/us to seek independent legal counsel to review The</a:t>
            </a:r>
            <a:br>
              <a:rPr lang="en-US" sz="1300" dirty="0">
                <a:latin typeface="Arial"/>
              </a:rPr>
            </a:br>
            <a:r>
              <a:rPr lang="en-US" sz="1300" dirty="0">
                <a:latin typeface="Arial"/>
              </a:rPr>
              <a:t>Agreement.</a:t>
            </a:r>
            <a:br>
              <a:rPr lang="en-US" sz="1300" dirty="0">
                <a:latin typeface="Arial"/>
              </a:rPr>
            </a:br>
            <a:r>
              <a:rPr lang="en-US" sz="1300" dirty="0">
                <a:latin typeface="Arial"/>
              </a:rPr>
              <a:t>_____/_____ 16. FINANCIAL REVIEW ADVISED: I/we acknowledge Buyer has</a:t>
            </a:r>
            <a:br>
              <a:rPr lang="en-US" sz="1300" dirty="0">
                <a:latin typeface="Arial"/>
              </a:rPr>
            </a:br>
            <a:r>
              <a:rPr lang="en-US" sz="1300" dirty="0">
                <a:latin typeface="Arial"/>
              </a:rPr>
              <a:t>advised me to seek an independent financial advisor to review The</a:t>
            </a:r>
            <a:br>
              <a:rPr lang="en-US" sz="1300" dirty="0">
                <a:latin typeface="Arial"/>
              </a:rPr>
            </a:br>
            <a:r>
              <a:rPr lang="en-US" sz="1300" dirty="0">
                <a:latin typeface="Arial"/>
              </a:rPr>
              <a:t>Agreement.</a:t>
            </a:r>
            <a:br>
              <a:rPr lang="en-US" sz="1300" dirty="0">
                <a:latin typeface="Arial"/>
              </a:rPr>
            </a:br>
            <a:r>
              <a:rPr lang="en-US" sz="1300" dirty="0">
                <a:latin typeface="Arial"/>
              </a:rPr>
              <a:t>_____/_____ 17. FAIRLY NEGOTIATED: I/we understand Buyer has</a:t>
            </a:r>
            <a:br>
              <a:rPr lang="en-US" sz="1300" dirty="0">
                <a:latin typeface="Arial"/>
              </a:rPr>
            </a:br>
            <a:r>
              <a:rPr lang="en-US" sz="1300" dirty="0">
                <a:latin typeface="Arial"/>
              </a:rPr>
              <a:t>negotiated on his own behalf and likewise, I/we have negotiated on</a:t>
            </a:r>
            <a:br>
              <a:rPr lang="en-US" sz="1300" dirty="0">
                <a:latin typeface="Arial"/>
              </a:rPr>
            </a:br>
            <a:r>
              <a:rPr lang="en-US" sz="1300" dirty="0">
                <a:latin typeface="Arial"/>
              </a:rPr>
              <a:t>my/our behalf. I/we acknowledge The Agreement has been negotiated</a:t>
            </a:r>
            <a:br>
              <a:rPr lang="en-US" sz="1300" dirty="0">
                <a:latin typeface="Arial"/>
              </a:rPr>
            </a:br>
            <a:r>
              <a:rPr lang="en-US" sz="1300" dirty="0">
                <a:latin typeface="Arial"/>
              </a:rPr>
              <a:t>fairly and Buyer has not taken advantage of me/us or my/our current</a:t>
            </a:r>
            <a:br>
              <a:rPr lang="en-US" sz="1300" dirty="0">
                <a:latin typeface="Arial"/>
              </a:rPr>
            </a:br>
            <a:r>
              <a:rPr lang="en-US" sz="1300" dirty="0">
                <a:latin typeface="Arial"/>
              </a:rPr>
              <a:t>situation.</a:t>
            </a:r>
            <a:br>
              <a:rPr lang="en-US" sz="1300" dirty="0">
                <a:latin typeface="Arial"/>
              </a:rPr>
            </a:br>
            <a:r>
              <a:rPr lang="en-US" sz="1300" dirty="0">
                <a:latin typeface="Arial"/>
              </a:rPr>
              <a:t>_____/_____ 18. NO PRECLUDING AILMENTS: I/we have no physical, mental</a:t>
            </a:r>
            <a:br>
              <a:rPr lang="en-US" sz="1300" dirty="0">
                <a:latin typeface="Arial"/>
              </a:rPr>
            </a:br>
            <a:r>
              <a:rPr lang="en-US" sz="1300" dirty="0">
                <a:latin typeface="Arial"/>
              </a:rPr>
              <a:t>or emotional ailments that preclude me/us from signing The Agreement.</a:t>
            </a:r>
            <a:br>
              <a:rPr lang="en-US" sz="1300" dirty="0">
                <a:latin typeface="Arial"/>
              </a:rPr>
            </a:br>
            <a:r>
              <a:rPr lang="en-US" sz="1300" dirty="0">
                <a:latin typeface="Arial"/>
              </a:rPr>
              <a:t>_____/_____ 19. NOT UNDER THE INFLUENCE: I/we am not now under the</a:t>
            </a:r>
            <a:br>
              <a:rPr lang="en-US" sz="1300" dirty="0">
                <a:latin typeface="Arial"/>
              </a:rPr>
            </a:br>
            <a:r>
              <a:rPr lang="en-US" sz="1300" dirty="0">
                <a:latin typeface="Arial"/>
              </a:rPr>
              <a:t>influence of alcohol or any other mind-altering substance, nor am/are I/we</a:t>
            </a:r>
            <a:br>
              <a:rPr lang="en-US" sz="1300" dirty="0">
                <a:latin typeface="Arial"/>
              </a:rPr>
            </a:br>
            <a:r>
              <a:rPr lang="en-US" sz="1300" dirty="0">
                <a:latin typeface="Arial"/>
              </a:rPr>
              <a:t>taking medication that would cloud my/our judgment or make me/us</a:t>
            </a:r>
            <a:br>
              <a:rPr lang="en-US" sz="1300" dirty="0">
                <a:latin typeface="Arial"/>
              </a:rPr>
            </a:br>
            <a:r>
              <a:rPr lang="en-US" sz="1300" dirty="0">
                <a:latin typeface="Arial"/>
              </a:rPr>
              <a:t>unable to think clearly.</a:t>
            </a:r>
            <a:br>
              <a:rPr lang="en-US" sz="1300" dirty="0">
                <a:latin typeface="Arial"/>
              </a:rPr>
            </a:br>
            <a:r>
              <a:rPr lang="en-US" sz="1300" dirty="0">
                <a:latin typeface="Arial"/>
              </a:rPr>
              <a:t>_____/_____ 20. NO OTHER PROMISES: I/we have not been promised</a:t>
            </a:r>
            <a:br>
              <a:rPr lang="en-US" sz="1300" dirty="0">
                <a:latin typeface="Arial"/>
              </a:rPr>
            </a:br>
            <a:r>
              <a:rPr lang="en-US" sz="1300" dirty="0">
                <a:latin typeface="Arial"/>
              </a:rPr>
              <a:t>anything other than what is described in The Agreement. There are</a:t>
            </a:r>
            <a:br>
              <a:rPr lang="en-US" sz="1300" dirty="0">
                <a:latin typeface="Arial"/>
              </a:rPr>
            </a:br>
            <a:r>
              <a:rPr lang="en-US" sz="1300" dirty="0">
                <a:latin typeface="Arial"/>
              </a:rPr>
              <a:t>no unresolved issues, no “side agreements,” nor are there other terms not</a:t>
            </a:r>
            <a:br>
              <a:rPr lang="en-US" sz="1300" dirty="0">
                <a:latin typeface="Arial"/>
              </a:rPr>
            </a:br>
            <a:r>
              <a:rPr lang="en-US" sz="1300" dirty="0">
                <a:latin typeface="Arial"/>
              </a:rPr>
              <a:t>disclosed in The Agreement.</a:t>
            </a:r>
            <a:br>
              <a:rPr lang="en-US" sz="1300" dirty="0">
                <a:latin typeface="Arial"/>
              </a:rPr>
            </a:br>
            <a:r>
              <a:rPr lang="en-US" sz="1300" dirty="0">
                <a:latin typeface="Arial"/>
              </a:rPr>
              <a:t>_____/_____ 21. NOT UNDER DURESS: I/we am/are not under duress and</a:t>
            </a:r>
            <a:br>
              <a:rPr lang="en-US" sz="1300" dirty="0">
                <a:latin typeface="Arial"/>
              </a:rPr>
            </a:br>
            <a:r>
              <a:rPr lang="en-US" sz="1300" dirty="0">
                <a:latin typeface="Arial"/>
              </a:rPr>
              <a:t>have signed The Agreement of my/our own free will, without any undue</a:t>
            </a:r>
            <a:br>
              <a:rPr lang="en-US" sz="1300" dirty="0">
                <a:latin typeface="Arial"/>
              </a:rPr>
            </a:br>
            <a:r>
              <a:rPr lang="en-US" sz="1300" dirty="0">
                <a:latin typeface="Arial"/>
              </a:rPr>
              <a:t>financial pressure. Buyer has in no way pressured me into signing</a:t>
            </a:r>
            <a:br>
              <a:rPr lang="en-US" sz="1300" dirty="0">
                <a:latin typeface="Arial"/>
              </a:rPr>
            </a:br>
            <a:r>
              <a:rPr lang="en-US" sz="1300" dirty="0">
                <a:latin typeface="Arial"/>
              </a:rPr>
              <a:t>The Agreement.</a:t>
            </a:r>
            <a:br>
              <a:rPr lang="en-US" sz="1300" dirty="0">
                <a:latin typeface="Arial"/>
              </a:rPr>
            </a:br>
            <a:r>
              <a:rPr lang="en-US" sz="1300" dirty="0">
                <a:latin typeface="Arial"/>
              </a:rPr>
              <a:t>_____/_____ 22. FULLY SATISFIED WITH AGREEMENT: I/we am/are fully</a:t>
            </a:r>
            <a:br>
              <a:rPr lang="en-US" sz="1300" dirty="0">
                <a:latin typeface="Arial"/>
              </a:rPr>
            </a:br>
            <a:r>
              <a:rPr lang="en-US" sz="1300" dirty="0">
                <a:latin typeface="Arial"/>
              </a:rPr>
              <a:t>satisfied with the all terms and conditions contained in The Agreement.</a:t>
            </a:r>
            <a:endParaRPr lang="en-US" sz="1300" dirty="0"/>
          </a:p>
        </p:txBody>
      </p:sp>
    </p:spTree>
    <p:extLst>
      <p:ext uri="{BB962C8B-B14F-4D97-AF65-F5344CB8AC3E}">
        <p14:creationId xmlns:p14="http://schemas.microsoft.com/office/powerpoint/2010/main" val="2736287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3200" dirty="0">
                <a:solidFill>
                  <a:srgbClr val="000000"/>
                </a:solidFill>
                <a:latin typeface="Arial"/>
              </a:rPr>
              <a:t/>
            </a:r>
            <a:br>
              <a:rPr lang="en-US" sz="3200" dirty="0">
                <a:solidFill>
                  <a:srgbClr val="000000"/>
                </a:solidFill>
                <a:latin typeface="Arial"/>
              </a:rPr>
            </a:br>
            <a:r>
              <a:rPr lang="en-US" sz="3600" b="1" dirty="0">
                <a:latin typeface="Arial"/>
              </a:rPr>
              <a:t>IF- THEN ROLE-PLAYING EXERCISE </a:t>
            </a:r>
            <a:r>
              <a:rPr lang="en-US" sz="3600" dirty="0">
                <a:latin typeface="Arial"/>
              </a:rPr>
              <a:t/>
            </a:r>
            <a:br>
              <a:rPr lang="en-US" sz="3600" dirty="0">
                <a:latin typeface="Arial"/>
              </a:rPr>
            </a:br>
            <a:r>
              <a:rPr lang="en-US" sz="3600" dirty="0" smtClean="0">
                <a:latin typeface="Arial"/>
              </a:rPr>
              <a:t/>
            </a:r>
            <a:br>
              <a:rPr lang="en-US" sz="3600" dirty="0" smtClean="0">
                <a:latin typeface="Arial"/>
              </a:rPr>
            </a:br>
            <a:r>
              <a:rPr lang="en-US" sz="2800" dirty="0" smtClean="0">
                <a:latin typeface="Arial"/>
              </a:rPr>
              <a:t>If </a:t>
            </a:r>
            <a:r>
              <a:rPr lang="en-US" sz="2800" dirty="0">
                <a:latin typeface="Arial"/>
              </a:rPr>
              <a:t>you say this, </a:t>
            </a:r>
            <a:r>
              <a:rPr lang="en-US" sz="2800" dirty="0" smtClean="0">
                <a:latin typeface="Arial"/>
              </a:rPr>
              <a:t/>
            </a:r>
            <a:br>
              <a:rPr lang="en-US" sz="2800" dirty="0" smtClean="0">
                <a:latin typeface="Arial"/>
              </a:rPr>
            </a:br>
            <a:r>
              <a:rPr lang="en-US" sz="2800" dirty="0" smtClean="0">
                <a:latin typeface="Arial"/>
              </a:rPr>
              <a:t>then </a:t>
            </a:r>
            <a:r>
              <a:rPr lang="en-US" sz="2800" dirty="0">
                <a:latin typeface="Arial"/>
              </a:rPr>
              <a:t>they may say that, that or that, </a:t>
            </a:r>
            <a:r>
              <a:rPr lang="en-US" sz="2800" dirty="0" smtClean="0">
                <a:latin typeface="Arial"/>
              </a:rPr>
              <a:t/>
            </a:r>
            <a:br>
              <a:rPr lang="en-US" sz="2800" dirty="0" smtClean="0">
                <a:latin typeface="Arial"/>
              </a:rPr>
            </a:br>
            <a:r>
              <a:rPr lang="en-US" sz="2800" dirty="0" smtClean="0">
                <a:latin typeface="Arial"/>
              </a:rPr>
              <a:t>and </a:t>
            </a:r>
            <a:r>
              <a:rPr lang="en-US" sz="2800" dirty="0">
                <a:latin typeface="Arial"/>
              </a:rPr>
              <a:t>you may reply with this, that or another question or statement to each of their replies, etc</a:t>
            </a:r>
            <a:r>
              <a:rPr lang="en-US" sz="2800" dirty="0" smtClean="0">
                <a:latin typeface="Arial"/>
              </a:rPr>
              <a:t>.</a:t>
            </a:r>
            <a:br>
              <a:rPr lang="en-US" sz="2800" dirty="0" smtClean="0">
                <a:latin typeface="Arial"/>
              </a:rPr>
            </a:br>
            <a:r>
              <a:rPr lang="en-US" sz="3200" dirty="0">
                <a:solidFill>
                  <a:srgbClr val="000000"/>
                </a:solidFill>
                <a:latin typeface="Arial"/>
              </a:rPr>
              <a:t/>
            </a:r>
            <a:br>
              <a:rPr lang="en-US" sz="3200" dirty="0">
                <a:solidFill>
                  <a:srgbClr val="000000"/>
                </a:solidFill>
                <a:latin typeface="Arial"/>
              </a:rPr>
            </a:br>
            <a:r>
              <a:rPr lang="en-US" sz="2800" dirty="0">
                <a:latin typeface="Arial"/>
              </a:rPr>
              <a:t>Follow the levels: L1Q1 to L2R1 to L3A1 to L4R1 to L5A1 to L6R1 to </a:t>
            </a:r>
            <a:r>
              <a:rPr lang="en-US" sz="2800" dirty="0" smtClean="0">
                <a:latin typeface="Arial"/>
              </a:rPr>
              <a:t>L7A1</a:t>
            </a:r>
            <a:br>
              <a:rPr lang="en-US" sz="2800" dirty="0" smtClean="0">
                <a:latin typeface="Arial"/>
              </a:rPr>
            </a:br>
            <a:r>
              <a:rPr lang="en-US" sz="2800" dirty="0">
                <a:latin typeface="Arial"/>
              </a:rPr>
              <a:t/>
            </a:r>
            <a:br>
              <a:rPr lang="en-US" sz="2800" dirty="0">
                <a:latin typeface="Arial"/>
              </a:rPr>
            </a:br>
            <a:r>
              <a:rPr lang="en-US" sz="2800" b="1" dirty="0" smtClean="0">
                <a:latin typeface="Arial"/>
              </a:rPr>
              <a:t>Some version  of:  Yes </a:t>
            </a:r>
            <a:r>
              <a:rPr lang="en-US" sz="2800" b="1" dirty="0">
                <a:latin typeface="Arial"/>
              </a:rPr>
              <a:t>– No – </a:t>
            </a:r>
            <a:r>
              <a:rPr lang="en-US" sz="2800" b="1" dirty="0" smtClean="0">
                <a:latin typeface="Arial"/>
              </a:rPr>
              <a:t>Maybe</a:t>
            </a:r>
            <a:br>
              <a:rPr lang="en-US" sz="2800" b="1" dirty="0" smtClean="0">
                <a:latin typeface="Arial"/>
              </a:rPr>
            </a:br>
            <a:r>
              <a:rPr lang="en-US" sz="2800" b="1" dirty="0">
                <a:latin typeface="Arial"/>
              </a:rPr>
              <a:t/>
            </a:r>
            <a:br>
              <a:rPr lang="en-US" sz="2800" b="1" dirty="0">
                <a:latin typeface="Arial"/>
              </a:rPr>
            </a:br>
            <a:endParaRPr lang="en-US" sz="2800" b="1" dirty="0"/>
          </a:p>
        </p:txBody>
      </p:sp>
    </p:spTree>
    <p:extLst>
      <p:ext uri="{BB962C8B-B14F-4D97-AF65-F5344CB8AC3E}">
        <p14:creationId xmlns:p14="http://schemas.microsoft.com/office/powerpoint/2010/main" val="302011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fontScale="90000"/>
          </a:bodyPr>
          <a:lstStyle/>
          <a:p>
            <a:pPr algn="l"/>
            <a:r>
              <a:rPr lang="en-US" sz="2000" b="1" dirty="0" smtClean="0">
                <a:latin typeface="Arial"/>
              </a:rPr>
              <a:t>Your </a:t>
            </a:r>
            <a:r>
              <a:rPr lang="en-US" sz="2000" b="1" dirty="0">
                <a:latin typeface="Arial"/>
              </a:rPr>
              <a:t>Opening Question/Statement: Level 1 Question 1 or Statement 1 </a:t>
            </a:r>
            <a:r>
              <a:rPr lang="en-US" sz="2000" dirty="0">
                <a:latin typeface="Arial"/>
              </a:rPr>
              <a:t/>
            </a:r>
            <a:br>
              <a:rPr lang="en-US" sz="2000" dirty="0">
                <a:latin typeface="Arial"/>
              </a:rPr>
            </a:br>
            <a:r>
              <a:rPr lang="en-US" sz="800" dirty="0" smtClean="0">
                <a:latin typeface="Arial"/>
              </a:rPr>
              <a:t/>
            </a:r>
            <a:br>
              <a:rPr lang="en-US" sz="800" dirty="0" smtClean="0">
                <a:latin typeface="Arial"/>
              </a:rPr>
            </a:br>
            <a:r>
              <a:rPr lang="en-US" sz="2000" dirty="0" smtClean="0">
                <a:latin typeface="Arial"/>
              </a:rPr>
              <a:t>L1Q1 </a:t>
            </a:r>
            <a:r>
              <a:rPr lang="en-US" sz="2000" dirty="0">
                <a:latin typeface="Arial"/>
              </a:rPr>
              <a:t>or S1 __________________________________________________ </a:t>
            </a:r>
            <a:br>
              <a:rPr lang="en-US" sz="2000" dirty="0">
                <a:latin typeface="Arial"/>
              </a:rPr>
            </a:br>
            <a:r>
              <a:rPr lang="en-US" sz="2000" b="1" dirty="0">
                <a:latin typeface="Arial"/>
              </a:rPr>
              <a:t>Others Potential Replies / Questions: Level 2 Reply 1, 2 or 3 </a:t>
            </a:r>
            <a:r>
              <a:rPr lang="en-US" sz="2000" dirty="0">
                <a:latin typeface="Arial"/>
              </a:rPr>
              <a:t/>
            </a:r>
            <a:br>
              <a:rPr lang="en-US" sz="2000" dirty="0">
                <a:latin typeface="Arial"/>
              </a:rPr>
            </a:br>
            <a:r>
              <a:rPr lang="en-US" sz="2000" dirty="0">
                <a:latin typeface="Arial"/>
              </a:rPr>
              <a:t>L2R1 </a:t>
            </a:r>
            <a:r>
              <a:rPr lang="en-US" sz="2000" dirty="0" smtClean="0">
                <a:latin typeface="Times New Roman"/>
              </a:rPr>
              <a:t>____________________________________________________________ </a:t>
            </a:r>
            <a:r>
              <a:rPr lang="en-US" sz="2000" dirty="0">
                <a:latin typeface="Times New Roman"/>
              </a:rPr>
              <a:t/>
            </a:r>
            <a:br>
              <a:rPr lang="en-US" sz="2000" dirty="0">
                <a:latin typeface="Times New Roman"/>
              </a:rPr>
            </a:br>
            <a:r>
              <a:rPr lang="en-US" sz="2000" dirty="0">
                <a:latin typeface="Arial"/>
              </a:rPr>
              <a:t>L2R2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dirty="0">
                <a:latin typeface="Arial"/>
              </a:rPr>
              <a:t>L2R3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b="1" dirty="0">
                <a:latin typeface="Arial"/>
              </a:rPr>
              <a:t>Your Potential Answers / Questions: Level 3 Answer 1, 2 or 3 </a:t>
            </a:r>
            <a:r>
              <a:rPr lang="en-US" sz="2000" dirty="0">
                <a:latin typeface="Arial"/>
              </a:rPr>
              <a:t/>
            </a:r>
            <a:br>
              <a:rPr lang="en-US" sz="2000" dirty="0">
                <a:latin typeface="Arial"/>
              </a:rPr>
            </a:br>
            <a:r>
              <a:rPr lang="en-US" sz="2000" dirty="0">
                <a:latin typeface="Arial"/>
              </a:rPr>
              <a:t>L3A1A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dirty="0">
                <a:latin typeface="Arial"/>
              </a:rPr>
              <a:t>or </a:t>
            </a:r>
            <a:br>
              <a:rPr lang="en-US" sz="2000" dirty="0">
                <a:latin typeface="Arial"/>
              </a:rPr>
            </a:br>
            <a:r>
              <a:rPr lang="en-US" sz="2000" dirty="0">
                <a:latin typeface="Arial"/>
              </a:rPr>
              <a:t>L3A1B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dirty="0">
                <a:latin typeface="Arial"/>
              </a:rPr>
              <a:t>L3A2A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dirty="0">
                <a:latin typeface="Arial"/>
              </a:rPr>
              <a:t>or </a:t>
            </a:r>
            <a:br>
              <a:rPr lang="en-US" sz="2000" dirty="0">
                <a:latin typeface="Arial"/>
              </a:rPr>
            </a:br>
            <a:r>
              <a:rPr lang="en-US" sz="2000" dirty="0">
                <a:latin typeface="Arial"/>
              </a:rPr>
              <a:t>L3A2B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dirty="0">
                <a:latin typeface="Arial"/>
              </a:rPr>
              <a:t>L3A3A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dirty="0">
                <a:latin typeface="Arial"/>
              </a:rPr>
              <a:t>or </a:t>
            </a:r>
            <a:br>
              <a:rPr lang="en-US" sz="2000" dirty="0">
                <a:latin typeface="Arial"/>
              </a:rPr>
            </a:br>
            <a:r>
              <a:rPr lang="en-US" sz="2000" dirty="0">
                <a:latin typeface="Arial"/>
              </a:rPr>
              <a:t>L3A3B </a:t>
            </a:r>
            <a:r>
              <a:rPr lang="en-US" sz="2000" dirty="0" smtClean="0">
                <a:latin typeface="Arial"/>
              </a:rPr>
              <a:t>______________________________________________________ </a:t>
            </a:r>
            <a:r>
              <a:rPr lang="en-US" sz="2000" dirty="0">
                <a:latin typeface="Arial"/>
              </a:rPr>
              <a:t/>
            </a:r>
            <a:br>
              <a:rPr lang="en-US" sz="2000" dirty="0">
                <a:latin typeface="Arial"/>
              </a:rPr>
            </a:br>
            <a:r>
              <a:rPr lang="en-US" sz="2000" b="1" dirty="0">
                <a:latin typeface="Arial"/>
              </a:rPr>
              <a:t>Others Potential Responses / Questions: Level 4 Response 1, 2 or 3 </a:t>
            </a:r>
            <a:r>
              <a:rPr lang="en-US" sz="2000" dirty="0">
                <a:latin typeface="Arial"/>
              </a:rPr>
              <a:t/>
            </a:r>
            <a:br>
              <a:rPr lang="en-US" sz="2000" dirty="0">
                <a:latin typeface="Arial"/>
              </a:rPr>
            </a:br>
            <a:r>
              <a:rPr lang="en-US" sz="2000" dirty="0">
                <a:latin typeface="Arial"/>
              </a:rPr>
              <a:t>L4R1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dirty="0">
                <a:latin typeface="Arial"/>
              </a:rPr>
              <a:t>L4R2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dirty="0">
                <a:latin typeface="Arial"/>
              </a:rPr>
              <a:t>L4R3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b="1" dirty="0">
                <a:latin typeface="Arial"/>
              </a:rPr>
              <a:t>Your Potential Rebuttals / Questions: Level 5 Answer 1, 2 or 3 </a:t>
            </a:r>
            <a:r>
              <a:rPr lang="en-US" sz="2000" dirty="0">
                <a:latin typeface="Arial"/>
              </a:rPr>
              <a:t/>
            </a:r>
            <a:br>
              <a:rPr lang="en-US" sz="2000" dirty="0">
                <a:latin typeface="Arial"/>
              </a:rPr>
            </a:br>
            <a:r>
              <a:rPr lang="en-US" sz="2000" dirty="0">
                <a:latin typeface="Arial"/>
              </a:rPr>
              <a:t>L5A1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dirty="0">
                <a:latin typeface="Arial"/>
              </a:rPr>
              <a:t>L5A2 </a:t>
            </a:r>
            <a:r>
              <a:rPr lang="en-US" sz="2000" dirty="0" smtClean="0">
                <a:latin typeface="Arial"/>
              </a:rPr>
              <a:t>_______________________________________________________ </a:t>
            </a:r>
            <a:r>
              <a:rPr lang="en-US" sz="2000" dirty="0">
                <a:latin typeface="Arial"/>
              </a:rPr>
              <a:t/>
            </a:r>
            <a:br>
              <a:rPr lang="en-US" sz="2000" dirty="0">
                <a:latin typeface="Arial"/>
              </a:rPr>
            </a:br>
            <a:r>
              <a:rPr lang="en-US" sz="2000" dirty="0">
                <a:latin typeface="Arial"/>
              </a:rPr>
              <a:t>L5A3 </a:t>
            </a:r>
            <a:r>
              <a:rPr lang="en-US" sz="2000" dirty="0" smtClean="0">
                <a:latin typeface="Arial"/>
              </a:rPr>
              <a:t>_______________________________________________________</a:t>
            </a:r>
            <a:endParaRPr lang="en-US" sz="2000" dirty="0"/>
          </a:p>
        </p:txBody>
      </p:sp>
    </p:spTree>
    <p:extLst>
      <p:ext uri="{BB962C8B-B14F-4D97-AF65-F5344CB8AC3E}">
        <p14:creationId xmlns:p14="http://schemas.microsoft.com/office/powerpoint/2010/main" val="385272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lstStyle/>
          <a:p>
            <a:pPr algn="l"/>
            <a:r>
              <a:rPr lang="en-US" sz="3200" b="1" dirty="0">
                <a:solidFill>
                  <a:srgbClr val="C00000"/>
                </a:solidFill>
                <a:latin typeface="Georgia" pitchFamily="18" charset="0"/>
              </a:rPr>
              <a:t>Coach Mitch’s</a:t>
            </a:r>
            <a:r>
              <a:rPr lang="en-US" sz="4000" dirty="0">
                <a:solidFill>
                  <a:prstClr val="black"/>
                </a:solidFill>
              </a:rPr>
              <a:t/>
            </a:r>
            <a:br>
              <a:rPr lang="en-US" sz="4000" dirty="0">
                <a:solidFill>
                  <a:prstClr val="black"/>
                </a:solidFill>
              </a:rPr>
            </a:br>
            <a:r>
              <a:rPr lang="en-US" sz="3600" b="1" u="sng" dirty="0">
                <a:solidFill>
                  <a:srgbClr val="1F497D">
                    <a:lumMod val="60000"/>
                    <a:lumOff val="40000"/>
                  </a:srgbClr>
                </a:solidFill>
                <a:latin typeface="Arial" pitchFamily="34" charset="0"/>
                <a:cs typeface="Arial" pitchFamily="34" charset="0"/>
              </a:rPr>
              <a:t>Ridiculously Simple System</a:t>
            </a:r>
            <a:r>
              <a:rPr lang="en-US" sz="1000" dirty="0">
                <a:solidFill>
                  <a:srgbClr val="1F497D">
                    <a:lumMod val="60000"/>
                    <a:lumOff val="40000"/>
                  </a:srgbClr>
                </a:solidFill>
                <a:latin typeface="Arial" pitchFamily="34" charset="0"/>
                <a:cs typeface="Arial" pitchFamily="34" charset="0"/>
              </a:rPr>
              <a:t>™</a:t>
            </a:r>
            <a:r>
              <a:rPr lang="en-US" sz="4000" dirty="0">
                <a:solidFill>
                  <a:prstClr val="black"/>
                </a:solidFill>
              </a:rPr>
              <a:t/>
            </a:r>
            <a:br>
              <a:rPr lang="en-US" sz="4000" dirty="0">
                <a:solidFill>
                  <a:prstClr val="black"/>
                </a:solidFill>
              </a:rPr>
            </a:br>
            <a:r>
              <a:rPr lang="en-US" sz="700" dirty="0">
                <a:solidFill>
                  <a:prstClr val="black"/>
                </a:solidFill>
              </a:rPr>
              <a:t/>
            </a:r>
            <a:br>
              <a:rPr lang="en-US" sz="700" dirty="0">
                <a:solidFill>
                  <a:prstClr val="black"/>
                </a:solidFill>
              </a:rPr>
            </a:br>
            <a:r>
              <a:rPr lang="en-US" sz="700" dirty="0">
                <a:solidFill>
                  <a:prstClr val="black"/>
                </a:solidFill>
              </a:rPr>
              <a:t/>
            </a:r>
            <a:br>
              <a:rPr lang="en-US" sz="700" dirty="0">
                <a:solidFill>
                  <a:prstClr val="black"/>
                </a:solidFill>
              </a:rPr>
            </a:br>
            <a:r>
              <a:rPr lang="en-US" sz="2500" b="1" dirty="0" smtClean="0">
                <a:solidFill>
                  <a:srgbClr val="C00000"/>
                </a:solidFill>
              </a:rPr>
              <a:t>2</a:t>
            </a:r>
            <a:r>
              <a:rPr lang="en-US" sz="2500" b="1" dirty="0">
                <a:solidFill>
                  <a:srgbClr val="C00000"/>
                </a:solidFill>
              </a:rPr>
              <a:t>. Get list of properties at risk = Tax Delinquent Roll</a:t>
            </a:r>
            <a:br>
              <a:rPr lang="en-US" sz="2500" b="1" dirty="0">
                <a:solidFill>
                  <a:srgbClr val="C00000"/>
                </a:solidFill>
              </a:rPr>
            </a:br>
            <a:r>
              <a:rPr lang="en-US" sz="2500" b="1" dirty="0">
                <a:solidFill>
                  <a:srgbClr val="C00000"/>
                </a:solidFill>
              </a:rPr>
              <a:t>	</a:t>
            </a:r>
            <a:r>
              <a:rPr lang="en-US" sz="1800" b="1" dirty="0">
                <a:solidFill>
                  <a:srgbClr val="C00000"/>
                </a:solidFill>
              </a:rPr>
              <a:t>1. Questions to ask County Officials</a:t>
            </a:r>
            <a:endParaRPr lang="en-US" dirty="0"/>
          </a:p>
        </p:txBody>
      </p:sp>
    </p:spTree>
    <p:extLst>
      <p:ext uri="{BB962C8B-B14F-4D97-AF65-F5344CB8AC3E}">
        <p14:creationId xmlns:p14="http://schemas.microsoft.com/office/powerpoint/2010/main" val="2201621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endParaRPr lang="en-US" sz="1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76200"/>
            <a:ext cx="595312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061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9400"/>
          </a:xfrm>
        </p:spPr>
        <p:txBody>
          <a:bodyPr>
            <a:normAutofit/>
          </a:bodyPr>
          <a:lstStyle/>
          <a:p>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381000"/>
            <a:ext cx="5953125"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884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03432"/>
          </a:xfrm>
        </p:spPr>
        <p:txBody>
          <a:bodyPr>
            <a:normAutofit/>
          </a:bodyPr>
          <a:lstStyle/>
          <a:p>
            <a:endParaRPr lang="en-US" sz="1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457200"/>
            <a:ext cx="5953125"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420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endParaRPr lang="en-US" sz="1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457200"/>
            <a:ext cx="4752975"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737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486400"/>
          </a:xfrm>
        </p:spPr>
        <p:txBody>
          <a:bodyPr>
            <a:normAutofit/>
          </a:bodyPr>
          <a:lstStyle/>
          <a:p>
            <a:pPr algn="l"/>
            <a:r>
              <a:rPr lang="en-US" dirty="0" smtClean="0"/>
              <a:t>1.Participate in the Forum</a:t>
            </a:r>
            <a:br>
              <a:rPr lang="en-US" dirty="0" smtClean="0"/>
            </a:br>
            <a:r>
              <a:rPr lang="en-US" dirty="0" smtClean="0"/>
              <a:t>2.Call with any questions /   	concerns</a:t>
            </a:r>
            <a:br>
              <a:rPr lang="en-US" dirty="0" smtClean="0"/>
            </a:br>
            <a:r>
              <a:rPr lang="en-US" dirty="0" smtClean="0"/>
              <a:t>3. Make the most out of this 	opportunity for you,</a:t>
            </a:r>
            <a:br>
              <a:rPr lang="en-US" dirty="0" smtClean="0"/>
            </a:br>
            <a:r>
              <a:rPr lang="en-US" dirty="0" smtClean="0"/>
              <a:t>	for your family,</a:t>
            </a:r>
            <a:br>
              <a:rPr lang="en-US" dirty="0" smtClean="0"/>
            </a:br>
            <a:r>
              <a:rPr lang="en-US" dirty="0"/>
              <a:t>	</a:t>
            </a:r>
            <a:r>
              <a:rPr lang="en-US" dirty="0" smtClean="0"/>
              <a:t>for your future.</a:t>
            </a:r>
            <a:endParaRPr lang="en-US" dirty="0"/>
          </a:p>
        </p:txBody>
      </p:sp>
    </p:spTree>
    <p:extLst>
      <p:ext uri="{BB962C8B-B14F-4D97-AF65-F5344CB8AC3E}">
        <p14:creationId xmlns:p14="http://schemas.microsoft.com/office/powerpoint/2010/main" val="338056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583362"/>
          </a:xfrm>
        </p:spPr>
        <p:txBody>
          <a:bodyPr>
            <a:normAutofit fontScale="90000"/>
          </a:bodyPr>
          <a:lstStyle/>
          <a:p>
            <a:pPr algn="l"/>
            <a:r>
              <a:rPr lang="en-US" dirty="0" smtClean="0">
                <a:solidFill>
                  <a:srgbClr val="C00000"/>
                </a:solidFill>
              </a:rPr>
              <a:t>The science to the art of smart selling</a:t>
            </a:r>
            <a:r>
              <a:rPr lang="en-US" dirty="0" smtClean="0"/>
              <a:t/>
            </a:r>
            <a:br>
              <a:rPr lang="en-US" dirty="0" smtClean="0"/>
            </a:br>
            <a:r>
              <a:rPr lang="en-US" dirty="0" smtClean="0"/>
              <a:t/>
            </a:r>
            <a:br>
              <a:rPr lang="en-US" dirty="0" smtClean="0"/>
            </a:br>
            <a:r>
              <a:rPr lang="en-US" dirty="0" smtClean="0"/>
              <a:t>The </a:t>
            </a:r>
            <a:r>
              <a:rPr lang="en-US" dirty="0"/>
              <a:t>SCIENCE in selling is to understand why you do something, how to do it, what to expect and to be ready with the next step</a:t>
            </a:r>
            <a:r>
              <a:rPr lang="en-US" dirty="0" smtClean="0"/>
              <a:t>. = Anticipation Selling</a:t>
            </a:r>
            <a:r>
              <a:rPr lang="en-US" dirty="0"/>
              <a:t/>
            </a:r>
            <a:br>
              <a:rPr lang="en-US" dirty="0"/>
            </a:br>
            <a:r>
              <a:rPr lang="en-US" dirty="0" smtClean="0"/>
              <a:t/>
            </a:r>
            <a:br>
              <a:rPr lang="en-US" dirty="0" smtClean="0"/>
            </a:br>
            <a:r>
              <a:rPr lang="en-US" dirty="0" smtClean="0"/>
              <a:t>The ART is to converse </a:t>
            </a:r>
            <a:r>
              <a:rPr lang="en-US" dirty="0"/>
              <a:t>with style and </a:t>
            </a:r>
            <a:r>
              <a:rPr lang="en-US" dirty="0" smtClean="0"/>
              <a:t>knowledge aforethought, i.e. acting, NLP.</a:t>
            </a:r>
            <a:br>
              <a:rPr lang="en-US" dirty="0" smtClean="0"/>
            </a:br>
            <a:endParaRPr lang="en-US" dirty="0"/>
          </a:p>
        </p:txBody>
      </p:sp>
    </p:spTree>
    <p:extLst>
      <p:ext uri="{BB962C8B-B14F-4D97-AF65-F5344CB8AC3E}">
        <p14:creationId xmlns:p14="http://schemas.microsoft.com/office/powerpoint/2010/main" val="171815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algn="l"/>
            <a:r>
              <a:rPr lang="en-US" b="1" dirty="0" err="1" smtClean="0"/>
              <a:t>Neurolinguistic</a:t>
            </a:r>
            <a:r>
              <a:rPr lang="en-US" b="1" dirty="0" smtClean="0"/>
              <a:t> Programming</a:t>
            </a:r>
            <a:r>
              <a:rPr lang="en-US" dirty="0" smtClean="0"/>
              <a:t/>
            </a:r>
            <a:br>
              <a:rPr lang="en-US" dirty="0" smtClean="0"/>
            </a:br>
            <a:r>
              <a:rPr lang="en-US" dirty="0" smtClean="0"/>
              <a:t>A </a:t>
            </a:r>
            <a:r>
              <a:rPr lang="en-US" dirty="0"/>
              <a:t>connection between the neurological processes ("</a:t>
            </a:r>
            <a:r>
              <a:rPr lang="en-US" dirty="0" err="1"/>
              <a:t>neuro</a:t>
            </a:r>
            <a:r>
              <a:rPr lang="en-US" dirty="0"/>
              <a:t>"), language ("linguistic") and behavioral patterns learned through experience ("programming") and that these can be changed to achieve specific goals in </a:t>
            </a:r>
            <a:r>
              <a:rPr lang="en-US" dirty="0" smtClean="0"/>
              <a:t>life.</a:t>
            </a:r>
            <a:br>
              <a:rPr lang="en-US" dirty="0" smtClean="0"/>
            </a:br>
            <a:r>
              <a:rPr lang="en-US" dirty="0" smtClean="0"/>
              <a:t>EX  body language, facial expression</a:t>
            </a:r>
            <a:endParaRPr lang="en-US" dirty="0"/>
          </a:p>
        </p:txBody>
      </p:sp>
    </p:spTree>
    <p:extLst>
      <p:ext uri="{BB962C8B-B14F-4D97-AF65-F5344CB8AC3E}">
        <p14:creationId xmlns:p14="http://schemas.microsoft.com/office/powerpoint/2010/main" val="172703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fontScale="90000"/>
          </a:bodyPr>
          <a:lstStyle/>
          <a:p>
            <a:pPr algn="l"/>
            <a:r>
              <a:rPr lang="en-US" sz="3600" u="sng" dirty="0" smtClean="0">
                <a:solidFill>
                  <a:srgbClr val="C00000"/>
                </a:solidFill>
              </a:rPr>
              <a:t>Questions to Ask County Officials</a:t>
            </a:r>
            <a:r>
              <a:rPr lang="en-US" sz="3600" u="sng" dirty="0">
                <a:solidFill>
                  <a:srgbClr val="C00000"/>
                </a:solidFill>
              </a:rPr>
              <a:t/>
            </a:r>
            <a:br>
              <a:rPr lang="en-US" sz="3600" u="sng" dirty="0">
                <a:solidFill>
                  <a:srgbClr val="C00000"/>
                </a:solidFill>
              </a:rPr>
            </a:br>
            <a:r>
              <a:rPr lang="en-US" sz="800" u="sng" dirty="0" smtClean="0">
                <a:solidFill>
                  <a:srgbClr val="C00000"/>
                </a:solidFill>
              </a:rPr>
              <a:t/>
            </a:r>
            <a:br>
              <a:rPr lang="en-US" sz="800" u="sng" dirty="0" smtClean="0">
                <a:solidFill>
                  <a:srgbClr val="C00000"/>
                </a:solidFill>
              </a:rPr>
            </a:br>
            <a:r>
              <a:rPr lang="en-US" sz="2200" dirty="0" smtClean="0"/>
              <a:t>2 </a:t>
            </a:r>
            <a:r>
              <a:rPr lang="en-US" sz="2200" dirty="0"/>
              <a:t>If someone does not know some information you need, then ask, </a:t>
            </a:r>
            <a:r>
              <a:rPr lang="en-US" sz="2200" i="1" dirty="0">
                <a:latin typeface="Georgia" pitchFamily="18" charset="0"/>
              </a:rPr>
              <a:t>“</a:t>
            </a:r>
            <a:r>
              <a:rPr lang="en-US" sz="2200" i="1" dirty="0" smtClean="0">
                <a:latin typeface="Georgia" pitchFamily="18" charset="0"/>
              </a:rPr>
              <a:t>Who might </a:t>
            </a:r>
            <a:r>
              <a:rPr lang="en-US" sz="2200" i="1" dirty="0">
                <a:latin typeface="Georgia" pitchFamily="18" charset="0"/>
              </a:rPr>
              <a:t>know that information</a:t>
            </a:r>
            <a:r>
              <a:rPr lang="en-US" sz="2200" i="1" dirty="0" smtClean="0">
                <a:latin typeface="Georgia" pitchFamily="18" charset="0"/>
              </a:rPr>
              <a:t>?”</a:t>
            </a:r>
            <a:br>
              <a:rPr lang="en-US" sz="2200" i="1" dirty="0" smtClean="0">
                <a:latin typeface="Georgia" pitchFamily="18" charset="0"/>
              </a:rPr>
            </a:br>
            <a:r>
              <a:rPr lang="en-US" sz="2200" i="1" dirty="0" smtClean="0">
                <a:latin typeface="Georgia" pitchFamily="18" charset="0"/>
              </a:rPr>
              <a:t>“ </a:t>
            </a:r>
            <a:r>
              <a:rPr lang="en-US" sz="2200" i="1" dirty="0">
                <a:latin typeface="Georgia" pitchFamily="18" charset="0"/>
              </a:rPr>
              <a:t>What is their </a:t>
            </a:r>
            <a:r>
              <a:rPr lang="en-US" sz="2200" i="1" dirty="0" smtClean="0">
                <a:latin typeface="Georgia" pitchFamily="18" charset="0"/>
              </a:rPr>
              <a:t>name, title</a:t>
            </a:r>
            <a:r>
              <a:rPr lang="en-US" sz="2200" i="1" dirty="0">
                <a:latin typeface="Georgia" pitchFamily="18" charset="0"/>
              </a:rPr>
              <a:t>, their phone, their </a:t>
            </a:r>
            <a:r>
              <a:rPr lang="en-US" sz="2200" i="1" dirty="0" smtClean="0">
                <a:latin typeface="Georgia" pitchFamily="18" charset="0"/>
              </a:rPr>
              <a:t>duties”</a:t>
            </a:r>
            <a:br>
              <a:rPr lang="en-US" sz="2200" i="1" dirty="0" smtClean="0">
                <a:latin typeface="Georgia" pitchFamily="18" charset="0"/>
              </a:rPr>
            </a:br>
            <a:r>
              <a:rPr lang="en-US" sz="2200" i="1" dirty="0" smtClean="0">
                <a:latin typeface="Georgia" pitchFamily="18" charset="0"/>
              </a:rPr>
              <a:t>“Do they have </a:t>
            </a:r>
            <a:r>
              <a:rPr lang="en-US" sz="2200" i="1" dirty="0">
                <a:latin typeface="Georgia" pitchFamily="18" charset="0"/>
              </a:rPr>
              <a:t>an assistant? What is that person’s name, title, phone, and duties?”</a:t>
            </a:r>
            <a:r>
              <a:rPr lang="en-US" sz="2200" dirty="0"/>
              <a:t/>
            </a:r>
            <a:br>
              <a:rPr lang="en-US" sz="2200" dirty="0"/>
            </a:br>
            <a:r>
              <a:rPr lang="en-US" sz="800" dirty="0" smtClean="0"/>
              <a:t/>
            </a:r>
            <a:br>
              <a:rPr lang="en-US" sz="800" dirty="0" smtClean="0"/>
            </a:br>
            <a:r>
              <a:rPr lang="en-US" sz="800" dirty="0" smtClean="0"/>
              <a:t/>
            </a:r>
            <a:br>
              <a:rPr lang="en-US" sz="800" dirty="0" smtClean="0"/>
            </a:br>
            <a:r>
              <a:rPr lang="en-US" sz="2200" b="1" dirty="0">
                <a:solidFill>
                  <a:prstClr val="black"/>
                </a:solidFill>
              </a:rPr>
              <a:t>The SCIENCE is to know what you want and how to get it.</a:t>
            </a:r>
            <a:br>
              <a:rPr lang="en-US" sz="2200" b="1" dirty="0">
                <a:solidFill>
                  <a:prstClr val="black"/>
                </a:solidFill>
              </a:rPr>
            </a:br>
            <a:r>
              <a:rPr lang="en-US" sz="800" b="1" dirty="0"/>
              <a:t/>
            </a:r>
            <a:br>
              <a:rPr lang="en-US" sz="800" b="1" dirty="0"/>
            </a:br>
            <a:r>
              <a:rPr lang="en-US" sz="800" dirty="0" smtClean="0"/>
              <a:t/>
            </a:r>
            <a:br>
              <a:rPr lang="en-US" sz="800" dirty="0" smtClean="0"/>
            </a:br>
            <a:r>
              <a:rPr lang="en-US" sz="800" dirty="0"/>
              <a:t/>
            </a:r>
            <a:br>
              <a:rPr lang="en-US" sz="800" dirty="0"/>
            </a:br>
            <a:r>
              <a:rPr lang="en-US" sz="2200" dirty="0" smtClean="0"/>
              <a:t>3 </a:t>
            </a:r>
            <a:r>
              <a:rPr lang="en-US" sz="2200" dirty="0"/>
              <a:t>Frame your questions carefully. Play to their vanity. The very best </a:t>
            </a:r>
            <a:r>
              <a:rPr lang="en-US" sz="2200" dirty="0" smtClean="0"/>
              <a:t>thing that </a:t>
            </a:r>
            <a:r>
              <a:rPr lang="en-US" sz="2200" dirty="0"/>
              <a:t>you can do is to make a government official feel important, but not in </a:t>
            </a:r>
            <a:r>
              <a:rPr lang="en-US" sz="2200" dirty="0" smtClean="0"/>
              <a:t>an obvious </a:t>
            </a:r>
            <a:r>
              <a:rPr lang="en-US" sz="2200" dirty="0"/>
              <a:t>way</a:t>
            </a:r>
            <a:r>
              <a:rPr lang="en-US" sz="2200" dirty="0" smtClean="0"/>
              <a:t>.</a:t>
            </a:r>
            <a:br>
              <a:rPr lang="en-US" sz="2200" dirty="0" smtClean="0"/>
            </a:br>
            <a:r>
              <a:rPr lang="en-US" sz="2200" dirty="0" smtClean="0"/>
              <a:t/>
            </a:r>
            <a:br>
              <a:rPr lang="en-US" sz="2200" dirty="0" smtClean="0"/>
            </a:br>
            <a:r>
              <a:rPr lang="en-US" sz="2400" b="1" dirty="0" smtClean="0">
                <a:solidFill>
                  <a:prstClr val="black"/>
                </a:solidFill>
              </a:rPr>
              <a:t>The </a:t>
            </a:r>
            <a:r>
              <a:rPr lang="en-US" sz="2400" b="1" dirty="0">
                <a:solidFill>
                  <a:prstClr val="black"/>
                </a:solidFill>
              </a:rPr>
              <a:t>ART is to do it with style and knowledge.</a:t>
            </a:r>
            <a:r>
              <a:rPr lang="en-US" sz="2200" b="1" dirty="0" smtClean="0"/>
              <a:t/>
            </a:r>
            <a:br>
              <a:rPr lang="en-US" sz="2200" b="1" dirty="0" smtClean="0"/>
            </a:br>
            <a:r>
              <a:rPr lang="en-US" sz="2200" dirty="0" smtClean="0"/>
              <a:t/>
            </a:r>
            <a:br>
              <a:rPr lang="en-US" sz="2200" dirty="0" smtClean="0"/>
            </a:br>
            <a:r>
              <a:rPr lang="en-US" sz="2200" dirty="0" smtClean="0"/>
              <a:t>EX: Compliment something they did well…</a:t>
            </a:r>
            <a:r>
              <a:rPr lang="en-US" sz="2200" dirty="0"/>
              <a:t/>
            </a:r>
            <a:br>
              <a:rPr lang="en-US" sz="2200" dirty="0"/>
            </a:br>
            <a:r>
              <a:rPr lang="en-US" sz="2200" dirty="0" smtClean="0"/>
              <a:t>If they say something well, </a:t>
            </a:r>
            <a:r>
              <a:rPr lang="en-US" sz="2200" i="1" dirty="0" smtClean="0">
                <a:latin typeface="Georgia" pitchFamily="18" charset="0"/>
              </a:rPr>
              <a:t>“Very good. I </a:t>
            </a:r>
            <a:r>
              <a:rPr lang="en-US" sz="2200" i="1" dirty="0">
                <a:latin typeface="Georgia" pitchFamily="18" charset="0"/>
              </a:rPr>
              <a:t>understood </a:t>
            </a:r>
            <a:r>
              <a:rPr lang="en-US" sz="2200" i="1" dirty="0" smtClean="0">
                <a:latin typeface="Georgia" pitchFamily="18" charset="0"/>
              </a:rPr>
              <a:t>it the way </a:t>
            </a:r>
            <a:r>
              <a:rPr lang="en-US" sz="2200" i="1" u="sng" dirty="0" smtClean="0">
                <a:latin typeface="Georgia" pitchFamily="18" charset="0"/>
              </a:rPr>
              <a:t>you</a:t>
            </a:r>
            <a:r>
              <a:rPr lang="en-US" sz="2200" i="1" dirty="0" smtClean="0">
                <a:latin typeface="Georgia" pitchFamily="18" charset="0"/>
              </a:rPr>
              <a:t> explained </a:t>
            </a:r>
            <a:r>
              <a:rPr lang="en-US" sz="2200" i="1" dirty="0">
                <a:latin typeface="Georgia" pitchFamily="18" charset="0"/>
              </a:rPr>
              <a:t>i</a:t>
            </a:r>
            <a:r>
              <a:rPr lang="en-US" sz="2200" i="1" dirty="0" smtClean="0">
                <a:latin typeface="Georgia" pitchFamily="18" charset="0"/>
              </a:rPr>
              <a:t>t, thank you.”</a:t>
            </a:r>
            <a:r>
              <a:rPr lang="en-US" sz="2200" dirty="0"/>
              <a:t/>
            </a:r>
            <a:br>
              <a:rPr lang="en-US" sz="2200" dirty="0"/>
            </a:br>
            <a:r>
              <a:rPr lang="en-US" sz="800" dirty="0" smtClean="0"/>
              <a:t/>
            </a:r>
            <a:br>
              <a:rPr lang="en-US" sz="800" dirty="0" smtClean="0"/>
            </a:br>
            <a:endParaRPr lang="en-US" sz="2200" dirty="0"/>
          </a:p>
        </p:txBody>
      </p:sp>
    </p:spTree>
    <p:extLst>
      <p:ext uri="{BB962C8B-B14F-4D97-AF65-F5344CB8AC3E}">
        <p14:creationId xmlns:p14="http://schemas.microsoft.com/office/powerpoint/2010/main" val="287142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6200"/>
            <a:ext cx="8686800" cy="6583362"/>
          </a:xfrm>
        </p:spPr>
        <p:txBody>
          <a:bodyPr>
            <a:normAutofit/>
          </a:bodyPr>
          <a:lstStyle/>
          <a:p>
            <a:pPr algn="l"/>
            <a:r>
              <a:rPr lang="en-US" sz="2000" b="1" dirty="0">
                <a:solidFill>
                  <a:prstClr val="black"/>
                </a:solidFill>
              </a:rPr>
              <a:t>If sensing a pause and wanting more info, </a:t>
            </a:r>
            <a:r>
              <a:rPr lang="en-US" sz="2000" i="1" dirty="0">
                <a:solidFill>
                  <a:prstClr val="black"/>
                </a:solidFill>
                <a:latin typeface="Georgia" pitchFamily="18" charset="0"/>
              </a:rPr>
              <a:t>“Great, what happens next?”</a:t>
            </a:r>
            <a:br>
              <a:rPr lang="en-US" sz="2000" i="1" dirty="0">
                <a:solidFill>
                  <a:prstClr val="black"/>
                </a:solidFill>
                <a:latin typeface="Georgia" pitchFamily="18" charset="0"/>
              </a:rPr>
            </a:br>
            <a:r>
              <a:rPr lang="en-US" sz="800" dirty="0" smtClean="0">
                <a:solidFill>
                  <a:prstClr val="black"/>
                </a:solidFill>
              </a:rPr>
              <a:t/>
            </a:r>
            <a:br>
              <a:rPr lang="en-US" sz="800" dirty="0" smtClean="0">
                <a:solidFill>
                  <a:prstClr val="black"/>
                </a:solidFill>
              </a:rPr>
            </a:br>
            <a:r>
              <a:rPr lang="en-US" sz="2000" b="1" dirty="0" smtClean="0">
                <a:solidFill>
                  <a:prstClr val="black"/>
                </a:solidFill>
              </a:rPr>
              <a:t>If </a:t>
            </a:r>
            <a:r>
              <a:rPr lang="en-US" sz="2000" b="1" dirty="0">
                <a:solidFill>
                  <a:prstClr val="black"/>
                </a:solidFill>
              </a:rPr>
              <a:t>wanting them to continue speaking, </a:t>
            </a:r>
            <a:r>
              <a:rPr lang="en-US" sz="2000" i="1" dirty="0">
                <a:solidFill>
                  <a:prstClr val="black"/>
                </a:solidFill>
                <a:latin typeface="Georgia" pitchFamily="18" charset="0"/>
              </a:rPr>
              <a:t>“That’s interesting, please continue.”</a:t>
            </a:r>
            <a:br>
              <a:rPr lang="en-US" sz="2000" i="1" dirty="0">
                <a:solidFill>
                  <a:prstClr val="black"/>
                </a:solidFill>
                <a:latin typeface="Georgia" pitchFamily="18" charset="0"/>
              </a:rPr>
            </a:br>
            <a:r>
              <a:rPr lang="en-US" sz="800" dirty="0" smtClean="0">
                <a:solidFill>
                  <a:prstClr val="black"/>
                </a:solidFill>
              </a:rPr>
              <a:t/>
            </a:r>
            <a:br>
              <a:rPr lang="en-US" sz="800" dirty="0" smtClean="0">
                <a:solidFill>
                  <a:prstClr val="black"/>
                </a:solidFill>
              </a:rPr>
            </a:br>
            <a:r>
              <a:rPr lang="en-US" sz="2000" b="1" dirty="0" smtClean="0">
                <a:solidFill>
                  <a:prstClr val="black"/>
                </a:solidFill>
              </a:rPr>
              <a:t>If </a:t>
            </a:r>
            <a:r>
              <a:rPr lang="en-US" sz="2000" b="1" dirty="0">
                <a:solidFill>
                  <a:prstClr val="black"/>
                </a:solidFill>
              </a:rPr>
              <a:t>you didn’t hear something, </a:t>
            </a: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	</a:t>
            </a:r>
            <a:r>
              <a:rPr lang="en-US" sz="2000" i="1" dirty="0" smtClean="0">
                <a:solidFill>
                  <a:prstClr val="black"/>
                </a:solidFill>
                <a:latin typeface="Georgia" pitchFamily="18" charset="0"/>
              </a:rPr>
              <a:t>“</a:t>
            </a:r>
            <a:r>
              <a:rPr lang="en-US" sz="2000" i="1" dirty="0">
                <a:solidFill>
                  <a:prstClr val="black"/>
                </a:solidFill>
                <a:latin typeface="Georgia" pitchFamily="18" charset="0"/>
              </a:rPr>
              <a:t>I’m terribly sorry, could you please repeat </a:t>
            </a:r>
            <a:r>
              <a:rPr lang="en-US" sz="2000" i="1" dirty="0" smtClean="0">
                <a:solidFill>
                  <a:prstClr val="black"/>
                </a:solidFill>
                <a:latin typeface="Georgia" pitchFamily="18" charset="0"/>
              </a:rPr>
              <a:t>that</a:t>
            </a:r>
            <a:r>
              <a:rPr lang="en-US" sz="2000" i="1" dirty="0">
                <a:solidFill>
                  <a:prstClr val="black"/>
                </a:solidFill>
                <a:latin typeface="Georgia" pitchFamily="18" charset="0"/>
              </a:rPr>
              <a:t>?”</a:t>
            </a:r>
            <a:br>
              <a:rPr lang="en-US" sz="2000" i="1" dirty="0">
                <a:solidFill>
                  <a:prstClr val="black"/>
                </a:solidFill>
                <a:latin typeface="Georgia" pitchFamily="18" charset="0"/>
              </a:rPr>
            </a:br>
            <a:r>
              <a:rPr lang="en-US" sz="800" dirty="0" smtClean="0">
                <a:solidFill>
                  <a:prstClr val="black"/>
                </a:solidFill>
              </a:rPr>
              <a:t/>
            </a:r>
            <a:br>
              <a:rPr lang="en-US" sz="800" dirty="0" smtClean="0">
                <a:solidFill>
                  <a:prstClr val="black"/>
                </a:solidFill>
              </a:rPr>
            </a:br>
            <a:r>
              <a:rPr lang="en-US" sz="2000" b="1" dirty="0" smtClean="0">
                <a:solidFill>
                  <a:prstClr val="black"/>
                </a:solidFill>
              </a:rPr>
              <a:t>If </a:t>
            </a:r>
            <a:r>
              <a:rPr lang="en-US" sz="2000" b="1" dirty="0">
                <a:solidFill>
                  <a:prstClr val="black"/>
                </a:solidFill>
              </a:rPr>
              <a:t>confused on a point, </a:t>
            </a:r>
            <a:r>
              <a:rPr lang="en-US" sz="2000" b="1" dirty="0" smtClean="0">
                <a:solidFill>
                  <a:prstClr val="black"/>
                </a:solidFill>
              </a:rPr>
              <a:t/>
            </a:r>
            <a:br>
              <a:rPr lang="en-US" sz="2000" b="1" dirty="0" smtClean="0">
                <a:solidFill>
                  <a:prstClr val="black"/>
                </a:solidFill>
              </a:rPr>
            </a:br>
            <a:r>
              <a:rPr lang="en-US" sz="2000" b="1" dirty="0">
                <a:solidFill>
                  <a:prstClr val="black"/>
                </a:solidFill>
              </a:rPr>
              <a:t>	</a:t>
            </a:r>
            <a:r>
              <a:rPr lang="en-US" sz="2000" i="1" dirty="0" smtClean="0">
                <a:solidFill>
                  <a:prstClr val="black"/>
                </a:solidFill>
                <a:latin typeface="Georgia" pitchFamily="18" charset="0"/>
              </a:rPr>
              <a:t>“</a:t>
            </a:r>
            <a:r>
              <a:rPr lang="en-US" sz="2000" i="1" dirty="0">
                <a:solidFill>
                  <a:prstClr val="black"/>
                </a:solidFill>
                <a:latin typeface="Georgia" pitchFamily="18" charset="0"/>
              </a:rPr>
              <a:t>I missed something, could you expand on that </a:t>
            </a:r>
            <a:r>
              <a:rPr lang="en-US" sz="2000" i="1" dirty="0" smtClean="0">
                <a:solidFill>
                  <a:prstClr val="black"/>
                </a:solidFill>
                <a:latin typeface="Georgia" pitchFamily="18" charset="0"/>
              </a:rPr>
              <a:t>please</a:t>
            </a:r>
            <a:r>
              <a:rPr lang="en-US" sz="2000" i="1" dirty="0">
                <a:solidFill>
                  <a:prstClr val="black"/>
                </a:solidFill>
                <a:latin typeface="Georgia" pitchFamily="18" charset="0"/>
              </a:rPr>
              <a:t>?”</a:t>
            </a:r>
            <a:br>
              <a:rPr lang="en-US" sz="2000" i="1" dirty="0">
                <a:solidFill>
                  <a:prstClr val="black"/>
                </a:solidFill>
                <a:latin typeface="Georgia" pitchFamily="18" charset="0"/>
              </a:rPr>
            </a:br>
            <a:r>
              <a:rPr lang="en-US" sz="800" i="1" dirty="0" smtClean="0">
                <a:solidFill>
                  <a:prstClr val="black"/>
                </a:solidFill>
                <a:latin typeface="Georgia" pitchFamily="18" charset="0"/>
              </a:rPr>
              <a:t/>
            </a:r>
            <a:br>
              <a:rPr lang="en-US" sz="800" i="1" dirty="0" smtClean="0">
                <a:solidFill>
                  <a:prstClr val="black"/>
                </a:solidFill>
                <a:latin typeface="Georgia" pitchFamily="18" charset="0"/>
              </a:rPr>
            </a:br>
            <a:r>
              <a:rPr lang="en-US" sz="2000" b="1" dirty="0" smtClean="0">
                <a:solidFill>
                  <a:prstClr val="black"/>
                </a:solidFill>
              </a:rPr>
              <a:t>If </a:t>
            </a:r>
            <a:r>
              <a:rPr lang="en-US" sz="2000" b="1" dirty="0">
                <a:solidFill>
                  <a:prstClr val="black"/>
                </a:solidFill>
              </a:rPr>
              <a:t>wanting more information, </a:t>
            </a:r>
            <a:r>
              <a:rPr lang="en-US" sz="2000" i="1" dirty="0">
                <a:solidFill>
                  <a:prstClr val="black"/>
                </a:solidFill>
                <a:latin typeface="Georgia" pitchFamily="18" charset="0"/>
              </a:rPr>
              <a:t>“Very good, please say more about that?”</a:t>
            </a:r>
            <a:br>
              <a:rPr lang="en-US" sz="2000" i="1" dirty="0">
                <a:solidFill>
                  <a:prstClr val="black"/>
                </a:solidFill>
                <a:latin typeface="Georgia" pitchFamily="18" charset="0"/>
              </a:rPr>
            </a:br>
            <a:r>
              <a:rPr lang="en-US" sz="2000" b="1" dirty="0">
                <a:solidFill>
                  <a:prstClr val="black"/>
                </a:solidFill>
              </a:rPr>
              <a:t>If excited about something, </a:t>
            </a:r>
            <a:r>
              <a:rPr lang="en-US" sz="2000" i="1" dirty="0">
                <a:solidFill>
                  <a:prstClr val="black"/>
                </a:solidFill>
                <a:latin typeface="Georgia" pitchFamily="18" charset="0"/>
              </a:rPr>
              <a:t>“Oh wow! How can I find out more?”</a:t>
            </a:r>
            <a:br>
              <a:rPr lang="en-US" sz="2000" i="1" dirty="0">
                <a:solidFill>
                  <a:prstClr val="black"/>
                </a:solidFill>
                <a:latin typeface="Georgia" pitchFamily="18" charset="0"/>
              </a:rPr>
            </a:br>
            <a:r>
              <a:rPr lang="en-US" sz="700" dirty="0">
                <a:solidFill>
                  <a:prstClr val="black"/>
                </a:solidFill>
              </a:rPr>
              <a:t/>
            </a:r>
            <a:br>
              <a:rPr lang="en-US" sz="700" dirty="0">
                <a:solidFill>
                  <a:prstClr val="black"/>
                </a:solidFill>
              </a:rPr>
            </a:br>
            <a:r>
              <a:rPr lang="en-US" sz="2000" dirty="0">
                <a:solidFill>
                  <a:prstClr val="black"/>
                </a:solidFill>
              </a:rPr>
              <a:t>Did you notice that I have </a:t>
            </a:r>
            <a:r>
              <a:rPr lang="en-US" sz="2000" dirty="0" smtClean="0">
                <a:solidFill>
                  <a:prstClr val="black"/>
                </a:solidFill>
              </a:rPr>
              <a:t>a phrase </a:t>
            </a:r>
            <a:r>
              <a:rPr lang="en-US" sz="2000" dirty="0">
                <a:solidFill>
                  <a:prstClr val="black"/>
                </a:solidFill>
              </a:rPr>
              <a:t>prior to my </a:t>
            </a:r>
            <a:r>
              <a:rPr lang="en-US" sz="2000" dirty="0" smtClean="0">
                <a:solidFill>
                  <a:prstClr val="black"/>
                </a:solidFill>
              </a:rPr>
              <a:t>statement which </a:t>
            </a:r>
            <a:r>
              <a:rPr lang="en-US" sz="2000" dirty="0">
                <a:solidFill>
                  <a:prstClr val="black"/>
                </a:solidFill>
              </a:rPr>
              <a:t>acts as an exclamation? </a:t>
            </a:r>
            <a:r>
              <a:rPr lang="en-US" sz="2000" dirty="0" smtClean="0">
                <a:solidFill>
                  <a:prstClr val="black"/>
                </a:solidFill>
              </a:rPr>
              <a:t/>
            </a:r>
            <a:br>
              <a:rPr lang="en-US" sz="2000" dirty="0" smtClean="0">
                <a:solidFill>
                  <a:prstClr val="black"/>
                </a:solidFill>
              </a:rPr>
            </a:br>
            <a:r>
              <a:rPr lang="en-US" sz="800" dirty="0">
                <a:solidFill>
                  <a:prstClr val="black"/>
                </a:solidFill>
              </a:rPr>
              <a:t/>
            </a:r>
            <a:br>
              <a:rPr lang="en-US" sz="800" dirty="0">
                <a:solidFill>
                  <a:prstClr val="black"/>
                </a:solidFill>
              </a:rPr>
            </a:br>
            <a:r>
              <a:rPr lang="en-US" sz="2000" dirty="0" smtClean="0">
                <a:solidFill>
                  <a:prstClr val="black"/>
                </a:solidFill>
              </a:rPr>
              <a:t>This </a:t>
            </a:r>
            <a:r>
              <a:rPr lang="en-US" sz="2000" dirty="0">
                <a:solidFill>
                  <a:prstClr val="black"/>
                </a:solidFill>
              </a:rPr>
              <a:t>is what makes the speaker “feel” good.</a:t>
            </a:r>
            <a:br>
              <a:rPr lang="en-US" sz="2000" dirty="0">
                <a:solidFill>
                  <a:prstClr val="black"/>
                </a:solidFill>
              </a:rPr>
            </a:br>
            <a:r>
              <a:rPr lang="en-US" sz="800" dirty="0" smtClean="0">
                <a:solidFill>
                  <a:prstClr val="black"/>
                </a:solidFill>
              </a:rPr>
              <a:t/>
            </a:r>
            <a:br>
              <a:rPr lang="en-US" sz="800" dirty="0" smtClean="0">
                <a:solidFill>
                  <a:prstClr val="black"/>
                </a:solidFill>
              </a:rPr>
            </a:br>
            <a:r>
              <a:rPr lang="en-US" sz="2000" i="1" dirty="0" smtClean="0">
                <a:solidFill>
                  <a:prstClr val="black"/>
                </a:solidFill>
                <a:latin typeface="Georgia" pitchFamily="18" charset="0"/>
              </a:rPr>
              <a:t>“</a:t>
            </a:r>
            <a:r>
              <a:rPr lang="en-US" sz="2000" i="1" dirty="0">
                <a:solidFill>
                  <a:prstClr val="black"/>
                </a:solidFill>
                <a:latin typeface="Georgia" pitchFamily="18" charset="0"/>
              </a:rPr>
              <a:t>Great,”</a:t>
            </a:r>
            <a:r>
              <a:rPr lang="en-US" sz="2000" dirty="0">
                <a:solidFill>
                  <a:prstClr val="black"/>
                </a:solidFill>
              </a:rPr>
              <a:t> or </a:t>
            </a:r>
            <a:r>
              <a:rPr lang="en-US" sz="2000" i="1" dirty="0">
                <a:solidFill>
                  <a:prstClr val="black"/>
                </a:solidFill>
                <a:latin typeface="Georgia" pitchFamily="18" charset="0"/>
              </a:rPr>
              <a:t>“That’s Interesting,” </a:t>
            </a:r>
            <a:r>
              <a:rPr lang="en-US" sz="2000" dirty="0">
                <a:solidFill>
                  <a:prstClr val="black"/>
                </a:solidFill>
              </a:rPr>
              <a:t>shows that you are pleased with their</a:t>
            </a:r>
            <a:br>
              <a:rPr lang="en-US" sz="2000" dirty="0">
                <a:solidFill>
                  <a:prstClr val="black"/>
                </a:solidFill>
              </a:rPr>
            </a:br>
            <a:r>
              <a:rPr lang="en-US" sz="2000" dirty="0">
                <a:solidFill>
                  <a:prstClr val="black"/>
                </a:solidFill>
              </a:rPr>
              <a:t>performance and therefore the speaker is pleased that they have accomplished something good</a:t>
            </a:r>
            <a:r>
              <a:rPr lang="en-US" sz="2000" dirty="0" smtClean="0">
                <a:solidFill>
                  <a:prstClr val="black"/>
                </a:solidFill>
              </a:rPr>
              <a:t>.</a:t>
            </a:r>
            <a:br>
              <a:rPr lang="en-US" sz="2000" dirty="0" smtClean="0">
                <a:solidFill>
                  <a:prstClr val="black"/>
                </a:solidFill>
              </a:rPr>
            </a:br>
            <a:r>
              <a:rPr lang="en-US" sz="800" dirty="0">
                <a:solidFill>
                  <a:prstClr val="black"/>
                </a:solidFill>
              </a:rPr>
              <a:t/>
            </a:r>
            <a:br>
              <a:rPr lang="en-US" sz="800" dirty="0">
                <a:solidFill>
                  <a:prstClr val="black"/>
                </a:solidFill>
              </a:rPr>
            </a:br>
            <a:r>
              <a:rPr lang="en-US" sz="2000" dirty="0" smtClean="0">
                <a:solidFill>
                  <a:prstClr val="black"/>
                </a:solidFill>
              </a:rPr>
              <a:t>Just don’t make it obvious. Enthusiasm should be genuine.</a:t>
            </a:r>
            <a:endParaRPr lang="en-US" sz="2000" dirty="0"/>
          </a:p>
        </p:txBody>
      </p:sp>
    </p:spTree>
    <p:extLst>
      <p:ext uri="{BB962C8B-B14F-4D97-AF65-F5344CB8AC3E}">
        <p14:creationId xmlns:p14="http://schemas.microsoft.com/office/powerpoint/2010/main" val="1018535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757</Words>
  <Application>Microsoft Office PowerPoint</Application>
  <PresentationFormat>On-screen Show (4:3)</PresentationFormat>
  <Paragraphs>341</Paragraphs>
  <Slides>54</Slides>
  <Notes>1</Notes>
  <HiddenSlides>0</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Office Theme</vt:lpstr>
      <vt:lpstr>1_Office Theme</vt:lpstr>
      <vt:lpstr>2_Office Theme</vt:lpstr>
      <vt:lpstr>3_Office Theme</vt:lpstr>
      <vt:lpstr>Laura AlAmery Presents Coach Mitch’s    Ridiculously Simple System…™  The Science to the Art  of Smart Selling</vt:lpstr>
      <vt:lpstr>   DISCLAIMER  This document and accompanying options shall be used for informational purposes only and shall NOT be construed as legal advice.   Mitchell Goldstein / Coach Mitch is not an attorney and does not offer legal advice. A licensed attorney and/or other professionals MUST be consulted prior to the use of any of these documents and information.</vt:lpstr>
      <vt:lpstr>       Coach Mitch’s famous $1 Option.  With only $1, control property, without any liability.  The single most powerful contract in the real estate investing world is the Option.   How else can you take control of unlimited numbers of property, with only $1 each, make significant profits without owning the property, and best, without being liable for the properties upkeep, the mortgage, taxes or anything else.   The record: $1 took control of a restaurant valued at $1,600,000 using Coach Mitch’s famous $1 Option.</vt:lpstr>
      <vt:lpstr> Coach Mitch’s Ridiculously Simple System…™   1. Determine geographic area 2. Get list of properties at risk = Tax Delinquent Roll  1. Questions to ask County Officials 3. Sort the list for your type properties  1. Searching for property   2. Property Desirability Matrix  3. Coach Mitch Post 201 4. Market to your list  1. Simple Postcard  2. Letter for deed 5. Negotiate and Close  1. Favorite Sales Techniques  2. Attitudes  3. The Formula  4. Property Evaluation Worksheet  5. Seller’s Acknowledgments  6. Role Playing   </vt:lpstr>
      <vt:lpstr>Coach Mitch’s Ridiculously Simple System™   2. Get list of properties at risk = Tax Delinquent Roll  1. Questions to ask County Officials</vt:lpstr>
      <vt:lpstr>The science to the art of smart selling  The SCIENCE in selling is to understand why you do something, how to do it, what to expect and to be ready with the next step. = Anticipation Selling  The ART is to converse with style and knowledge aforethought, i.e. acting, NLP. </vt:lpstr>
      <vt:lpstr>Neurolinguistic Programming A connection between the neurological processes ("neuro"), language ("linguistic") and behavioral patterns learned through experience ("programming") and that these can be changed to achieve specific goals in life. EX  body language, facial expression</vt:lpstr>
      <vt:lpstr>Questions to Ask County Officials  2 If someone does not know some information you need, then ask, “Who might know that information?” “ What is their name, title, their phone, their duties” “Do they have an assistant? What is that person’s name, title, phone, and duties?”   The SCIENCE is to know what you want and how to get it.    3 Frame your questions carefully. Play to their vanity. The very best thing that you can do is to make a government official feel important, but not in an obvious way.  The ART is to do it with style and knowledge.  EX: Compliment something they did well… If they say something well, “Very good. I understood it the way you explained it, thank you.”  </vt:lpstr>
      <vt:lpstr>If sensing a pause and wanting more info, “Great, what happens next?”  If wanting them to continue speaking, “That’s interesting, please continue.”  If you didn’t hear something,   “I’m terribly sorry, could you please repeat that?”  If confused on a point,   “I missed something, could you expand on that please?”  If wanting more information, “Very good, please say more about that?” If excited about something, “Oh wow! How can I find out more?”  Did you notice that I have a phrase prior to my statement which acts as an exclamation?   This is what makes the speaker “feel” good.  “Great,” or “That’s Interesting,” shows that you are pleased with their performance and therefore the speaker is pleased that they have accomplished something good.  Just don’t make it obvious. Enthusiasm should be genuine.</vt:lpstr>
      <vt:lpstr>7 “How long must the property be delinquent before it becomes subject to being sold for non-payment of taxes? “  This is a great question. You will routinely see properties that are tax delinquent for a significant number of years - but they have not been put up for tax auction. One can only speculate why this happens.     8 “What process is used to determine which properties are chosen to be included in the tax deed auction? Who makes that decision?”  Another great question. The answer will lead to that counties decision making process. Invaluable.   </vt:lpstr>
      <vt:lpstr>9 “What happens after a property is chosen to be part of the tax auction? I am curious about the internal processes?”  In tax deed states, this often means that the county has come to own the property, that redemption rights may not be in place and that the county has to do title work for the purpose of due process and perhaps they create a work file, a maintenance record and do an in-house appraisal for that property. Because I am on good terms with my tax collectors, I often get to look at these records. WoW!</vt:lpstr>
      <vt:lpstr>13 “When is the very last moment that a tax delinquent can redeem  their property?”  You must know this information. It will guide many decisions. Each state is different. Each county is different. Read the law. Speak with the county attorney for his opinion. The policy of the taxing jurisdiction may be different than what statute dictates. The local policy may be more liberal.    14 “Which section of statute requires how and where the records of tax delinquent property owners shall be maintained?”  This question is crucial. You should understand the importance of asking the question in the manner that I propose. You infer that you know that statute governs this area and you just want to know the specific section.  </vt:lpstr>
      <vt:lpstr>“What happens to property or TLC not sold at the auction?” “What happens to any Excess Proceeds?”  25 “Has the county passed any laws or regulations in addition to the state statutes?”  This is extremely important information to know.   28 “Who is in charge of creating the computer records of the tax  base?”  29 “Who prints out the tax bills?” or “What office prints out the tax  bills?”  Really good questions.</vt:lpstr>
      <vt:lpstr>31 “Are you familiar with the rights of citizens under the public  records statutes of your state?”  You should go in prepared. Research the public access laws in your state. You will be happy when you read that the public (that’s you) has a right to see any public records – in the formats that are available to government. Have a copy of the public records law with you.  34 “How much does it cost for a CD to be created of the tax delinquent  data base and can it be created in CSV or Excel format?”  This is what you really want.        REMEMBER: you are doing research – not investing   If you already know the law and tax auction procedures,    you can concentrate on getting lists.</vt:lpstr>
      <vt:lpstr>Coach Mitch’s Ridiculously Simple System™    3. Sort the list for your type properties  1. Searching for property     2. Property Desirability Matrix    3. Coach Mitch Post 201    </vt:lpstr>
      <vt:lpstr>PowerPoint Presentation</vt:lpstr>
      <vt:lpstr>8. Alternatively, you can paste the Parcel Number   AND/OR the put the address into Google   See the Street View to determine interest 9. Goto Tax Collector, often via a link on Property Assessor page 10. Paste Parcel Number into Record Search 11. Determine the ratio of Total Taxes to FMV    Part 1, Manual 1, Operations Manual Page 48 12. Goto County Clerk 13. Input owner’s name into Document Search to see if liens or  other legal encumbrances exist against property 14. Determine if you want to market to this prospect 15. If “yes” then seek the phone number 16. Send the proper postcard or letter to prospect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TAX DELINQUENT PROPERTY   --    DESIRABILITY MATRIX   1    Rank the type of property that you want to work on the             most.  2    Then rank the geographic areas by desirability.  3     Choose properties based on your determination of what  it is smart to  work on, mostly based on resale value and  property desirability.          Property Desirability Categories  A Property that is perfect for you B Property that seems good for you but is second tier. C Property that seems interesting but do not fit your profile. D Property that does not fit your desirability profile. This is  property that you do not want and should not spend time  researching.</vt:lpstr>
      <vt:lpstr>AVAILABILITY OF PROPERTY </vt:lpstr>
      <vt:lpstr>Coach Mitch’s REFLECTIONS™  Post 201   Needing more clarity, a student recently asked me to quantify what he should be looking for to determine what a good tax delinquent property prospect was. I jotted down a few ideas. The biggest idea is that: Every criterion has its range of values, issues and concerns. A good lead takes several criteria into consideration. Price or FMV:  Typical =  &lt; $40K lots of houses are free and clear,  &lt; $60K many are free and clear,  $60K &gt; fewer are free and clear,  $75K&gt; few are free and clear.  In each area the properties have a higher potential of being mortgaged above a certain amount. However, as a general rule, percentage wise, there are few properties above $75K that are free and clear AND tax delinquent. In lower priced areas, fewer homes are mortgaged in the lower price range, i.e. a higher percentage are free and clear. In higher priced areas, that percentage is lower and the amounts are higher; because the banks, in order to be in business, must adjust their criteria to the values of the area, i.e. neighborhoods. In lower priced areas, the banks must lend to lower priced properties or they will not do any business at all. However, the banks can set a higher minimum mortgage amount where the values are higher. In very high priced areas like CA and metro NYC, $100K properties can be free and clear because they are the equivalent of $35K properties in FL or AL. Banks often require a high percentage of down payment for higher priced properties and that can mean large amounts of equity. Exception: 33% of homes of persons 55 and older are free and clear; however, they are not usually tax delinquent. These prospects are good, full price, owner hold paper leads. Total Assessed Value to the FMV can be a big factor. If an area is well under assessed, then you must adjust for this fact or mistakenly believe that people are asking too high a price compared to the Assessed Value. If the area is well over assessed, then you had better know or you will be overpaying. We can look at property to about $150K and find some that are free and clear or with low mortgages, so that the equity is still significant, about 30% to 40%. These are great $1 Option candidates.  </vt:lpstr>
      <vt:lpstr> Tax Delinquency Percentage: Typical = Sweet Spot = 7% – 30% of the total FMV value are tax liens. If the template is to not go over 50% FMV in price, then, all costs of the property must be within that 50%, not including rehab. The ARV, After Repaired Value, is a different calculation. The 30% maximum in liens allows for a maximum 20% amount to be paid to the owner, totaling 50%. If the owner will take nothing, then the liens can be 50% of FMV.  Tax Delinquency Dollar Amount: Typical = 7% – 30% of the total FMV value are tax liens, with an approximate minimum delinquency of $3500, e.g. $50K FMV w $3500 tax = 7%. The dollar amounts are also a function of the area and the property value; however, with rents being $500+, prospective tenants know that they need $2000+ to move in. Most everyone can come up with that figure, so a higher, more difficult amount to save is needed. The higher priced an area, the higher the dollar amount needed for a tax delinquent to be desperate. A tax delinquent that previously had the ability to get a $500K mortgage paid $50K to $60K per year in PITI, Principle, Interest, Taxes and Insurance. That person is not going to be intimidated by a $3500 delinquent tax bill; $35000 (7% x $500K) is a different matter. At the low end, though annual property taxes in many states are about 1% of the FMV, the population is not likely to have the ability to save or put together $5000. That is why they are willing to sell cheaply. They are living pay check to pay check. If you can determine their situation, you can determine a buying price; the worse the situation, the lower the price. This idea is the same with the higher prices homes; the situation impacts the price. Often, the situation mandates speed. Even if they had big money, they don’t have it now, however they know that they can come back to prosperity in the future. They just need to deal with the situation now so they can have a future.  </vt:lpstr>
      <vt:lpstr>Property type: To do quick flips, SFR and duplexes are the best candidates. Tri’s and fourplexes are next best. Currently, even townhouses and condo’s are decent leads because the housing stock has dried up a bit and the better deals can be found in the condos. People will always go to the best deal, even if it is a condo. Be really careful with MH’s. If looking at fourplexes, then mixed use can also be evaluated. The downstairs store with the upstairs apartment is a prevalent property type and can be very profitable. The percentage of debt to value should be even better, i.e. lower, because the problems will be bigger, i.e. the Sweet Spot can be 5% – 25%. A tax delinquent owner needing to rehab a storefront knows that a potential retail tenant will demand a much lower rent and will therefore understand a much lower purchase offer.  Motivation:  Is the seller desperate? Y or N? There is no rule, excepting that we find out if the situation is bad enough for the seller to be desperate. The out of area owner is often thought to be a good motivated seller lead. This is often true and, just as often, the owner occupant is motivated to move on. Do not pre-judge. Dig until you find the hot button and the level of motivation. If lots of motivation exist, then purchase; if not then use Coach Mitch’s “famous $1 Option.”™. Listen to everything, evaluate and put the data into your mind matrix, to be reevaluated when getting new information. Example: Me: “Why don’t you rent the house?” Tony: “It’s too far away to manage. I have rental property down here.” This person is not desperate and will not be desperate in the future because he has income. The tax delinquent property is certainly a nuisance; however, aggravation is not desperation.</vt:lpstr>
      <vt:lpstr>   Issues: The only real issue is if you feel comfortable putting out some amount for a cash purchase. For all else, use Coach Mitch’s “famous $1 Option.”™  Q: Is the area someplace that I would live? A: You are not living there, that area already has lots of people who choose to live there; someone will know of a candidate to purchase, especially if you offer a  $300 REWARD. Q: Is a rehab needed? How do I verify the cost and the work? How do I do long distance supervision? A1: Sell AS IS A2: hire a Craig’s List person to clean and only pay upon seeing before and after pictures, or pay a higher amount upon a sale, add a bonus if they find the buyer. A3: Hire a reputable retired contractor to be your Clerk of the Works. Q: Can I find a RE agent? A: Of course you can. For the listing, that agent will supervise almost everything – for free. They will love offering their network the chance to do work for you. Only do PP&amp;C’s, Paint, Patch, Carpet, Cleanup and Curb Appeal, and you won’t be hurt. No structural work. Q: Can I know about the Assessed Value to FMV? A: Ask the Property Tax Assessor, that’s why G-d invented them. Q: Can I supervise it all? A: See below  Concerns: Can I really do this? A2: Yes you can do this! That is why you hired a coach – so the potential of failing will be lessened. That’s a really smart thing to have done – but only if you follow the coach’s suggestions.   </vt:lpstr>
      <vt:lpstr>Coach Mitch’s Ridiculously Simple System™   4. Market to your list  1. Simple Postcard  2. Letter for deed</vt:lpstr>
      <vt:lpstr>     Mr. Tax Delinquent    To address the tax bill is sent    Someplace, USA 12345</vt:lpstr>
      <vt:lpstr>Dear  Mr. Tax Delinquent    11/22/05  The Wilshire Trust would like to speak to you about your property in:   Albany County    New York State Parcel ID:  123-45-67890.123  Address: 495 Someplace Street, Nice Place NY 42952  We might be interested in acquiring your property, but it is important that we speak quickly.   Please call 518-439-6100 between 7 AM - 11 PM EST.                   Thank you,      James Wilson, Trustee</vt:lpstr>
      <vt:lpstr>     Mr. Tax Delinquent    To address the tax bill is sent    Someplace, USA 12345</vt:lpstr>
      <vt:lpstr>Dear  Mr. Tax Delinquent    5/22/14  The Wilshire Trust would like to speak to you about your property in:   Albany County    New York State Parcel ID:  123-45-67890.123  Address: 495 Someplace Street, Nice Place NY 42952  We would like to see if your property qualifies for our project.  If so, we would defiantly seek to purchase your property.  Please email your contact information, including telephone numbers and the best times to contact you.                    Thank you,      James Wilson, Trustee</vt:lpstr>
      <vt:lpstr>      «Date»     NOTICE «Street Address» «City», «St»  «Zip»    EVERGREEN TRUST IS A PRIVATE REAL ESTATE SPECULATOR - NOT A GOVERNMENT AGENCY  RE: Your «County» County, New Mexico Property.               MAIL MERGE Property ID NO: «Parcel No, Address»    From Tax Delinquent Excel List  Dear «First Name» «Last Name»   Send a letter NOT a postcard   As real estate investors, we check the public records. The  property at «Parcel No» or &lt;&lt;address&gt;&gt; was listed as delinquent for non-payment of taxes.  This property will be taken from you and offered for sale at public auction if the taxes and penalties are not paid prior to the tax sale.     If you have not already paid the taxes on this property you can benefit by giving me a Quit Claim Deed to the parcel, in return for a small payment.  If, and only if, you do not intend to pay the accumulated taxes, interest and penalties, I will relieve you of your serious tax burden.     I will find a family who will cherish your property and think of you in their prayers.     Please contact us as soon as possible. If you want to be out of this real estate, we will send you $100. for the property, thus creating a “Capital Loss”. This provides a considerable value by giving you a substantial tax deduction, allowing you to legally significantly reduce or even eliminate your income taxes, probably, for many years to come.    Please complete the enclosed Quit Claim deed. Notarize the deed. Return the deed to us in the enclosed self addressed stamped envelope and we will promptly send you $100.  Sincerely,  EVERGREEN TRUST </vt:lpstr>
      <vt:lpstr>Coach Mitch’s Ridiculously Simple System™    5. Negotiate and Close  1. Favorite Sales Techniques  2. Attitudes  3. The Formula  4. Property Evaluation Worksheet  5. Seller’s Acknowledgments  6. Role Playing   </vt:lpstr>
      <vt:lpstr> My favorite sales devices or sales techniques are:   1 Clarifying Questions: Asking questions with a purpose in  mind.   5W2H    who  what  when  where  why  how  &amp;  how much  2 Feel, Felt, Found: “I understand how you feel, I felt the  same way myself, until I found…(then, give new info).”   1st Acknowledgment, 2nd Acceptance, 3rd However…  3 The Push-A-Way: Say that they should not do the  transaction or some part of it.   4 The Ben Franklin: A logical dissection of the arguments,  both pro and con, often using a debit and credit  column.   5 The Hypothetical: A “what if” question, idea or proposal.   </vt:lpstr>
      <vt:lpstr>Important Attitudes In Negotiations   1. Prepare with Self Talk 2. Be humble / empathetic 3. Control Your Greed 4. Just Say “No!” = push a way 5. Just Say “Yes, I Can!”   Your Most Important Attitude 6. Yes – No - Maybe</vt:lpstr>
      <vt:lpstr>PowerPoint Presentation</vt:lpstr>
      <vt:lpstr>Property Evaluation Worksheet Property #____________________ # ___of #____ General Information Date ____________ School District________________________ How good_____ Property Address___________________________________City___________________________State____Zip______ Your Name_____________________________________________Home_________________Wk_________________ Address__________________________________________City___________________________State_____ Zip_____ Email _________________________________________________ Cell _________________ Pgr _________________ Who are the owners___________________________________________________ Type of property_______________ OO/NOO_________ Is Property Vacant______ How long Vacant_______ Amenities____________________________ #BR________ #Baths______ Total Sq Ft Bldg.____________ Lot Size __________________ Zoning_______________ Selling Information 1 How long have you owned property_______2 How long have you occupied property________3 Age of Structure_____ 4 How long has property been for sale________5 Listed with broker______6 How many offers did you get? __________ 7 Why do you think the property has not sold __________________________8 Date property must be sold by________ General Property Condition 9 How would you grade the condition of the property, from 1-10, with 10 being perfect___________10 How would you grade your property in relation to other houses in your neighborhood on a scale of 1-10 __________11 Email pictures [ ] 12 Are there any major repairs or maintenance needed in the property? Please list work needed and its cost _________ ________________________________________________________________________________________________ 13 What improvements would you make________________________________________________________________ Mechanical Systems and Services 14 What is the water source__________15 Has the water quality &amp; flow rate been tested__________16 How old is the septic or cesspool system__________17 Date last pumped__________18 Who provides electrical service___________ 19 What is the amperage__________ Does it have 20 circuit breakers[ ] 21 fuses[ ] 22 Any material defects_________ 23 Does basement have seepage resulting in standing water_______________________ Are there any known material defects in these systems 24 plumbing______________25 security__________26 carbon monoxide detector__________ 27 smoke detector__________28 fire sprinkler__________29 sump pump____________30 foundation/slab__________ 31 interior walls/ceilings_________________32 exterior walls/siding_________________33 floors_________________ 34 chimney/fireplace/stove______________ 35 patio/deck________________________ 36 driveway_______________ 37 central air conditioner___________ 38 heating system___________________39 hot water heater_______________ Structural 40 Is there any rot or water damage____________________ 41 Is there any fire or smoke damage_________________ 42 Have you tested for insect, rodent or pest infestation [ ] 43 Results________________________________________ 44 What is type of roof covering___________45 How old is the roof_______46 Any known defects_________________ 47 Are there any known material defects in the following structural systems: footings, beams, girders, lintels, columns partitions, chimney_________________________________________________________________________________ Legal 48 Has anyone made a legal challenge to the property____________________________________________________ 49 Cert of Occupancy required [ ] 50 Does anyone have rights to use the property_______ 51 Does anyone else claim to own the property______________52 Are there judgments, tax or mechanic liens against the property_____________ 53 Is there anything on the property that is shared in common: well, fences, driveway____________________________ Environmental 54 Has any part of the property ever been in a wetland, agricultural district or landfill_____________________________ 55 Have there ever been fuel storage tanks above or below ground ______ 56Did they ever leak___________________ 57 Has any petroleum product, methane gas or any hazardous or toxic item spilled, leaked or been released onto the property or onto another property_____________________________________________________________________ 58 Has the property been tested for toxic substances_______________________59 Has a radon test been done______ 60 Is there asbestos in the structure__________________________ 61 Is lead plumbing present __________________</vt:lpstr>
      <vt:lpstr>Property Finances 61 What was original price of property?________ 63 How much DP?_______ 64 What’s current market value?_______ 65 What is your asking price?_________________66 List the prices of comparable properties that have sold recently in your neighborhood_________________________________________________________________________________ 67 What are the terms of the current first mortgage? 68 $__________________ 69 Rate________ 70 Date___________ 71Yrs______ 72 How much are first mortgage monthly payments?___________ 73 Does it include re taxes, insurance and home owners association fees?_________ 74 If not what is annual tax $____________ 75 insurance$___________ 76 HOA Dues$_________ Any arrearages: 77 Tax$__________ 78 Insurance$__________79 HOA Dues$__________ 80 If payments on this mortgage are delinquent, by how many payments_____________81 How much to cure________ 82 Who is the holder of this mortgage(Bank or individual)__________________________________________________ 83 What are the terms of the second mortgage, if any $____________ 84 Rate_______85 Date________86 Yrs______ 87 Is this an equity Line_________ 88 What is maximum amount available$______________89 Can you get more____ 90 If payments on this mortgage are delinquent, by how many months_________91 How much to cure______________ 92 Who is the holder of this mortgage__________________________________________________________________ 93 What are the terms of the third mortgage, if any $_______________94 Rate_______95 Date________96 Yrs______ 97 If payment on this mortgage are delinquent, by how many months__________98 How much to cure______________ 99 Who is the holder of this mortgage?_________________________________________________________________ If in foreclosure, which mortgage(s) and how much 100 Mtg______ $____________101 Mtg _____________ $_______ 102 Date of Notice or Lis Pendens___________103 Sale Date___________ 104 Have you filed for bankruptcy______105 Which Chapter (7, 11, 13)_____106 Date of Discharge________________ 107 If you are considering bankruptcy, which Chapter (7, 11 13)______________ 108 What other liens or judgments, pending or actual are on property and their amounts?_________________________ Income and Expenses 109 If property is not currently a rental, how much do you feel it would rent for monthly?___________ 110 If property is currently rented, provide the following information as monthly figures: Number of Units/Apts_________ 111 Rent per unit 1-_______2-_______3-_______4-_______112 RE Taxes $____________113 Insurance $_________ 114 HOA Dues $____________115 Legal $________arrearages 116 Taxes $____________117 Insurance $_________ 118 Heat (if paid by owner) $___________119 Water $__________120 Utilities $________121 Repairs $____________ 122 Management $__________123 Vacancy $_________124 Replacement Costs $________125 Advertising$______ Problem Analysis What is the reason you must get rid of this property? Please check all that apply: 126 Carrying two mortgages [ ] 127 Divorce [ ] 128 Must split with heirs[ ] 129 Relocating [ ] 130 Job Loss [ ] 131 Business failure [ ] 132 Can not afford [ ] 133 To avoid foreclosure [ ] 134 Medical Bills [ ] 135 High debt [ ] 136 Can no longer manage property [ ] 137 Losing money on property [ ] 138 Need cash for____________________ 139 How much cash is needed $________ 140 If your property does not qualify for this program, what will you do? ____________________________________________________________________________________________ Or, select from the following list: 141 List with another broker [ ] 142 Walk away and let the bank take it [ ] 143 Rent the house [ ] 144 Discount property 30% for a quick sale [ ] 145 Take off the market and try again in a year [ [ 146 Go bankrupt [ ] 147 Sell for mortgage amount [ ] 148 How important is it to re-establish your credit? (1-10)_______________________ SOLUTIONS 148 Are you able to accept your profit monthly?________ 149 Where will you go after you leave this home?___________ 150 How much cash do you actually need to move on?________ 151 Can I Option the home and market it.___________ 152 When I sell the home, we can split any profit._____________ 153 I can pay the arrearage if you give me the deed. You can stay in the property ifyou pay a rental until you are able to buy the property back.______________________________ 154 If I take over the responsibility of your debt will you sign the home over to me?______ NOTES + PICTURES</vt:lpstr>
      <vt:lpstr>Seller's Acknowledgments I/we ______________________________________________________and ______________________________________________________(Seller(s), on this ____ day of ______________________, 201____, has/have agreed in writing to sell the property commonly known as _________________________________________________, (The Property)  to _________________________________________ (Buyer) and or assigns,  according to the terms and conditions contained in  the Purchase and Sale Agreement (The Agreement) of even date, a copy of which is attached hereto. I/we further state as follows:  INITIAL EACH ITEM ____/_____ 1. OWNERSHIP OF THE PROPERTY: I/we am/are the owner(s) of The Property (or I/we have an equitable interest in The Property) and am/are able to contract for its sale. _____/_____ 2. ACCEPTANCE: I/we have reviewed the terms and conditions contained in The Agreement and have accepted Buyer's offer to purchase The Property. _____/_____ 3. GOOD AND VALUABLE CONSIDERATION: I/we have received good and valuable consideration in signing The Agreement, and I/we acknowledge both the receipt and the sufficiency of the consideration. _____/_____ 4. IN MY BEST INTEREST: I/we am/are satisfied with The Agreement and have agreed to sell The Property because it is in my best interest to do so. _____/_____ 5. FULLY INFORMED AND NOT CONFUSED: I/we have signed The Agreement being fully informed and with sufficient understanding of all terms and conditions contained therein. I/we am/are not confused about any aspect of The Agreement. _____/_____ 6. SATISFIED WITH THE SALES PRICE: I/we understand I/we may be selling The Property for less than market value but have chosen to do so because circumstances dictate that an immediate sale, even at a discounted  price, is in my/our best interest. I/we am/are satisfied with the sales price I/we have negotiated.</vt:lpstr>
      <vt:lpstr>_____/_____ 7. SALE IS FINAL: I/we understand by signing The Agreement, that I/we have agreed to sell The Property to Buyer and am/are now bound by the terms and conditions described in The Agreement. I/we further understand that I/we cannot change my/our mind or cancel the contract at some later date, nor can I/we continue to market The Property to any other buyer. _____/_____ 8. CONTINGENCIES MAY EXIST: I/we understand the sale may be contingent upon Buyer's inspection and approval of certain items described in The Agreement. I/we further understand that if Buyer does not approve of these items, Buyer may cancel The Agreement and if canceled, I/we must return Buyer's earnest money in full. _____/_____ 9. NOT A LOAN: I/we understand The Agreement I/we have signed is for the outright sale of The Property and is not intended to be a loan of any kind. _____/_____ 10. AGREEMENT MAY BE ASSIGNED: I/we understand Buyer may assign The Agreement to another party and I/we may be closing the sale with someone other than current Buyer. _____/_____ 11. NO ESCROW: I/we understand Buyer may choose to close this transaction without the use of an escrow company and may record the conveyance documents himself. _____/_____ 12. CLOSING DOCUMENTS: I/we understand there will be additional closing documents to sign and upon receipt, agree to sign and deliver the closing documents, in a timely manner, either into Escrow or directly to Buyer, as Buyer may direct. _____/_____ 13. COPIES OF THE PAPERWORK: I/we understand that copies of the paperwork I/we have signed will be provided to me/us in a timely manner and I/we acknowledge that circumstances dictate that copies may not be immediately made available to me/us. _____/_____ 14. BUYER ENTITLED TO MAKE A PROFIT: I/we understand Buyer may resell The Property and may realize a profit in doing so. I/we agree Buyer is entitled to any profit that may ultimately result from the subsequent resale of The Property.</vt:lpstr>
      <vt:lpstr>_____/_____ 15. LEGAL COUNSEL ADVISED: I/we acknowledge Buyer has advised me/us to seek independent legal counsel to review The Agreement. _____/_____ 16. FINANCIAL REVIEW ADVISED: I/we acknowledge Buyer has advised me to seek an independent financial advisor to review The Agreement. _____/_____ 17. FAIRLY NEGOTIATED: I/we understand Buyer has negotiated on his own behalf and likewise, I/we have negotiated on my/our behalf. I/we acknowledge The Agreement has been negotiated fairly and Buyer has not taken advantage of me/us or my/our current situation. _____/_____ 18. NO PRECLUDING AILMENTS: I/we have no physical, mental or emotional ailments that preclude me/us from signing The Agreement. _____/_____ 19. NOT UNDER THE INFLUENCE: I/we am not now under the influence of alcohol or any other mind-altering substance, nor am/are I/we taking medication that would cloud my/our judgment or make me/us unable to think clearly. _____/_____ 20. NO OTHER PROMISES: I/we have not been promised anything other than what is described in The Agreement. There are no unresolved issues, no “side agreements,” nor are there other terms not disclosed in The Agreement. _____/_____ 21. NOT UNDER DURESS: I/we am/are not under duress and have signed The Agreement of my/our own free will, without any undue financial pressure. Buyer has in no way pressured me into signing The Agreement. _____/_____ 22. FULLY SATISFIED WITH AGREEMENT: I/we am/are fully satisfied with the all terms and conditions contained in The Agreement.</vt:lpstr>
      <vt:lpstr> IF- THEN ROLE-PLAYING EXERCISE   If you say this,  then they may say that, that or that,  and you may reply with this, that or another question or statement to each of their replies, etc.  Follow the levels: L1Q1 to L2R1 to L3A1 to L4R1 to L5A1 to L6R1 to L7A1  Some version  of:  Yes – No – Maybe  </vt:lpstr>
      <vt:lpstr>Your Opening Question/Statement: Level 1 Question 1 or Statement 1   L1Q1 or S1 __________________________________________________  Others Potential Replies / Questions: Level 2 Reply 1, 2 or 3  L2R1 ____________________________________________________________  L2R2 _______________________________________________________  L2R3 _______________________________________________________  Your Potential Answers / Questions: Level 3 Answer 1, 2 or 3  L3A1A ______________________________________________________  or  L3A1B ______________________________________________________  L3A2A ______________________________________________________  or  L3A2B ______________________________________________________  L3A3A ______________________________________________________  or  L3A3B ______________________________________________________  Others Potential Responses / Questions: Level 4 Response 1, 2 or 3  L4R1 _______________________________________________________  L4R2 _______________________________________________________  L4R3 _______________________________________________________  Your Potential Rebuttals / Questions: Level 5 Answer 1, 2 or 3  L5A1 _______________________________________________________  L5A2 _______________________________________________________  L5A3 _______________________________________________________</vt:lpstr>
      <vt:lpstr>PowerPoint Presentation</vt:lpstr>
      <vt:lpstr>PowerPoint Presentation</vt:lpstr>
      <vt:lpstr>PowerPoint Presentation</vt:lpstr>
      <vt:lpstr>PowerPoint Presentation</vt:lpstr>
      <vt:lpstr>1.Participate in the Forum 2.Call with any questions /    concerns 3. Make the most out of this  opportunity for you,  for your family,  for your future.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Rank the type of property that you want to work on the             most.    2    Then rank the geographic areas by desirability.    3     Choose properties based on your determination of what  it is smart to  work on, mostly based on resale value and  property desirability.          Property Desirability Categories   A Property that is perfect for you B Property that seems good for you but is second tier. C Property that seems interesting but do not fit your profile. D Property that does not fit your desirability profile. This is  property that you do not want and should not spend time  researching.</dc:title>
  <dc:creator>Mitchell</dc:creator>
  <cp:lastModifiedBy>Mitchell</cp:lastModifiedBy>
  <cp:revision>68</cp:revision>
  <dcterms:created xsi:type="dcterms:W3CDTF">2006-08-16T00:00:00Z</dcterms:created>
  <dcterms:modified xsi:type="dcterms:W3CDTF">2014-12-03T01:00:39Z</dcterms:modified>
</cp:coreProperties>
</file>