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0"/>
  </p:notesMasterIdLst>
  <p:sldIdLst>
    <p:sldId id="273" r:id="rId4"/>
    <p:sldId id="331" r:id="rId5"/>
    <p:sldId id="332" r:id="rId6"/>
    <p:sldId id="335" r:id="rId7"/>
    <p:sldId id="336" r:id="rId8"/>
    <p:sldId id="33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CBFF"/>
    <a:srgbClr val="4FB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23FD0-D7E5-4C01-A6C5-F025B69FB103}" type="datetimeFigureOut">
              <a:rPr lang="en-US" smtClean="0"/>
              <a:pPr/>
              <a:t>10/30/2015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479B2-B137-4FAA-B6DC-C594B6658870}" type="slidenum">
              <a:rPr lang="en-US" smtClean="0"/>
              <a:pPr/>
              <a:t>‹#›</a:t>
            </a:fld>
            <a:endParaRPr lang="en-US"/>
          </a:p>
        </p:txBody>
      </p:sp>
    </p:spTree>
    <p:extLst>
      <p:ext uri="{BB962C8B-B14F-4D97-AF65-F5344CB8AC3E}">
        <p14:creationId xmlns:p14="http://schemas.microsoft.com/office/powerpoint/2010/main" val="103353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10/30/2015 6:00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00656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10/30/2015 6:00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80264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10/30/2015 6:00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655030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10/30/2015 6:07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130198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10/30/2015 6:09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400958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10/30/2015 6:00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975639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2600" y="2061746"/>
            <a:ext cx="5410200" cy="1323439"/>
          </a:xfrm>
          <a:prstGeom prst="rect">
            <a:avLst/>
          </a:prstGeom>
        </p:spPr>
        <p:txBody>
          <a:bodyPr wrap="square">
            <a:spAutoFit/>
          </a:bodyPr>
          <a:lstStyle/>
          <a:p>
            <a:pPr algn="ctr"/>
            <a:r>
              <a:rPr lang="en-US" sz="4000" b="1" dirty="0" smtClean="0">
                <a:solidFill>
                  <a:schemeClr val="bg1"/>
                </a:solidFill>
                <a:effectLst>
                  <a:outerShdw blurRad="38100" dist="38100" dir="2700000" algn="tl">
                    <a:srgbClr val="000000">
                      <a:alpha val="43137"/>
                    </a:srgbClr>
                  </a:outerShdw>
                </a:effectLst>
                <a:latin typeface="Whitney"/>
              </a:rPr>
              <a:t>Real Estate</a:t>
            </a:r>
          </a:p>
          <a:p>
            <a:pPr algn="ctr"/>
            <a:r>
              <a:rPr lang="en-US" sz="4000" b="1" i="0" dirty="0" smtClean="0">
                <a:solidFill>
                  <a:schemeClr val="bg1"/>
                </a:solidFill>
                <a:effectLst>
                  <a:outerShdw blurRad="38100" dist="38100" dir="2700000" algn="tl">
                    <a:srgbClr val="000000">
                      <a:alpha val="43137"/>
                    </a:srgbClr>
                  </a:outerShdw>
                </a:effectLst>
                <a:latin typeface="Whitney"/>
              </a:rPr>
              <a:t>Auctions</a:t>
            </a:r>
            <a:endParaRPr lang="en-US" sz="2800" i="0" dirty="0">
              <a:solidFill>
                <a:schemeClr val="bg1"/>
              </a:solidFill>
              <a:effectLst/>
              <a:latin typeface="Whitney"/>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4700" y="4495800"/>
            <a:ext cx="2286000" cy="1988820"/>
          </a:xfrm>
          <a:prstGeom prst="rect">
            <a:avLst/>
          </a:prstGeom>
        </p:spPr>
      </p:pic>
      <p:sp>
        <p:nvSpPr>
          <p:cNvPr id="2" name="TextBox 1"/>
          <p:cNvSpPr txBox="1"/>
          <p:nvPr/>
        </p:nvSpPr>
        <p:spPr>
          <a:xfrm>
            <a:off x="76200" y="304800"/>
            <a:ext cx="9060109" cy="646331"/>
          </a:xfrm>
          <a:prstGeom prst="rect">
            <a:avLst/>
          </a:prstGeom>
          <a:noFill/>
        </p:spPr>
        <p:txBody>
          <a:bodyPr wrap="none" rtlCol="0">
            <a:spAutoFit/>
          </a:bodyPr>
          <a:lstStyle/>
          <a:p>
            <a:r>
              <a:rPr lang="en-US" sz="3600" dirty="0" smtClean="0"/>
              <a:t>Module </a:t>
            </a:r>
            <a:r>
              <a:rPr lang="en-US" sz="3600" dirty="0" smtClean="0"/>
              <a:t>4A </a:t>
            </a:r>
            <a:r>
              <a:rPr lang="en-US" sz="3600" dirty="0" smtClean="0"/>
              <a:t>– </a:t>
            </a:r>
            <a:r>
              <a:rPr lang="en-US" sz="3600" dirty="0" smtClean="0"/>
              <a:t>How to Tap into Leads At Auctions</a:t>
            </a:r>
            <a:endParaRPr lang="en-US" sz="36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Lead Generation at Auctions</a:t>
            </a:r>
            <a:endParaRPr lang="en-US" sz="4600" b="1" dirty="0">
              <a:solidFill>
                <a:prstClr val="white"/>
              </a:solidFill>
              <a:latin typeface="Calibri Light" panose="020F0302020204030204"/>
              <a:ea typeface="Tahoma" pitchFamily="34" charset="0"/>
              <a:cs typeface="Tahoma" pitchFamily="34" charset="0"/>
            </a:endParaRPr>
          </a:p>
        </p:txBody>
      </p:sp>
      <p:sp>
        <p:nvSpPr>
          <p:cNvPr id="8" name="TextBox 7"/>
          <p:cNvSpPr txBox="1"/>
          <p:nvPr/>
        </p:nvSpPr>
        <p:spPr>
          <a:xfrm>
            <a:off x="1066800" y="1905000"/>
            <a:ext cx="6858000" cy="2062103"/>
          </a:xfrm>
          <a:prstGeom prst="rect">
            <a:avLst/>
          </a:prstGeom>
          <a:noFill/>
        </p:spPr>
        <p:txBody>
          <a:bodyPr wrap="square" rtlCol="0">
            <a:spAutoFit/>
          </a:bodyPr>
          <a:lstStyle/>
          <a:p>
            <a:pPr algn="ctr">
              <a:buClr>
                <a:srgbClr val="0070C0"/>
              </a:buClr>
            </a:pPr>
            <a:r>
              <a:rPr lang="en-US" sz="3200" dirty="0" smtClean="0">
                <a:solidFill>
                  <a:schemeClr val="bg1"/>
                </a:solidFill>
              </a:rPr>
              <a:t>Auctions can be a source of leads of:</a:t>
            </a:r>
          </a:p>
          <a:p>
            <a:pPr algn="ctr">
              <a:buClr>
                <a:srgbClr val="0070C0"/>
              </a:buClr>
            </a:pPr>
            <a:r>
              <a:rPr lang="en-US" sz="3200" dirty="0" smtClean="0">
                <a:solidFill>
                  <a:schemeClr val="bg1"/>
                </a:solidFill>
              </a:rPr>
              <a:t>Buyers</a:t>
            </a:r>
          </a:p>
          <a:p>
            <a:pPr algn="ctr">
              <a:buClr>
                <a:srgbClr val="0070C0"/>
              </a:buClr>
            </a:pPr>
            <a:r>
              <a:rPr lang="en-US" sz="3200" dirty="0" smtClean="0">
                <a:solidFill>
                  <a:schemeClr val="bg1"/>
                </a:solidFill>
              </a:rPr>
              <a:t>Sellers</a:t>
            </a:r>
          </a:p>
          <a:p>
            <a:pPr algn="ctr">
              <a:buClr>
                <a:srgbClr val="0070C0"/>
              </a:buClr>
            </a:pPr>
            <a:r>
              <a:rPr lang="en-US" sz="3200" dirty="0" smtClean="0">
                <a:solidFill>
                  <a:schemeClr val="bg1"/>
                </a:solidFill>
              </a:rPr>
              <a:t>Private Lenders</a:t>
            </a:r>
            <a:endParaRPr lang="en-US" sz="3200" dirty="0">
              <a:solidFill>
                <a:schemeClr val="bg1"/>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2315" y="4800600"/>
            <a:ext cx="2190750" cy="1460500"/>
          </a:xfrm>
          <a:prstGeom prst="rect">
            <a:avLst/>
          </a:prstGeom>
        </p:spPr>
      </p:pic>
    </p:spTree>
    <p:extLst>
      <p:ext uri="{BB962C8B-B14F-4D97-AF65-F5344CB8AC3E}">
        <p14:creationId xmlns:p14="http://schemas.microsoft.com/office/powerpoint/2010/main" val="34597907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66800" y="1676400"/>
            <a:ext cx="6858000" cy="3046988"/>
          </a:xfrm>
          <a:prstGeom prst="rect">
            <a:avLst/>
          </a:prstGeom>
          <a:noFill/>
        </p:spPr>
        <p:txBody>
          <a:bodyPr wrap="square" rtlCol="0">
            <a:spAutoFit/>
          </a:bodyPr>
          <a:lstStyle/>
          <a:p>
            <a:pPr marL="457200" indent="-457200">
              <a:buClr>
                <a:srgbClr val="0070C0"/>
              </a:buClr>
              <a:buFont typeface="Wingdings" panose="05000000000000000000" pitchFamily="2" charset="2"/>
              <a:buChar char="§"/>
            </a:pPr>
            <a:r>
              <a:rPr lang="en-US" sz="2800" dirty="0" smtClean="0">
                <a:solidFill>
                  <a:schemeClr val="bg1"/>
                </a:solidFill>
              </a:rPr>
              <a:t>Other investors attending the auction:</a:t>
            </a:r>
          </a:p>
          <a:p>
            <a:pPr>
              <a:buClr>
                <a:srgbClr val="0070C0"/>
              </a:buClr>
            </a:pPr>
            <a:endParaRPr lang="en-US" sz="2800" dirty="0" smtClean="0">
              <a:solidFill>
                <a:schemeClr val="bg1"/>
              </a:solidFill>
            </a:endParaRPr>
          </a:p>
          <a:p>
            <a:pPr marL="914400" lvl="1" indent="-457200">
              <a:buClr>
                <a:srgbClr val="0070C0"/>
              </a:buClr>
              <a:buFont typeface="Wingdings" panose="05000000000000000000" pitchFamily="2" charset="2"/>
              <a:buChar char="ü"/>
            </a:pPr>
            <a:r>
              <a:rPr lang="en-US" sz="2800" dirty="0" smtClean="0">
                <a:solidFill>
                  <a:schemeClr val="bg1"/>
                </a:solidFill>
              </a:rPr>
              <a:t>They are cash investors</a:t>
            </a:r>
          </a:p>
          <a:p>
            <a:pPr marL="914400" lvl="1" indent="-457200">
              <a:buClr>
                <a:srgbClr val="0070C0"/>
              </a:buClr>
              <a:buFont typeface="Wingdings" panose="05000000000000000000" pitchFamily="2" charset="2"/>
              <a:buChar char="ü"/>
            </a:pPr>
            <a:r>
              <a:rPr lang="en-US" sz="2800" dirty="0" smtClean="0">
                <a:solidFill>
                  <a:schemeClr val="bg1"/>
                </a:solidFill>
              </a:rPr>
              <a:t>They might be connected to institutional investors</a:t>
            </a:r>
          </a:p>
          <a:p>
            <a:pPr marL="457200" indent="-457200">
              <a:buClr>
                <a:srgbClr val="0070C0"/>
              </a:buClr>
              <a:buFont typeface="Wingdings" panose="05000000000000000000" pitchFamily="2" charset="2"/>
              <a:buChar char="§"/>
            </a:pPr>
            <a:endParaRPr lang="en-US" sz="2800" dirty="0" smtClean="0">
              <a:solidFill>
                <a:schemeClr val="bg1"/>
              </a:solidFill>
            </a:endParaRPr>
          </a:p>
          <a:p>
            <a:pPr>
              <a:buClr>
                <a:srgbClr val="0070C0"/>
              </a:buClr>
            </a:pPr>
            <a:endParaRPr lang="en-US" sz="2400" b="1" dirty="0">
              <a:solidFill>
                <a:schemeClr val="bg1"/>
              </a:solidFill>
            </a:endParaRPr>
          </a:p>
        </p:txBody>
      </p:sp>
      <p:sp>
        <p:nvSpPr>
          <p:cNvPr id="4" name="TextBox 3"/>
          <p:cNvSpPr txBox="1"/>
          <p:nvPr/>
        </p:nvSpPr>
        <p:spPr>
          <a:xfrm>
            <a:off x="120869"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Buyers</a:t>
            </a:r>
            <a:endParaRPr lang="en-US" sz="4600" b="1" dirty="0">
              <a:solidFill>
                <a:prstClr val="white"/>
              </a:solidFill>
              <a:latin typeface="Calibri Light" panose="020F0302020204030204"/>
              <a:ea typeface="Tahoma" pitchFamily="34" charset="0"/>
              <a:cs typeface="Tahoma"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3666" y="4191000"/>
            <a:ext cx="3224267" cy="180975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173242158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66800" y="1676400"/>
            <a:ext cx="6858000" cy="3908762"/>
          </a:xfrm>
          <a:prstGeom prst="rect">
            <a:avLst/>
          </a:prstGeom>
          <a:noFill/>
        </p:spPr>
        <p:txBody>
          <a:bodyPr wrap="square" rtlCol="0">
            <a:spAutoFit/>
          </a:bodyPr>
          <a:lstStyle/>
          <a:p>
            <a:pPr marL="457200" indent="-457200">
              <a:buClr>
                <a:srgbClr val="0070C0"/>
              </a:buClr>
              <a:buFont typeface="Wingdings" panose="05000000000000000000" pitchFamily="2" charset="2"/>
              <a:buChar char="§"/>
            </a:pPr>
            <a:r>
              <a:rPr lang="en-US" sz="2800" dirty="0" smtClean="0">
                <a:solidFill>
                  <a:schemeClr val="bg1"/>
                </a:solidFill>
              </a:rPr>
              <a:t>Other investors attending the auction:</a:t>
            </a:r>
          </a:p>
          <a:p>
            <a:pPr>
              <a:buClr>
                <a:srgbClr val="0070C0"/>
              </a:buClr>
            </a:pPr>
            <a:endParaRPr lang="en-US" sz="2800" dirty="0" smtClean="0">
              <a:solidFill>
                <a:schemeClr val="bg1"/>
              </a:solidFill>
            </a:endParaRPr>
          </a:p>
          <a:p>
            <a:pPr marL="914400" lvl="1" indent="-457200">
              <a:buClr>
                <a:srgbClr val="0070C0"/>
              </a:buClr>
              <a:buFont typeface="Wingdings" panose="05000000000000000000" pitchFamily="2" charset="2"/>
              <a:buChar char="ü"/>
            </a:pPr>
            <a:r>
              <a:rPr lang="en-US" sz="2800" dirty="0" smtClean="0">
                <a:solidFill>
                  <a:schemeClr val="bg1"/>
                </a:solidFill>
              </a:rPr>
              <a:t>They might be wholesalers, real estate agents, probate trustees</a:t>
            </a:r>
          </a:p>
          <a:p>
            <a:pPr marL="914400" lvl="1" indent="-457200">
              <a:buClr>
                <a:srgbClr val="0070C0"/>
              </a:buClr>
              <a:buFont typeface="Wingdings" panose="05000000000000000000" pitchFamily="2" charset="2"/>
              <a:buChar char="ü"/>
            </a:pPr>
            <a:r>
              <a:rPr lang="en-US" sz="2800" dirty="0" smtClean="0">
                <a:solidFill>
                  <a:schemeClr val="bg1"/>
                </a:solidFill>
              </a:rPr>
              <a:t>Get to know them – you can work with them as co-wholesalers or with assignments</a:t>
            </a:r>
          </a:p>
          <a:p>
            <a:pPr marL="457200" indent="-457200">
              <a:buClr>
                <a:srgbClr val="0070C0"/>
              </a:buClr>
              <a:buFont typeface="Wingdings" panose="05000000000000000000" pitchFamily="2" charset="2"/>
              <a:buChar char="§"/>
            </a:pPr>
            <a:endParaRPr lang="en-US" sz="2800" dirty="0" smtClean="0">
              <a:solidFill>
                <a:schemeClr val="bg1"/>
              </a:solidFill>
            </a:endParaRPr>
          </a:p>
          <a:p>
            <a:pPr>
              <a:buClr>
                <a:srgbClr val="0070C0"/>
              </a:buClr>
            </a:pPr>
            <a:endParaRPr lang="en-US" sz="2400" b="1" dirty="0">
              <a:solidFill>
                <a:schemeClr val="bg1"/>
              </a:solidFill>
            </a:endParaRPr>
          </a:p>
        </p:txBody>
      </p:sp>
      <p:sp>
        <p:nvSpPr>
          <p:cNvPr id="4" name="TextBox 3"/>
          <p:cNvSpPr txBox="1"/>
          <p:nvPr/>
        </p:nvSpPr>
        <p:spPr>
          <a:xfrm>
            <a:off x="120869"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Sellers</a:t>
            </a:r>
            <a:endParaRPr lang="en-US" sz="4600" b="1" dirty="0">
              <a:solidFill>
                <a:prstClr val="white"/>
              </a:solidFill>
              <a:latin typeface="Calibri Light" panose="020F0302020204030204"/>
              <a:ea typeface="Tahoma" pitchFamily="34" charset="0"/>
              <a:cs typeface="Tahoma" pitchFamily="34" charset="0"/>
            </a:endParaRPr>
          </a:p>
        </p:txBody>
      </p:sp>
    </p:spTree>
    <p:extLst>
      <p:ext uri="{BB962C8B-B14F-4D97-AF65-F5344CB8AC3E}">
        <p14:creationId xmlns:p14="http://schemas.microsoft.com/office/powerpoint/2010/main" val="224182744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66800" y="1676400"/>
            <a:ext cx="6858000" cy="3908762"/>
          </a:xfrm>
          <a:prstGeom prst="rect">
            <a:avLst/>
          </a:prstGeom>
          <a:noFill/>
        </p:spPr>
        <p:txBody>
          <a:bodyPr wrap="square" rtlCol="0">
            <a:spAutoFit/>
          </a:bodyPr>
          <a:lstStyle/>
          <a:p>
            <a:pPr marL="457200" indent="-457200">
              <a:buClr>
                <a:srgbClr val="0070C0"/>
              </a:buClr>
              <a:buFont typeface="Wingdings" panose="05000000000000000000" pitchFamily="2" charset="2"/>
              <a:buChar char="§"/>
            </a:pPr>
            <a:r>
              <a:rPr lang="en-US" sz="2800" dirty="0" smtClean="0">
                <a:solidFill>
                  <a:schemeClr val="bg1"/>
                </a:solidFill>
              </a:rPr>
              <a:t>Other investors attending the auction:</a:t>
            </a:r>
          </a:p>
          <a:p>
            <a:pPr>
              <a:buClr>
                <a:srgbClr val="0070C0"/>
              </a:buClr>
            </a:pPr>
            <a:endParaRPr lang="en-US" sz="2800" dirty="0" smtClean="0">
              <a:solidFill>
                <a:schemeClr val="bg1"/>
              </a:solidFill>
            </a:endParaRPr>
          </a:p>
          <a:p>
            <a:pPr marL="914400" lvl="1" indent="-457200">
              <a:buClr>
                <a:srgbClr val="0070C0"/>
              </a:buClr>
              <a:buFont typeface="Wingdings" panose="05000000000000000000" pitchFamily="2" charset="2"/>
              <a:buChar char="ü"/>
            </a:pPr>
            <a:r>
              <a:rPr lang="en-US" sz="2800" dirty="0" smtClean="0">
                <a:solidFill>
                  <a:schemeClr val="bg1"/>
                </a:solidFill>
              </a:rPr>
              <a:t>They are cash buyers, therefore they either have cash available themselves or know where to tap into liquid funds</a:t>
            </a:r>
          </a:p>
          <a:p>
            <a:pPr marL="914400" lvl="1" indent="-457200">
              <a:buClr>
                <a:srgbClr val="0070C0"/>
              </a:buClr>
              <a:buFont typeface="Wingdings" panose="05000000000000000000" pitchFamily="2" charset="2"/>
              <a:buChar char="ü"/>
            </a:pPr>
            <a:r>
              <a:rPr lang="en-US" sz="2800" dirty="0" smtClean="0">
                <a:solidFill>
                  <a:schemeClr val="bg1"/>
                </a:solidFill>
              </a:rPr>
              <a:t>They could also represent hedge funds investors or insurance companies, interested in private lending</a:t>
            </a:r>
          </a:p>
          <a:p>
            <a:pPr>
              <a:buClr>
                <a:srgbClr val="0070C0"/>
              </a:buClr>
            </a:pPr>
            <a:endParaRPr lang="en-US" sz="2400" b="1" dirty="0">
              <a:solidFill>
                <a:schemeClr val="bg1"/>
              </a:solidFill>
            </a:endParaRPr>
          </a:p>
        </p:txBody>
      </p:sp>
      <p:sp>
        <p:nvSpPr>
          <p:cNvPr id="4" name="TextBox 3"/>
          <p:cNvSpPr txBox="1"/>
          <p:nvPr/>
        </p:nvSpPr>
        <p:spPr>
          <a:xfrm>
            <a:off x="120869"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Private Lenders</a:t>
            </a:r>
            <a:endParaRPr lang="en-US" sz="4600" b="1" dirty="0">
              <a:solidFill>
                <a:prstClr val="white"/>
              </a:solidFill>
              <a:latin typeface="Calibri Light" panose="020F0302020204030204"/>
              <a:ea typeface="Tahoma" pitchFamily="34" charset="0"/>
              <a:cs typeface="Tahoma" pitchFamily="34" charset="0"/>
            </a:endParaRPr>
          </a:p>
        </p:txBody>
      </p:sp>
    </p:spTree>
    <p:extLst>
      <p:ext uri="{BB962C8B-B14F-4D97-AF65-F5344CB8AC3E}">
        <p14:creationId xmlns:p14="http://schemas.microsoft.com/office/powerpoint/2010/main" val="289438570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5290" y="2133600"/>
            <a:ext cx="7924800" cy="1569660"/>
          </a:xfrm>
          <a:prstGeom prst="rect">
            <a:avLst/>
          </a:prstGeom>
        </p:spPr>
        <p:txBody>
          <a:bodyPr wrap="square">
            <a:spAutoFit/>
          </a:bodyPr>
          <a:lstStyle/>
          <a:p>
            <a:pPr algn="ctr"/>
            <a:r>
              <a:rPr lang="en-US" sz="3200" dirty="0" smtClean="0">
                <a:solidFill>
                  <a:schemeClr val="bg1"/>
                </a:solidFill>
              </a:rPr>
              <a:t>Network!</a:t>
            </a:r>
          </a:p>
          <a:p>
            <a:pPr algn="ctr"/>
            <a:r>
              <a:rPr lang="en-US" sz="3200" dirty="0" smtClean="0">
                <a:solidFill>
                  <a:schemeClr val="bg1"/>
                </a:solidFill>
              </a:rPr>
              <a:t>Exchange business cards</a:t>
            </a:r>
            <a:endParaRPr lang="en-US" sz="3200" dirty="0" smtClean="0">
              <a:solidFill>
                <a:schemeClr val="bg1"/>
              </a:solidFill>
            </a:endParaRPr>
          </a:p>
          <a:p>
            <a:pPr algn="ctr"/>
            <a:endParaRPr lang="en-US" sz="3200" dirty="0">
              <a:solidFill>
                <a:schemeClr val="bg1"/>
              </a:solidFill>
            </a:endParaRPr>
          </a:p>
        </p:txBody>
      </p:sp>
      <p:sp>
        <p:nvSpPr>
          <p:cNvPr id="4" name="TextBox 3"/>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Network</a:t>
            </a:r>
            <a:endParaRPr lang="en-US" sz="4600" b="1" dirty="0">
              <a:solidFill>
                <a:prstClr val="white"/>
              </a:solidFill>
              <a:latin typeface="Calibri Light" panose="020F0302020204030204"/>
              <a:ea typeface="Tahoma" pitchFamily="34" charset="0"/>
              <a:cs typeface="Tahoma"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85190" y="3931741"/>
            <a:ext cx="1905000" cy="1905000"/>
          </a:xfrm>
          <a:prstGeom prst="rect">
            <a:avLst/>
          </a:prstGeom>
        </p:spPr>
      </p:pic>
    </p:spTree>
    <p:extLst>
      <p:ext uri="{BB962C8B-B14F-4D97-AF65-F5344CB8AC3E}">
        <p14:creationId xmlns:p14="http://schemas.microsoft.com/office/powerpoint/2010/main" val="39705024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S0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431CEF-FFBD-4C8D-889D-1FC810EA7C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TS010286790</Template>
  <TotalTime>2497</TotalTime>
  <Words>742</Words>
  <Application>Microsoft Office PowerPoint</Application>
  <PresentationFormat>On-screen Show (4:3)</PresentationFormat>
  <Paragraphs>50</Paragraphs>
  <Slides>6</Slides>
  <Notes>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vt:i4>
      </vt:variant>
    </vt:vector>
  </HeadingPairs>
  <TitlesOfParts>
    <vt:vector size="15" baseType="lpstr">
      <vt:lpstr>Arial</vt:lpstr>
      <vt:lpstr>Calibri</vt:lpstr>
      <vt:lpstr>Calibri Light</vt:lpstr>
      <vt:lpstr>Courier New</vt:lpstr>
      <vt:lpstr>Tahoma</vt:lpstr>
      <vt:lpstr>Whitney</vt:lpstr>
      <vt:lpstr>Wingdings</vt:lpstr>
      <vt:lpstr>TS010286790</vt:lpstr>
      <vt:lpstr>White with Courier font for code slides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Money Made Easy  How and Where to Get Unlimited Funding for your Real Estate Deals</dc:title>
  <dc:creator>Laura</dc:creator>
  <cp:lastModifiedBy>Laura Al-Amery</cp:lastModifiedBy>
  <cp:revision>103</cp:revision>
  <dcterms:created xsi:type="dcterms:W3CDTF">2013-05-01T18:49:20Z</dcterms:created>
  <dcterms:modified xsi:type="dcterms:W3CDTF">2015-10-30T23:13:31Z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TC102867909990</vt:lpwstr>
  </property>
</Properties>
</file>