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0"/>
  </p:notesMasterIdLst>
  <p:sldIdLst>
    <p:sldId id="273" r:id="rId4"/>
    <p:sldId id="331" r:id="rId5"/>
    <p:sldId id="332" r:id="rId6"/>
    <p:sldId id="333" r:id="rId7"/>
    <p:sldId id="335"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B4FF"/>
    <a:srgbClr val="85C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023FD0-D7E5-4C01-A6C5-F025B69FB103}" type="datetimeFigureOut">
              <a:rPr lang="en-US" smtClean="0"/>
              <a:pPr/>
              <a:t>8/24/2015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8479B2-B137-4FAA-B6DC-C594B6658870}" type="slidenum">
              <a:rPr lang="en-US" smtClean="0"/>
              <a:pPr/>
              <a:t>‹#›</a:t>
            </a:fld>
            <a:endParaRPr lang="en-US"/>
          </a:p>
        </p:txBody>
      </p:sp>
    </p:spTree>
    <p:extLst>
      <p:ext uri="{BB962C8B-B14F-4D97-AF65-F5344CB8AC3E}">
        <p14:creationId xmlns:p14="http://schemas.microsoft.com/office/powerpoint/2010/main" val="1033535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11:11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0656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11:53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0264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11:57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655030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11:58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102448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11:59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621058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8/24/2015 11:11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9756399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gradFill flip="none" rotWithShape="1">
                  <a:gsLst>
                    <a:gs pos="0">
                      <a:schemeClr val="accent1"/>
                    </a:gs>
                    <a:gs pos="86000">
                      <a:srgbClr val="FFFF99"/>
                    </a:gs>
                    <a:gs pos="86000">
                      <a:srgbClr val="F6AE1E"/>
                    </a:gs>
                  </a:gsLst>
                  <a:lin ang="5400000" scaled="0"/>
                  <a:tileRect/>
                </a:gra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solidFill>
                  <a:schemeClr val="tx1"/>
                </a:solidFill>
              </a:defRPr>
            </a:lvl1pPr>
            <a:lvl2pPr>
              <a:buClr>
                <a:schemeClr val="tx1"/>
              </a:buClr>
              <a:buSzPct val="70000"/>
              <a:buFont typeface="Wingdings" pitchFamily="2" charset="2"/>
              <a:buChar char="l"/>
              <a:defRPr>
                <a:solidFill>
                  <a:schemeClr val="tx1"/>
                </a:solidFill>
              </a:defRPr>
            </a:lvl2pPr>
            <a:lvl3pPr>
              <a:buClr>
                <a:schemeClr val="tx1"/>
              </a:buClr>
              <a:buSzPct val="70000"/>
              <a:buFont typeface="Wingdings" pitchFamily="2" charset="2"/>
              <a:buChar char="l"/>
              <a:defRPr>
                <a:solidFill>
                  <a:schemeClr val="tx1"/>
                </a:solidFill>
              </a:defRPr>
            </a:lvl3pPr>
            <a:lvl4pPr>
              <a:buClr>
                <a:schemeClr val="tx1"/>
              </a:buClr>
              <a:buSzPct val="70000"/>
              <a:buFont typeface="Wingdings" pitchFamily="2" charset="2"/>
              <a:buChar char="l"/>
              <a:defRPr>
                <a:solidFill>
                  <a:schemeClr val="tx1"/>
                </a:solidFill>
              </a:defRPr>
            </a:lvl4pPr>
            <a:lvl5pPr>
              <a:buClr>
                <a:schemeClr val="tx1"/>
              </a:buClr>
              <a:buSzPct val="70000"/>
              <a:buFont typeface="Wingdings" pitchFamily="2" charset="2"/>
              <a:buChar char="l"/>
              <a:defRPr>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228600" y="0"/>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bg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7000" r="-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chemeClr val="accent1"/>
              </a:gs>
              <a:gs pos="8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bg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bg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bg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2061746"/>
            <a:ext cx="5410200" cy="1323439"/>
          </a:xfrm>
          <a:prstGeom prst="rect">
            <a:avLst/>
          </a:prstGeom>
        </p:spPr>
        <p:txBody>
          <a:bodyPr wrap="square">
            <a:spAutoFit/>
          </a:bodyPr>
          <a:lstStyle/>
          <a:p>
            <a:pPr algn="ctr"/>
            <a:r>
              <a:rPr lang="en-US" sz="4000" b="1" dirty="0" smtClean="0">
                <a:solidFill>
                  <a:schemeClr val="bg1"/>
                </a:solidFill>
                <a:effectLst>
                  <a:outerShdw blurRad="38100" dist="38100" dir="2700000" algn="tl">
                    <a:srgbClr val="000000">
                      <a:alpha val="43137"/>
                    </a:srgbClr>
                  </a:outerShdw>
                </a:effectLst>
                <a:latin typeface="Whitney"/>
              </a:rPr>
              <a:t>Real Estate</a:t>
            </a:r>
          </a:p>
          <a:p>
            <a:pPr algn="ctr"/>
            <a:r>
              <a:rPr lang="en-US" sz="4000" b="1" i="0" dirty="0" smtClean="0">
                <a:solidFill>
                  <a:schemeClr val="bg1"/>
                </a:solidFill>
                <a:effectLst>
                  <a:outerShdw blurRad="38100" dist="38100" dir="2700000" algn="tl">
                    <a:srgbClr val="000000">
                      <a:alpha val="43137"/>
                    </a:srgbClr>
                  </a:outerShdw>
                </a:effectLst>
                <a:latin typeface="Whitney"/>
              </a:rPr>
              <a:t>Auctions</a:t>
            </a:r>
            <a:endParaRPr lang="en-US" sz="2800" i="0" dirty="0">
              <a:solidFill>
                <a:schemeClr val="bg1"/>
              </a:solidFill>
              <a:effectLst/>
              <a:latin typeface="Whitney"/>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4700" y="4495800"/>
            <a:ext cx="2286000" cy="1988820"/>
          </a:xfrm>
          <a:prstGeom prst="rect">
            <a:avLst/>
          </a:prstGeom>
        </p:spPr>
      </p:pic>
      <p:sp>
        <p:nvSpPr>
          <p:cNvPr id="2" name="TextBox 1"/>
          <p:cNvSpPr txBox="1"/>
          <p:nvPr/>
        </p:nvSpPr>
        <p:spPr>
          <a:xfrm>
            <a:off x="76200" y="304800"/>
            <a:ext cx="7824386" cy="646331"/>
          </a:xfrm>
          <a:prstGeom prst="rect">
            <a:avLst/>
          </a:prstGeom>
          <a:noFill/>
        </p:spPr>
        <p:txBody>
          <a:bodyPr wrap="none" rtlCol="0">
            <a:spAutoFit/>
          </a:bodyPr>
          <a:lstStyle/>
          <a:p>
            <a:r>
              <a:rPr lang="en-US" sz="3600" dirty="0" smtClean="0"/>
              <a:t>Module </a:t>
            </a:r>
            <a:r>
              <a:rPr lang="en-US" sz="3600" dirty="0" smtClean="0"/>
              <a:t>3B </a:t>
            </a:r>
            <a:r>
              <a:rPr lang="en-US" sz="3600" dirty="0" smtClean="0"/>
              <a:t>– </a:t>
            </a:r>
            <a:r>
              <a:rPr lang="en-US" sz="3600" dirty="0" smtClean="0"/>
              <a:t>The 4 Steps to Round Robin</a:t>
            </a:r>
            <a:endParaRPr lang="en-US" sz="3600"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1</a:t>
            </a:r>
            <a:endParaRPr lang="en-US" sz="4600" b="1" dirty="0">
              <a:solidFill>
                <a:prstClr val="white"/>
              </a:solidFill>
              <a:latin typeface="Calibri Light" panose="020F0302020204030204"/>
              <a:ea typeface="Tahoma" pitchFamily="34" charset="0"/>
              <a:cs typeface="Tahoma" pitchFamily="34" charset="0"/>
            </a:endParaRPr>
          </a:p>
        </p:txBody>
      </p:sp>
      <p:sp>
        <p:nvSpPr>
          <p:cNvPr id="8" name="TextBox 7"/>
          <p:cNvSpPr txBox="1"/>
          <p:nvPr/>
        </p:nvSpPr>
        <p:spPr>
          <a:xfrm>
            <a:off x="990600" y="1676400"/>
            <a:ext cx="6858000" cy="4524315"/>
          </a:xfrm>
          <a:prstGeom prst="rect">
            <a:avLst/>
          </a:prstGeom>
          <a:noFill/>
        </p:spPr>
        <p:txBody>
          <a:bodyPr wrap="square" rtlCol="0">
            <a:spAutoFit/>
          </a:bodyPr>
          <a:lstStyle/>
          <a:p>
            <a:pPr marL="457200" indent="-457200">
              <a:buClr>
                <a:srgbClr val="0070C0"/>
              </a:buClr>
              <a:buFont typeface="Wingdings" panose="05000000000000000000" pitchFamily="2" charset="2"/>
              <a:buChar char="§"/>
            </a:pPr>
            <a:r>
              <a:rPr lang="en-US" sz="2400" dirty="0" smtClean="0">
                <a:solidFill>
                  <a:schemeClr val="bg1"/>
                </a:solidFill>
              </a:rPr>
              <a:t>Approximately </a:t>
            </a:r>
            <a:r>
              <a:rPr lang="en-US" sz="2400" dirty="0">
                <a:solidFill>
                  <a:schemeClr val="bg1"/>
                </a:solidFill>
              </a:rPr>
              <a:t>1 week prior to the auction, advertise the home and the auction event using classifieds online and on local newspapers</a:t>
            </a:r>
            <a:r>
              <a:rPr lang="en-US" sz="2400" dirty="0" smtClean="0">
                <a:solidFill>
                  <a:schemeClr val="bg1"/>
                </a:solidFill>
              </a:rPr>
              <a:t>.</a:t>
            </a:r>
          </a:p>
          <a:p>
            <a:pPr marL="457200" indent="-457200">
              <a:buClr>
                <a:srgbClr val="0070C0"/>
              </a:buClr>
              <a:buFont typeface="Wingdings" panose="05000000000000000000" pitchFamily="2" charset="2"/>
              <a:buChar char="§"/>
            </a:pPr>
            <a:r>
              <a:rPr lang="en-US" sz="2400" dirty="0" smtClean="0">
                <a:solidFill>
                  <a:schemeClr val="bg1"/>
                </a:solidFill>
              </a:rPr>
              <a:t>More </a:t>
            </a:r>
            <a:r>
              <a:rPr lang="en-US" sz="2400" dirty="0">
                <a:solidFill>
                  <a:schemeClr val="bg1"/>
                </a:solidFill>
              </a:rPr>
              <a:t>importantly send postcards to homeowners who live within a half mile radius of the property (because they help spread the word to others</a:t>
            </a:r>
            <a:r>
              <a:rPr lang="en-US" sz="2400" dirty="0" smtClean="0">
                <a:solidFill>
                  <a:schemeClr val="bg1"/>
                </a:solidFill>
              </a:rPr>
              <a:t>!)</a:t>
            </a:r>
          </a:p>
          <a:p>
            <a:pPr marL="342900" indent="-342900">
              <a:buClr>
                <a:srgbClr val="0070C0"/>
              </a:buClr>
              <a:buFont typeface="Wingdings" panose="05000000000000000000" pitchFamily="2" charset="2"/>
              <a:buChar char="§"/>
            </a:pPr>
            <a:r>
              <a:rPr lang="en-US" sz="2400" dirty="0" smtClean="0">
                <a:solidFill>
                  <a:schemeClr val="bg1"/>
                </a:solidFill>
              </a:rPr>
              <a:t>Also </a:t>
            </a:r>
            <a:r>
              <a:rPr lang="en-US" sz="2400" dirty="0">
                <a:solidFill>
                  <a:schemeClr val="bg1"/>
                </a:solidFill>
              </a:rPr>
              <a:t>place bandit signs in strategic places (like intersections, exit points of home improvement stores and gas station) announcing the upcoming open house within 1 mile of the property</a:t>
            </a:r>
            <a:r>
              <a:rPr lang="en-US" sz="2400" dirty="0" smtClean="0">
                <a:solidFill>
                  <a:schemeClr val="bg1"/>
                </a:solidFill>
              </a:rPr>
              <a:t>.</a:t>
            </a:r>
          </a:p>
          <a:p>
            <a:pPr marL="342900" indent="-342900">
              <a:buClr>
                <a:srgbClr val="0070C0"/>
              </a:buClr>
              <a:buFont typeface="Wingdings" panose="05000000000000000000" pitchFamily="2" charset="2"/>
              <a:buChar char="§"/>
            </a:pPr>
            <a:r>
              <a:rPr lang="en-US" sz="2400" dirty="0" smtClean="0">
                <a:solidFill>
                  <a:schemeClr val="bg1"/>
                </a:solidFill>
              </a:rPr>
              <a:t>Offer </a:t>
            </a:r>
            <a:r>
              <a:rPr lang="en-US" sz="2400" dirty="0">
                <a:solidFill>
                  <a:schemeClr val="bg1"/>
                </a:solidFill>
              </a:rPr>
              <a:t>a starting bid price of the home at a rock-bottom 50-60% of the value.</a:t>
            </a:r>
          </a:p>
        </p:txBody>
      </p:sp>
    </p:spTree>
    <p:extLst>
      <p:ext uri="{BB962C8B-B14F-4D97-AF65-F5344CB8AC3E}">
        <p14:creationId xmlns:p14="http://schemas.microsoft.com/office/powerpoint/2010/main" val="34597907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66800" y="1752600"/>
            <a:ext cx="6858000" cy="4154984"/>
          </a:xfrm>
          <a:prstGeom prst="rect">
            <a:avLst/>
          </a:prstGeom>
          <a:noFill/>
        </p:spPr>
        <p:txBody>
          <a:bodyPr wrap="square" rtlCol="0">
            <a:spAutoFit/>
          </a:bodyPr>
          <a:lstStyle/>
          <a:p>
            <a:pPr marL="342900" indent="-342900">
              <a:buClr>
                <a:srgbClr val="0070C0"/>
              </a:buClr>
              <a:buFont typeface="Wingdings" panose="05000000000000000000" pitchFamily="2" charset="2"/>
              <a:buChar char="§"/>
            </a:pPr>
            <a:r>
              <a:rPr lang="en-US" sz="2400" dirty="0">
                <a:solidFill>
                  <a:schemeClr val="bg1"/>
                </a:solidFill>
              </a:rPr>
              <a:t>Open up the home on Saturday and Sunday for viewing and take bids (even as low as $1 because that registers the potential buyers interest and they’ll eventually have to make a real bid later</a:t>
            </a:r>
            <a:r>
              <a:rPr lang="en-US" sz="2400" dirty="0" smtClean="0">
                <a:solidFill>
                  <a:schemeClr val="bg1"/>
                </a:solidFill>
              </a:rPr>
              <a:t>).</a:t>
            </a:r>
          </a:p>
          <a:p>
            <a:pPr marL="342900" indent="-342900">
              <a:buClr>
                <a:srgbClr val="0070C0"/>
              </a:buClr>
              <a:buFont typeface="Wingdings" panose="05000000000000000000" pitchFamily="2" charset="2"/>
              <a:buChar char="§"/>
            </a:pPr>
            <a:r>
              <a:rPr lang="en-US" sz="2400" dirty="0" smtClean="0">
                <a:solidFill>
                  <a:schemeClr val="bg1"/>
                </a:solidFill>
              </a:rPr>
              <a:t>Make </a:t>
            </a:r>
            <a:r>
              <a:rPr lang="en-US" sz="2400" dirty="0">
                <a:solidFill>
                  <a:schemeClr val="bg1"/>
                </a:solidFill>
              </a:rPr>
              <a:t>sure the bid sheet is completely out in the open (see </a:t>
            </a:r>
            <a:r>
              <a:rPr lang="en-US" sz="2400" dirty="0" smtClean="0">
                <a:solidFill>
                  <a:schemeClr val="bg1"/>
                </a:solidFill>
              </a:rPr>
              <a:t>attached sample at bottom of module) </a:t>
            </a:r>
            <a:r>
              <a:rPr lang="en-US" sz="2400" dirty="0">
                <a:solidFill>
                  <a:schemeClr val="bg1"/>
                </a:solidFill>
              </a:rPr>
              <a:t>so everyone can see what the other person bid</a:t>
            </a:r>
            <a:r>
              <a:rPr lang="en-US" sz="2400" dirty="0" smtClean="0">
                <a:solidFill>
                  <a:schemeClr val="bg1"/>
                </a:solidFill>
              </a:rPr>
              <a:t>.</a:t>
            </a:r>
          </a:p>
          <a:p>
            <a:pPr marL="342900" indent="-342900">
              <a:buClr>
                <a:srgbClr val="0070C0"/>
              </a:buClr>
              <a:buFont typeface="Wingdings" panose="05000000000000000000" pitchFamily="2" charset="2"/>
              <a:buChar char="§"/>
            </a:pPr>
            <a:r>
              <a:rPr lang="en-US" sz="2400" dirty="0" smtClean="0">
                <a:solidFill>
                  <a:schemeClr val="bg1"/>
                </a:solidFill>
              </a:rPr>
              <a:t>No </a:t>
            </a:r>
            <a:r>
              <a:rPr lang="en-US" sz="2400" dirty="0">
                <a:solidFill>
                  <a:schemeClr val="bg1"/>
                </a:solidFill>
              </a:rPr>
              <a:t>secrets here</a:t>
            </a:r>
            <a:r>
              <a:rPr lang="en-US" sz="2400" dirty="0" smtClean="0">
                <a:solidFill>
                  <a:schemeClr val="bg1"/>
                </a:solidFill>
              </a:rPr>
              <a:t>.</a:t>
            </a:r>
          </a:p>
          <a:p>
            <a:pPr marL="342900" indent="-342900">
              <a:buClr>
                <a:srgbClr val="0070C0"/>
              </a:buClr>
              <a:buFont typeface="Wingdings" panose="05000000000000000000" pitchFamily="2" charset="2"/>
              <a:buChar char="§"/>
            </a:pPr>
            <a:r>
              <a:rPr lang="en-US" sz="2400" dirty="0" smtClean="0">
                <a:solidFill>
                  <a:schemeClr val="bg1"/>
                </a:solidFill>
              </a:rPr>
              <a:t>Bidders </a:t>
            </a:r>
            <a:r>
              <a:rPr lang="en-US" sz="2400" dirty="0">
                <a:solidFill>
                  <a:schemeClr val="bg1"/>
                </a:solidFill>
              </a:rPr>
              <a:t>also provide the appropriate phone number to be reached on Sunday night for the Round Robin.</a:t>
            </a:r>
            <a:endParaRPr lang="en-US" sz="2400" b="1" dirty="0">
              <a:solidFill>
                <a:schemeClr val="bg1"/>
              </a:solidFill>
            </a:endParaRPr>
          </a:p>
        </p:txBody>
      </p:sp>
      <p:sp>
        <p:nvSpPr>
          <p:cNvPr id="6" name="TextBox 5"/>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2</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17324215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8069" y="1828800"/>
            <a:ext cx="8077200" cy="4146456"/>
          </a:xfrm>
          <a:prstGeom prst="rect">
            <a:avLst/>
          </a:prstGeom>
        </p:spPr>
        <p:txBody>
          <a:bodyPr wrap="square">
            <a:spAutoFit/>
          </a:bodyPr>
          <a:lstStyle/>
          <a:p>
            <a:pPr marL="342900" indent="-342900" algn="just">
              <a:lnSpc>
                <a:spcPct val="115000"/>
              </a:lnSpc>
              <a:spcAft>
                <a:spcPts val="1000"/>
              </a:spcAft>
              <a:buClr>
                <a:srgbClr val="0070C0"/>
              </a:buClr>
              <a:buFont typeface="Wingdings" panose="05000000000000000000" pitchFamily="2" charset="2"/>
              <a:buChar char="§"/>
            </a:pPr>
            <a:r>
              <a:rPr lang="en-US" sz="2400" dirty="0">
                <a:solidFill>
                  <a:schemeClr val="bg1"/>
                </a:solidFill>
              </a:rPr>
              <a:t>On Sunday evening, hold the Round Robin Auction with the bidders via phone</a:t>
            </a:r>
            <a:r>
              <a:rPr lang="en-US" sz="2400" dirty="0" smtClean="0">
                <a:solidFill>
                  <a:schemeClr val="bg1"/>
                </a:solidFill>
              </a:rPr>
              <a:t>.</a:t>
            </a:r>
          </a:p>
          <a:p>
            <a:pPr marL="342900" indent="-342900" algn="just">
              <a:lnSpc>
                <a:spcPct val="115000"/>
              </a:lnSpc>
              <a:spcAft>
                <a:spcPts val="1000"/>
              </a:spcAft>
              <a:buClr>
                <a:srgbClr val="0070C0"/>
              </a:buClr>
              <a:buFont typeface="Wingdings" panose="05000000000000000000" pitchFamily="2" charset="2"/>
              <a:buChar char="§"/>
            </a:pPr>
            <a:r>
              <a:rPr lang="en-US" sz="2400" dirty="0" smtClean="0">
                <a:solidFill>
                  <a:schemeClr val="bg1"/>
                </a:solidFill>
              </a:rPr>
              <a:t>Essentially </a:t>
            </a:r>
            <a:r>
              <a:rPr lang="en-US" sz="2400" dirty="0">
                <a:solidFill>
                  <a:schemeClr val="bg1"/>
                </a:solidFill>
              </a:rPr>
              <a:t>you organize the bidders on piece of paper from highest to lowest and then call each person to let them know what the highest bid is and ask if they’d like to advance the bid by a minimum of $500 dollars ($1000 can work too</a:t>
            </a:r>
            <a:r>
              <a:rPr lang="en-US" sz="2400" dirty="0" smtClean="0">
                <a:solidFill>
                  <a:schemeClr val="bg1"/>
                </a:solidFill>
              </a:rPr>
              <a:t>).</a:t>
            </a:r>
          </a:p>
          <a:p>
            <a:pPr marL="342900" indent="-342900" algn="just">
              <a:lnSpc>
                <a:spcPct val="115000"/>
              </a:lnSpc>
              <a:spcAft>
                <a:spcPts val="1000"/>
              </a:spcAft>
              <a:buClr>
                <a:srgbClr val="0070C0"/>
              </a:buClr>
              <a:buFont typeface="Wingdings" panose="05000000000000000000" pitchFamily="2" charset="2"/>
              <a:buChar char="§"/>
            </a:pPr>
            <a:r>
              <a:rPr lang="en-US" sz="2400" dirty="0" smtClean="0">
                <a:solidFill>
                  <a:schemeClr val="bg1"/>
                </a:solidFill>
              </a:rPr>
              <a:t>Keep </a:t>
            </a:r>
            <a:r>
              <a:rPr lang="en-US" sz="2400" dirty="0">
                <a:solidFill>
                  <a:schemeClr val="bg1"/>
                </a:solidFill>
              </a:rPr>
              <a:t>re-sorting the list from highest to lowest with each round and continue doing the rounds until you only have one winner left.</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3</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149207927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78069" y="1828800"/>
            <a:ext cx="8077200" cy="3296993"/>
          </a:xfrm>
          <a:prstGeom prst="rect">
            <a:avLst/>
          </a:prstGeom>
        </p:spPr>
        <p:txBody>
          <a:bodyPr wrap="square">
            <a:spAutoFit/>
          </a:bodyPr>
          <a:lstStyle/>
          <a:p>
            <a:pPr marL="342900" indent="-342900" algn="just">
              <a:lnSpc>
                <a:spcPct val="115000"/>
              </a:lnSpc>
              <a:spcAft>
                <a:spcPts val="1000"/>
              </a:spcAft>
              <a:buClr>
                <a:srgbClr val="0070C0"/>
              </a:buClr>
              <a:buFont typeface="Wingdings" panose="05000000000000000000" pitchFamily="2" charset="2"/>
              <a:buChar char="§"/>
            </a:pPr>
            <a:r>
              <a:rPr lang="en-US" sz="2400" dirty="0">
                <a:solidFill>
                  <a:schemeClr val="bg1"/>
                </a:solidFill>
              </a:rPr>
              <a:t>On Monday, accept a deposit and sign a contract with the highest bidder</a:t>
            </a:r>
            <a:r>
              <a:rPr lang="en-US" sz="2400" dirty="0" smtClean="0">
                <a:solidFill>
                  <a:schemeClr val="bg1"/>
                </a:solidFill>
              </a:rPr>
              <a:t>!</a:t>
            </a:r>
          </a:p>
          <a:p>
            <a:pPr marL="342900" indent="-342900" algn="just">
              <a:lnSpc>
                <a:spcPct val="115000"/>
              </a:lnSpc>
              <a:spcAft>
                <a:spcPts val="1000"/>
              </a:spcAft>
              <a:buClr>
                <a:srgbClr val="0070C0"/>
              </a:buClr>
              <a:buFont typeface="Wingdings" panose="05000000000000000000" pitchFamily="2" charset="2"/>
              <a:buChar char="§"/>
            </a:pPr>
            <a:r>
              <a:rPr lang="en-US" sz="2400" dirty="0" smtClean="0">
                <a:solidFill>
                  <a:schemeClr val="bg1"/>
                </a:solidFill>
              </a:rPr>
              <a:t>Also </a:t>
            </a:r>
            <a:r>
              <a:rPr lang="en-US" sz="2400" dirty="0">
                <a:solidFill>
                  <a:schemeClr val="bg1"/>
                </a:solidFill>
              </a:rPr>
              <a:t>consider accepting back up contracts from next 1-2 highest bidders</a:t>
            </a:r>
            <a:r>
              <a:rPr lang="en-US" sz="2400" dirty="0" smtClean="0">
                <a:solidFill>
                  <a:schemeClr val="bg1"/>
                </a:solidFill>
              </a:rPr>
              <a:t>.</a:t>
            </a:r>
          </a:p>
          <a:p>
            <a:pPr marL="342900" indent="-342900" algn="just">
              <a:lnSpc>
                <a:spcPct val="115000"/>
              </a:lnSpc>
              <a:spcAft>
                <a:spcPts val="1000"/>
              </a:spcAft>
              <a:buClr>
                <a:srgbClr val="0070C0"/>
              </a:buClr>
              <a:buFont typeface="Wingdings" panose="05000000000000000000" pitchFamily="2" charset="2"/>
              <a:buChar char="§"/>
            </a:pPr>
            <a:r>
              <a:rPr lang="en-US" sz="2400" dirty="0" smtClean="0">
                <a:solidFill>
                  <a:schemeClr val="bg1"/>
                </a:solidFill>
              </a:rPr>
              <a:t>Be </a:t>
            </a:r>
            <a:r>
              <a:rPr lang="en-US" sz="2400" dirty="0">
                <a:solidFill>
                  <a:schemeClr val="bg1"/>
                </a:solidFill>
              </a:rPr>
              <a:t>sure to have connections to a solid mortgage broker who can pre-qualify your highest few bidders if they don’t already have pre-approval letters.</a:t>
            </a:r>
            <a:endParaRPr lang="en-US" sz="2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Step 4</a:t>
            </a:r>
            <a:endParaRPr lang="en-US" sz="4600" b="1" dirty="0">
              <a:solidFill>
                <a:prstClr val="white"/>
              </a:solidFill>
              <a:latin typeface="Calibri Light" panose="020F0302020204030204"/>
              <a:ea typeface="Tahoma" pitchFamily="34" charset="0"/>
              <a:cs typeface="Tahoma" pitchFamily="34" charset="0"/>
            </a:endParaRPr>
          </a:p>
        </p:txBody>
      </p:sp>
    </p:spTree>
    <p:extLst>
      <p:ext uri="{BB962C8B-B14F-4D97-AF65-F5344CB8AC3E}">
        <p14:creationId xmlns:p14="http://schemas.microsoft.com/office/powerpoint/2010/main" val="201005069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75290" y="2133600"/>
            <a:ext cx="7924800" cy="1077218"/>
          </a:xfrm>
          <a:prstGeom prst="rect">
            <a:avLst/>
          </a:prstGeom>
        </p:spPr>
        <p:txBody>
          <a:bodyPr wrap="square">
            <a:spAutoFit/>
          </a:bodyPr>
          <a:lstStyle/>
          <a:p>
            <a:pPr algn="ctr"/>
            <a:r>
              <a:rPr lang="en-US" sz="3200" dirty="0" smtClean="0">
                <a:solidFill>
                  <a:schemeClr val="bg1"/>
                </a:solidFill>
              </a:rPr>
              <a:t>Module 3C</a:t>
            </a:r>
          </a:p>
          <a:p>
            <a:pPr algn="ctr"/>
            <a:endParaRPr lang="en-US" sz="3200" dirty="0">
              <a:solidFill>
                <a:schemeClr val="bg1"/>
              </a:solidFill>
            </a:endParaRPr>
          </a:p>
        </p:txBody>
      </p:sp>
      <p:sp>
        <p:nvSpPr>
          <p:cNvPr id="4" name="TextBox 3"/>
          <p:cNvSpPr txBox="1"/>
          <p:nvPr/>
        </p:nvSpPr>
        <p:spPr>
          <a:xfrm>
            <a:off x="141890" y="152400"/>
            <a:ext cx="8991600" cy="800219"/>
          </a:xfrm>
          <a:prstGeom prst="rect">
            <a:avLst/>
          </a:prstGeom>
          <a:noFill/>
        </p:spPr>
        <p:txBody>
          <a:bodyPr wrap="square" rtlCol="0">
            <a:spAutoFit/>
          </a:bodyPr>
          <a:lstStyle/>
          <a:p>
            <a:r>
              <a:rPr lang="en-US" sz="4600" b="1" dirty="0" smtClean="0">
                <a:solidFill>
                  <a:prstClr val="white"/>
                </a:solidFill>
                <a:latin typeface="Calibri Light" panose="020F0302020204030204"/>
                <a:ea typeface="Tahoma" pitchFamily="34" charset="0"/>
                <a:cs typeface="Tahoma" pitchFamily="34" charset="0"/>
              </a:rPr>
              <a:t>Upcoming …</a:t>
            </a:r>
            <a:endParaRPr lang="en-US" sz="4600" b="1" dirty="0">
              <a:solidFill>
                <a:prstClr val="white"/>
              </a:solidFill>
              <a:latin typeface="Calibri Light" panose="020F0302020204030204"/>
              <a:ea typeface="Tahoma" pitchFamily="34" charset="0"/>
              <a:cs typeface="Tahoma"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74476" y="3352800"/>
            <a:ext cx="3153697" cy="2932938"/>
          </a:xfrm>
          <a:prstGeom prst="rect">
            <a:avLst/>
          </a:prstGeom>
        </p:spPr>
      </p:pic>
      <p:sp>
        <p:nvSpPr>
          <p:cNvPr id="7" name="TextBox 6"/>
          <p:cNvSpPr txBox="1"/>
          <p:nvPr/>
        </p:nvSpPr>
        <p:spPr>
          <a:xfrm>
            <a:off x="555098" y="4068633"/>
            <a:ext cx="4082592" cy="646331"/>
          </a:xfrm>
          <a:prstGeom prst="rect">
            <a:avLst/>
          </a:prstGeom>
          <a:noFill/>
        </p:spPr>
        <p:txBody>
          <a:bodyPr wrap="none" rtlCol="0">
            <a:spAutoFit/>
          </a:bodyPr>
          <a:lstStyle/>
          <a:p>
            <a:r>
              <a:rPr lang="en-US" sz="3600" dirty="0" smtClean="0">
                <a:solidFill>
                  <a:schemeClr val="bg1"/>
                </a:solidFill>
              </a:rPr>
              <a:t>Advertising Methods</a:t>
            </a:r>
            <a:endParaRPr lang="en-US" sz="3600" dirty="0">
              <a:solidFill>
                <a:schemeClr val="bg1"/>
              </a:solidFill>
            </a:endParaRPr>
          </a:p>
        </p:txBody>
      </p:sp>
    </p:spTree>
    <p:extLst>
      <p:ext uri="{BB962C8B-B14F-4D97-AF65-F5344CB8AC3E}">
        <p14:creationId xmlns:p14="http://schemas.microsoft.com/office/powerpoint/2010/main" val="39705024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S010286790">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0431CEF-FFBD-4C8D-889D-1FC810EA7C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TS010286790</Template>
  <TotalTime>2446</TotalTime>
  <Words>967</Words>
  <Application>Microsoft Office PowerPoint</Application>
  <PresentationFormat>On-screen Show (4:3)</PresentationFormat>
  <Paragraphs>48</Paragraphs>
  <Slides>6</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Arial</vt:lpstr>
      <vt:lpstr>Calibri</vt:lpstr>
      <vt:lpstr>Calibri Light</vt:lpstr>
      <vt:lpstr>Courier New</vt:lpstr>
      <vt:lpstr>Tahoma</vt:lpstr>
      <vt:lpstr>Times New Roman</vt:lpstr>
      <vt:lpstr>Whitney</vt:lpstr>
      <vt:lpstr>Wingdings</vt:lpstr>
      <vt:lpstr>TS010286790</vt:lpstr>
      <vt:lpstr>White with Courier font for code slides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Private Money Made Easy  How and Where to Get Unlimited Funding for your Real Estate Deals</dc:title>
  <dc:creator>Laura</dc:creator>
  <cp:lastModifiedBy>Laura Al-Amery</cp:lastModifiedBy>
  <cp:revision>102</cp:revision>
  <dcterms:created xsi:type="dcterms:W3CDTF">2013-05-01T18:49:20Z</dcterms:created>
  <dcterms:modified xsi:type="dcterms:W3CDTF">2015-08-24T16:11:27Z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TC102867909990</vt:lpwstr>
  </property>
</Properties>
</file>