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73" r:id="rId4"/>
    <p:sldId id="331" r:id="rId5"/>
    <p:sldId id="332" r:id="rId6"/>
    <p:sldId id="333" r:id="rId7"/>
    <p:sldId id="33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8/24/2015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11:11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11:11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11:28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5503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11:11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102448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11:11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7563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Auctions</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7661008" cy="646331"/>
          </a:xfrm>
          <a:prstGeom prst="rect">
            <a:avLst/>
          </a:prstGeom>
          <a:noFill/>
        </p:spPr>
        <p:txBody>
          <a:bodyPr wrap="none" rtlCol="0">
            <a:spAutoFit/>
          </a:bodyPr>
          <a:lstStyle/>
          <a:p>
            <a:r>
              <a:rPr lang="en-US" sz="3600" dirty="0" smtClean="0"/>
              <a:t>Module </a:t>
            </a:r>
            <a:r>
              <a:rPr lang="en-US" sz="3600" dirty="0" smtClean="0"/>
              <a:t>3A </a:t>
            </a:r>
            <a:r>
              <a:rPr lang="en-US" sz="3600" dirty="0" smtClean="0"/>
              <a:t>– </a:t>
            </a:r>
            <a:r>
              <a:rPr lang="en-US" sz="3600" dirty="0" smtClean="0"/>
              <a:t>Sell Any Property in 5 Days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Introduction to Round Robin Auctions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2133600"/>
            <a:ext cx="6858000" cy="1384995"/>
          </a:xfrm>
          <a:prstGeom prst="rect">
            <a:avLst/>
          </a:prstGeom>
          <a:noFill/>
        </p:spPr>
        <p:txBody>
          <a:bodyPr wrap="square" rtlCol="0">
            <a:spAutoFit/>
          </a:bodyPr>
          <a:lstStyle/>
          <a:p>
            <a:pPr algn="ctr">
              <a:buClr>
                <a:srgbClr val="0070C0"/>
              </a:buClr>
            </a:pPr>
            <a:r>
              <a:rPr lang="en-US" sz="2800" dirty="0" smtClean="0">
                <a:solidFill>
                  <a:schemeClr val="bg1"/>
                </a:solidFill>
              </a:rPr>
              <a:t>Basically the Concept behind Round Robin Auctions is that you combine the process of an auction with doing an open house</a:t>
            </a:r>
            <a:endParaRPr lang="en-US" sz="28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0" y="3886200"/>
            <a:ext cx="3483428" cy="2286000"/>
          </a:xfrm>
          <a:prstGeom prst="rect">
            <a:avLst/>
          </a:prstGeom>
        </p:spPr>
      </p:pic>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676400"/>
            <a:ext cx="6858000" cy="3908762"/>
          </a:xfrm>
          <a:prstGeom prst="rect">
            <a:avLst/>
          </a:prstGeom>
          <a:noFill/>
        </p:spPr>
        <p:txBody>
          <a:bodyPr wrap="square" rtlCol="0">
            <a:spAutoFit/>
          </a:bodyPr>
          <a:lstStyle/>
          <a:p>
            <a:pPr>
              <a:buClr>
                <a:srgbClr val="0070C0"/>
              </a:buClr>
            </a:pPr>
            <a:r>
              <a:rPr lang="en-US" sz="2800" dirty="0">
                <a:solidFill>
                  <a:schemeClr val="bg1"/>
                </a:solidFill>
              </a:rPr>
              <a:t>It is </a:t>
            </a:r>
            <a:r>
              <a:rPr lang="en-US" sz="2800" dirty="0" smtClean="0">
                <a:solidFill>
                  <a:schemeClr val="bg1"/>
                </a:solidFill>
              </a:rPr>
              <a:t>a great </a:t>
            </a:r>
            <a:r>
              <a:rPr lang="en-US" sz="2800" dirty="0">
                <a:solidFill>
                  <a:schemeClr val="bg1"/>
                </a:solidFill>
              </a:rPr>
              <a:t>way to sell </a:t>
            </a:r>
            <a:r>
              <a:rPr lang="en-US" sz="2800" dirty="0" smtClean="0">
                <a:solidFill>
                  <a:schemeClr val="bg1"/>
                </a:solidFill>
              </a:rPr>
              <a:t>properties: </a:t>
            </a:r>
            <a:endParaRPr lang="en-US" sz="2800" dirty="0">
              <a:solidFill>
                <a:schemeClr val="bg1"/>
              </a:solidFill>
            </a:endParaRPr>
          </a:p>
          <a:p>
            <a:pPr>
              <a:buClr>
                <a:srgbClr val="0070C0"/>
              </a:buClr>
            </a:pPr>
            <a:endParaRPr lang="en-US" sz="2800" dirty="0">
              <a:solidFill>
                <a:schemeClr val="bg1"/>
              </a:solidFill>
            </a:endParaRPr>
          </a:p>
          <a:p>
            <a:pPr marL="457200" indent="-457200">
              <a:buClr>
                <a:srgbClr val="0070C0"/>
              </a:buClr>
              <a:buFont typeface="Wingdings" panose="05000000000000000000" pitchFamily="2" charset="2"/>
              <a:buChar char="§"/>
            </a:pPr>
            <a:r>
              <a:rPr lang="en-US" sz="2800" dirty="0" smtClean="0">
                <a:solidFill>
                  <a:schemeClr val="bg1"/>
                </a:solidFill>
              </a:rPr>
              <a:t>It </a:t>
            </a:r>
            <a:r>
              <a:rPr lang="en-US" sz="2800" dirty="0">
                <a:solidFill>
                  <a:schemeClr val="bg1"/>
                </a:solidFill>
              </a:rPr>
              <a:t>creates a sense of urgency;</a:t>
            </a:r>
          </a:p>
          <a:p>
            <a:pPr marL="457200" indent="-457200">
              <a:buClr>
                <a:srgbClr val="0070C0"/>
              </a:buClr>
              <a:buFont typeface="Wingdings" panose="05000000000000000000" pitchFamily="2" charset="2"/>
              <a:buChar char="§"/>
            </a:pPr>
            <a:endParaRPr lang="en-US" sz="2800" dirty="0">
              <a:solidFill>
                <a:schemeClr val="bg1"/>
              </a:solidFill>
            </a:endParaRPr>
          </a:p>
          <a:p>
            <a:pPr marL="457200" indent="-457200">
              <a:buClr>
                <a:srgbClr val="0070C0"/>
              </a:buClr>
              <a:buFont typeface="Wingdings" panose="05000000000000000000" pitchFamily="2" charset="2"/>
              <a:buChar char="§"/>
            </a:pPr>
            <a:r>
              <a:rPr lang="en-US" sz="2800" dirty="0" smtClean="0">
                <a:solidFill>
                  <a:schemeClr val="bg1"/>
                </a:solidFill>
              </a:rPr>
              <a:t>It </a:t>
            </a:r>
            <a:r>
              <a:rPr lang="en-US" sz="2800" dirty="0">
                <a:solidFill>
                  <a:schemeClr val="bg1"/>
                </a:solidFill>
              </a:rPr>
              <a:t>generates a lot of foot traffic;</a:t>
            </a:r>
          </a:p>
          <a:p>
            <a:pPr marL="457200" indent="-457200">
              <a:buClr>
                <a:srgbClr val="0070C0"/>
              </a:buClr>
              <a:buFont typeface="Wingdings" panose="05000000000000000000" pitchFamily="2" charset="2"/>
              <a:buChar char="§"/>
            </a:pPr>
            <a:endParaRPr lang="en-US" sz="2800" dirty="0">
              <a:solidFill>
                <a:schemeClr val="bg1"/>
              </a:solidFill>
            </a:endParaRPr>
          </a:p>
          <a:p>
            <a:pPr marL="457200" indent="-457200">
              <a:buClr>
                <a:srgbClr val="0070C0"/>
              </a:buClr>
              <a:buFont typeface="Wingdings" panose="05000000000000000000" pitchFamily="2" charset="2"/>
              <a:buChar char="§"/>
            </a:pPr>
            <a:r>
              <a:rPr lang="en-US" sz="2800" dirty="0" smtClean="0">
                <a:solidFill>
                  <a:schemeClr val="bg1"/>
                </a:solidFill>
              </a:rPr>
              <a:t>It </a:t>
            </a:r>
            <a:r>
              <a:rPr lang="en-US" sz="2800" dirty="0">
                <a:solidFill>
                  <a:schemeClr val="bg1"/>
                </a:solidFill>
              </a:rPr>
              <a:t>helps getting the best offer that the market demands at </a:t>
            </a:r>
            <a:r>
              <a:rPr lang="en-US" sz="2800" dirty="0" smtClean="0">
                <a:solidFill>
                  <a:schemeClr val="bg1"/>
                </a:solidFill>
              </a:rPr>
              <a:t>that time.</a:t>
            </a:r>
            <a:endParaRPr lang="en-US" sz="2800" dirty="0">
              <a:solidFill>
                <a:schemeClr val="bg1"/>
              </a:solidFill>
            </a:endParaRPr>
          </a:p>
          <a:p>
            <a:pPr>
              <a:buClr>
                <a:srgbClr val="0070C0"/>
              </a:buClr>
            </a:pPr>
            <a:endParaRPr lang="en-US" sz="2400" b="1" dirty="0">
              <a:solidFill>
                <a:schemeClr val="bg1"/>
              </a:solidFill>
            </a:endParaRPr>
          </a:p>
        </p:txBody>
      </p:sp>
      <p:sp>
        <p:nvSpPr>
          <p:cNvPr id="4" name="TextBox 3"/>
          <p:cNvSpPr txBox="1"/>
          <p:nvPr/>
        </p:nvSpPr>
        <p:spPr>
          <a:xfrm>
            <a:off x="120869"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Introduction to Round Robin Auctions</a:t>
            </a:r>
            <a:endParaRPr lang="en-US" sz="4600" b="1" dirty="0">
              <a:solidFill>
                <a:prstClr val="white"/>
              </a:solidFill>
              <a:latin typeface="Calibri Light" panose="020F0302020204030204"/>
              <a:ea typeface="Tahoma" pitchFamily="34" charset="0"/>
              <a:cs typeface="Tahoma"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5013543"/>
            <a:ext cx="2722537" cy="1295400"/>
          </a:xfrm>
          <a:prstGeom prst="rect">
            <a:avLst/>
          </a:prstGeom>
        </p:spPr>
      </p:pic>
    </p:spTree>
    <p:extLst>
      <p:ext uri="{BB962C8B-B14F-4D97-AF65-F5344CB8AC3E}">
        <p14:creationId xmlns:p14="http://schemas.microsoft.com/office/powerpoint/2010/main" val="17324215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69"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Introduction to Round Robin Auctions</a:t>
            </a:r>
            <a:endParaRPr lang="en-US" sz="4600" b="1" dirty="0">
              <a:solidFill>
                <a:prstClr val="white"/>
              </a:solidFill>
              <a:latin typeface="Calibri Light" panose="020F0302020204030204"/>
              <a:ea typeface="Tahoma" pitchFamily="34" charset="0"/>
              <a:cs typeface="Tahoma" pitchFamily="34" charset="0"/>
            </a:endParaRPr>
          </a:p>
        </p:txBody>
      </p:sp>
      <p:sp>
        <p:nvSpPr>
          <p:cNvPr id="6" name="Rectangle 5"/>
          <p:cNvSpPr/>
          <p:nvPr/>
        </p:nvSpPr>
        <p:spPr>
          <a:xfrm>
            <a:off x="578069" y="1828800"/>
            <a:ext cx="8077200" cy="3450175"/>
          </a:xfrm>
          <a:prstGeom prst="rect">
            <a:avLst/>
          </a:prstGeom>
        </p:spPr>
        <p:txBody>
          <a:bodyPr wrap="square">
            <a:spAutoFit/>
          </a:bodyPr>
          <a:lstStyle/>
          <a:p>
            <a:pPr algn="just">
              <a:lnSpc>
                <a:spcPct val="115000"/>
              </a:lnSpc>
              <a:spcAft>
                <a:spcPts val="100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general idea of the process works like this:</a:t>
            </a:r>
          </a:p>
          <a:p>
            <a:pPr marL="457200" indent="-457200" algn="just">
              <a:lnSpc>
                <a:spcPct val="115000"/>
              </a:lnSpc>
              <a:spcAft>
                <a:spcPts val="1000"/>
              </a:spcAft>
              <a:buClr>
                <a:srgbClr val="0070C0"/>
              </a:buClr>
              <a:buFont typeface="Wingdings" panose="05000000000000000000" pitchFamily="2" charset="2"/>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Day 1-5: Offer your home for 50% of what it’s </a:t>
            </a:r>
            <a:r>
              <a:rPr lang="en-US" sz="28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worth</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lnSpc>
                <a:spcPct val="115000"/>
              </a:lnSpc>
              <a:spcAft>
                <a:spcPts val="1000"/>
              </a:spcAft>
              <a:buClr>
                <a:srgbClr val="0070C0"/>
              </a:buClr>
              <a:buFont typeface="Wingdings" panose="05000000000000000000" pitchFamily="2" charset="2"/>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Day 4-5: Show your home.</a:t>
            </a:r>
          </a:p>
          <a:p>
            <a:pPr marL="457200" indent="-457200" algn="just">
              <a:lnSpc>
                <a:spcPct val="115000"/>
              </a:lnSpc>
              <a:spcAft>
                <a:spcPts val="1000"/>
              </a:spcAft>
              <a:buClr>
                <a:srgbClr val="0070C0"/>
              </a:buClr>
              <a:buFont typeface="Wingdings" panose="05000000000000000000" pitchFamily="2" charset="2"/>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Day 5: Sell your home for 100% of what it’s </a:t>
            </a:r>
            <a:r>
              <a:rPr lang="en-US" sz="28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worth</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800600"/>
            <a:ext cx="2552700" cy="1914525"/>
          </a:xfrm>
          <a:prstGeom prst="rect">
            <a:avLst/>
          </a:prstGeom>
        </p:spPr>
      </p:pic>
    </p:spTree>
    <p:extLst>
      <p:ext uri="{BB962C8B-B14F-4D97-AF65-F5344CB8AC3E}">
        <p14:creationId xmlns:p14="http://schemas.microsoft.com/office/powerpoint/2010/main" val="14920792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5290" y="2133600"/>
            <a:ext cx="7924800" cy="1077218"/>
          </a:xfrm>
          <a:prstGeom prst="rect">
            <a:avLst/>
          </a:prstGeom>
        </p:spPr>
        <p:txBody>
          <a:bodyPr wrap="square">
            <a:spAutoFit/>
          </a:bodyPr>
          <a:lstStyle/>
          <a:p>
            <a:pPr algn="ctr"/>
            <a:r>
              <a:rPr lang="en-US" sz="3200" dirty="0" smtClean="0">
                <a:solidFill>
                  <a:schemeClr val="bg1"/>
                </a:solidFill>
              </a:rPr>
              <a:t>Module 3B</a:t>
            </a:r>
          </a:p>
          <a:p>
            <a:pPr algn="ctr"/>
            <a:endParaRPr lang="en-US" sz="3200" dirty="0">
              <a:solidFill>
                <a:schemeClr val="bg1"/>
              </a:solidFill>
            </a:endParaRPr>
          </a:p>
        </p:txBody>
      </p:sp>
      <p:sp>
        <p:nvSpPr>
          <p:cNvPr id="4" name="TextBox 3"/>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Introduction to Round Robin Auctions</a:t>
            </a:r>
            <a:endParaRPr lang="en-US" sz="4600" b="1" dirty="0">
              <a:solidFill>
                <a:prstClr val="white"/>
              </a:solidFill>
              <a:latin typeface="Calibri Light" panose="020F0302020204030204"/>
              <a:ea typeface="Tahoma" pitchFamily="34" charset="0"/>
              <a:cs typeface="Tahoma"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3223956"/>
            <a:ext cx="6210300" cy="2447925"/>
          </a:xfrm>
          <a:prstGeom prst="rect">
            <a:avLst/>
          </a:prstGeom>
        </p:spPr>
      </p:pic>
    </p:spTree>
    <p:extLst>
      <p:ext uri="{BB962C8B-B14F-4D97-AF65-F5344CB8AC3E}">
        <p14:creationId xmlns:p14="http://schemas.microsoft.com/office/powerpoint/2010/main" val="3970502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2424</TotalTime>
  <Words>626</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vt:i4>
      </vt:variant>
    </vt:vector>
  </HeadingPairs>
  <TitlesOfParts>
    <vt:vector size="15" baseType="lpstr">
      <vt:lpstr>Arial</vt:lpstr>
      <vt:lpstr>Calibri</vt:lpstr>
      <vt:lpstr>Calibri Light</vt:lpstr>
      <vt:lpstr>Courier New</vt:lpstr>
      <vt:lpstr>Tahoma</vt:lpstr>
      <vt:lpstr>Times New Roman</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100</cp:revision>
  <dcterms:created xsi:type="dcterms:W3CDTF">2013-05-01T18:49:20Z</dcterms:created>
  <dcterms:modified xsi:type="dcterms:W3CDTF">2015-08-24T15:49:18Z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