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73" r:id="rId4"/>
    <p:sldId id="331" r:id="rId5"/>
    <p:sldId id="332" r:id="rId6"/>
    <p:sldId id="333" r:id="rId7"/>
    <p:sldId id="33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CBFF"/>
    <a:srgbClr val="4FB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1" d="100"/>
          <a:sy n="121" d="100"/>
        </p:scale>
        <p:origin x="131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023FD0-D7E5-4C01-A6C5-F025B69FB103}" type="datetimeFigureOut">
              <a:rPr lang="en-US" smtClean="0"/>
              <a:pPr/>
              <a:t>8/24/2015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8479B2-B137-4FAA-B6DC-C594B6658870}" type="slidenum">
              <a:rPr lang="en-US" smtClean="0"/>
              <a:pPr/>
              <a:t>‹#›</a:t>
            </a:fld>
            <a:endParaRPr lang="en-US"/>
          </a:p>
        </p:txBody>
      </p:sp>
    </p:spTree>
    <p:extLst>
      <p:ext uri="{BB962C8B-B14F-4D97-AF65-F5344CB8AC3E}">
        <p14:creationId xmlns:p14="http://schemas.microsoft.com/office/powerpoint/2010/main" val="1033535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8/24/2015 11:11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00656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8/24/2015 11:11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4280264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8/24/2015 11:28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655030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8/24/2015 11:11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4102448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8/24/2015 11:11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975639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gradFill flip="none" rotWithShape="1">
                  <a:gsLst>
                    <a:gs pos="0">
                      <a:schemeClr val="accent1"/>
                    </a:gs>
                    <a:gs pos="86000">
                      <a:srgbClr val="FFFF99"/>
                    </a:gs>
                    <a:gs pos="86000">
                      <a:srgbClr val="F6AE1E"/>
                    </a:gs>
                  </a:gsLst>
                  <a:lin ang="5400000" scaled="0"/>
                  <a:tileRect/>
                </a:gra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7000" r="-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chemeClr val="accent1"/>
              </a:gs>
              <a:gs pos="8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bg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bg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7000" r="-7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52600" y="2061746"/>
            <a:ext cx="5410200" cy="1323439"/>
          </a:xfrm>
          <a:prstGeom prst="rect">
            <a:avLst/>
          </a:prstGeom>
        </p:spPr>
        <p:txBody>
          <a:bodyPr wrap="square">
            <a:spAutoFit/>
          </a:bodyPr>
          <a:lstStyle/>
          <a:p>
            <a:pPr algn="ctr"/>
            <a:r>
              <a:rPr lang="en-US" sz="4000" b="1" dirty="0" smtClean="0">
                <a:solidFill>
                  <a:schemeClr val="bg1"/>
                </a:solidFill>
                <a:effectLst>
                  <a:outerShdw blurRad="38100" dist="38100" dir="2700000" algn="tl">
                    <a:srgbClr val="000000">
                      <a:alpha val="43137"/>
                    </a:srgbClr>
                  </a:outerShdw>
                </a:effectLst>
                <a:latin typeface="Whitney"/>
              </a:rPr>
              <a:t>Real Estate</a:t>
            </a:r>
          </a:p>
          <a:p>
            <a:pPr algn="ctr"/>
            <a:r>
              <a:rPr lang="en-US" sz="4000" b="1" i="0" dirty="0" smtClean="0">
                <a:solidFill>
                  <a:schemeClr val="bg1"/>
                </a:solidFill>
                <a:effectLst>
                  <a:outerShdw blurRad="38100" dist="38100" dir="2700000" algn="tl">
                    <a:srgbClr val="000000">
                      <a:alpha val="43137"/>
                    </a:srgbClr>
                  </a:outerShdw>
                </a:effectLst>
                <a:latin typeface="Whitney"/>
              </a:rPr>
              <a:t>Auctions</a:t>
            </a:r>
            <a:endParaRPr lang="en-US" sz="2800" i="0" dirty="0">
              <a:solidFill>
                <a:schemeClr val="bg1"/>
              </a:solidFill>
              <a:effectLst/>
              <a:latin typeface="Whitney"/>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14700" y="4495800"/>
            <a:ext cx="2286000" cy="1988820"/>
          </a:xfrm>
          <a:prstGeom prst="rect">
            <a:avLst/>
          </a:prstGeom>
        </p:spPr>
      </p:pic>
      <p:sp>
        <p:nvSpPr>
          <p:cNvPr id="2" name="TextBox 1"/>
          <p:cNvSpPr txBox="1"/>
          <p:nvPr/>
        </p:nvSpPr>
        <p:spPr>
          <a:xfrm>
            <a:off x="76200" y="304800"/>
            <a:ext cx="7661008" cy="646331"/>
          </a:xfrm>
          <a:prstGeom prst="rect">
            <a:avLst/>
          </a:prstGeom>
          <a:noFill/>
        </p:spPr>
        <p:txBody>
          <a:bodyPr wrap="none" rtlCol="0">
            <a:spAutoFit/>
          </a:bodyPr>
          <a:lstStyle/>
          <a:p>
            <a:r>
              <a:rPr lang="en-US" sz="3600" dirty="0" smtClean="0"/>
              <a:t>Module </a:t>
            </a:r>
            <a:r>
              <a:rPr lang="en-US" sz="3600" dirty="0" smtClean="0"/>
              <a:t>3A </a:t>
            </a:r>
            <a:r>
              <a:rPr lang="en-US" sz="3600" dirty="0" smtClean="0"/>
              <a:t>– </a:t>
            </a:r>
            <a:r>
              <a:rPr lang="en-US" sz="3600" dirty="0" smtClean="0"/>
              <a:t>Sell Any Property in 5 Days</a:t>
            </a:r>
            <a:endParaRPr lang="en-US" sz="3600"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Introduction to Round Robin Auctions</a:t>
            </a:r>
            <a:endParaRPr lang="en-US" sz="4600" b="1" dirty="0">
              <a:solidFill>
                <a:prstClr val="white"/>
              </a:solidFill>
              <a:latin typeface="Calibri Light" panose="020F0302020204030204"/>
              <a:ea typeface="Tahoma" pitchFamily="34" charset="0"/>
              <a:cs typeface="Tahoma" pitchFamily="34" charset="0"/>
            </a:endParaRPr>
          </a:p>
        </p:txBody>
      </p:sp>
      <p:sp>
        <p:nvSpPr>
          <p:cNvPr id="8" name="TextBox 7"/>
          <p:cNvSpPr txBox="1"/>
          <p:nvPr/>
        </p:nvSpPr>
        <p:spPr>
          <a:xfrm>
            <a:off x="1066800" y="2133600"/>
            <a:ext cx="6858000" cy="1384995"/>
          </a:xfrm>
          <a:prstGeom prst="rect">
            <a:avLst/>
          </a:prstGeom>
          <a:noFill/>
        </p:spPr>
        <p:txBody>
          <a:bodyPr wrap="square" rtlCol="0">
            <a:spAutoFit/>
          </a:bodyPr>
          <a:lstStyle/>
          <a:p>
            <a:pPr algn="ctr">
              <a:buClr>
                <a:srgbClr val="0070C0"/>
              </a:buClr>
            </a:pPr>
            <a:r>
              <a:rPr lang="en-US" sz="2800" dirty="0" smtClean="0">
                <a:solidFill>
                  <a:schemeClr val="bg1"/>
                </a:solidFill>
              </a:rPr>
              <a:t>Basically the Concept behind Round Robin Auctions is that you combine the process of an auction with doing an open house</a:t>
            </a:r>
            <a:endParaRPr lang="en-US" sz="2800" dirty="0">
              <a:solidFill>
                <a:schemeClr val="bg1"/>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95600" y="3886200"/>
            <a:ext cx="3483428" cy="2286000"/>
          </a:xfrm>
          <a:prstGeom prst="rect">
            <a:avLst/>
          </a:prstGeom>
        </p:spPr>
      </p:pic>
    </p:spTree>
    <p:extLst>
      <p:ext uri="{BB962C8B-B14F-4D97-AF65-F5344CB8AC3E}">
        <p14:creationId xmlns:p14="http://schemas.microsoft.com/office/powerpoint/2010/main" val="34597907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066800" y="1676400"/>
            <a:ext cx="6858000" cy="3908762"/>
          </a:xfrm>
          <a:prstGeom prst="rect">
            <a:avLst/>
          </a:prstGeom>
          <a:noFill/>
        </p:spPr>
        <p:txBody>
          <a:bodyPr wrap="square" rtlCol="0">
            <a:spAutoFit/>
          </a:bodyPr>
          <a:lstStyle/>
          <a:p>
            <a:pPr>
              <a:buClr>
                <a:srgbClr val="0070C0"/>
              </a:buClr>
            </a:pPr>
            <a:r>
              <a:rPr lang="en-US" sz="2800" dirty="0">
                <a:solidFill>
                  <a:schemeClr val="bg1"/>
                </a:solidFill>
              </a:rPr>
              <a:t>It is </a:t>
            </a:r>
            <a:r>
              <a:rPr lang="en-US" sz="2800" dirty="0" smtClean="0">
                <a:solidFill>
                  <a:schemeClr val="bg1"/>
                </a:solidFill>
              </a:rPr>
              <a:t>a great </a:t>
            </a:r>
            <a:r>
              <a:rPr lang="en-US" sz="2800" dirty="0">
                <a:solidFill>
                  <a:schemeClr val="bg1"/>
                </a:solidFill>
              </a:rPr>
              <a:t>way to sell </a:t>
            </a:r>
            <a:r>
              <a:rPr lang="en-US" sz="2800" dirty="0" smtClean="0">
                <a:solidFill>
                  <a:schemeClr val="bg1"/>
                </a:solidFill>
              </a:rPr>
              <a:t>properties: </a:t>
            </a:r>
            <a:endParaRPr lang="en-US" sz="2800" dirty="0">
              <a:solidFill>
                <a:schemeClr val="bg1"/>
              </a:solidFill>
            </a:endParaRPr>
          </a:p>
          <a:p>
            <a:pPr>
              <a:buClr>
                <a:srgbClr val="0070C0"/>
              </a:buClr>
            </a:pPr>
            <a:endParaRPr lang="en-US" sz="2800" dirty="0">
              <a:solidFill>
                <a:schemeClr val="bg1"/>
              </a:solidFill>
            </a:endParaRPr>
          </a:p>
          <a:p>
            <a:pPr marL="457200" indent="-457200">
              <a:buClr>
                <a:srgbClr val="0070C0"/>
              </a:buClr>
              <a:buFont typeface="Wingdings" panose="05000000000000000000" pitchFamily="2" charset="2"/>
              <a:buChar char="§"/>
            </a:pPr>
            <a:r>
              <a:rPr lang="en-US" sz="2800" dirty="0" smtClean="0">
                <a:solidFill>
                  <a:schemeClr val="bg1"/>
                </a:solidFill>
              </a:rPr>
              <a:t>It </a:t>
            </a:r>
            <a:r>
              <a:rPr lang="en-US" sz="2800" dirty="0">
                <a:solidFill>
                  <a:schemeClr val="bg1"/>
                </a:solidFill>
              </a:rPr>
              <a:t>creates a sense of urgency;</a:t>
            </a:r>
          </a:p>
          <a:p>
            <a:pPr marL="457200" indent="-457200">
              <a:buClr>
                <a:srgbClr val="0070C0"/>
              </a:buClr>
              <a:buFont typeface="Wingdings" panose="05000000000000000000" pitchFamily="2" charset="2"/>
              <a:buChar char="§"/>
            </a:pPr>
            <a:endParaRPr lang="en-US" sz="2800" dirty="0">
              <a:solidFill>
                <a:schemeClr val="bg1"/>
              </a:solidFill>
            </a:endParaRPr>
          </a:p>
          <a:p>
            <a:pPr marL="457200" indent="-457200">
              <a:buClr>
                <a:srgbClr val="0070C0"/>
              </a:buClr>
              <a:buFont typeface="Wingdings" panose="05000000000000000000" pitchFamily="2" charset="2"/>
              <a:buChar char="§"/>
            </a:pPr>
            <a:r>
              <a:rPr lang="en-US" sz="2800" dirty="0" smtClean="0">
                <a:solidFill>
                  <a:schemeClr val="bg1"/>
                </a:solidFill>
              </a:rPr>
              <a:t>It </a:t>
            </a:r>
            <a:r>
              <a:rPr lang="en-US" sz="2800" dirty="0">
                <a:solidFill>
                  <a:schemeClr val="bg1"/>
                </a:solidFill>
              </a:rPr>
              <a:t>generates a lot of foot traffic;</a:t>
            </a:r>
          </a:p>
          <a:p>
            <a:pPr marL="457200" indent="-457200">
              <a:buClr>
                <a:srgbClr val="0070C0"/>
              </a:buClr>
              <a:buFont typeface="Wingdings" panose="05000000000000000000" pitchFamily="2" charset="2"/>
              <a:buChar char="§"/>
            </a:pPr>
            <a:endParaRPr lang="en-US" sz="2800" dirty="0">
              <a:solidFill>
                <a:schemeClr val="bg1"/>
              </a:solidFill>
            </a:endParaRPr>
          </a:p>
          <a:p>
            <a:pPr marL="457200" indent="-457200">
              <a:buClr>
                <a:srgbClr val="0070C0"/>
              </a:buClr>
              <a:buFont typeface="Wingdings" panose="05000000000000000000" pitchFamily="2" charset="2"/>
              <a:buChar char="§"/>
            </a:pPr>
            <a:r>
              <a:rPr lang="en-US" sz="2800" dirty="0" smtClean="0">
                <a:solidFill>
                  <a:schemeClr val="bg1"/>
                </a:solidFill>
              </a:rPr>
              <a:t>It </a:t>
            </a:r>
            <a:r>
              <a:rPr lang="en-US" sz="2800" dirty="0">
                <a:solidFill>
                  <a:schemeClr val="bg1"/>
                </a:solidFill>
              </a:rPr>
              <a:t>helps getting the best offer that the market demands at </a:t>
            </a:r>
            <a:r>
              <a:rPr lang="en-US" sz="2800" dirty="0" smtClean="0">
                <a:solidFill>
                  <a:schemeClr val="bg1"/>
                </a:solidFill>
              </a:rPr>
              <a:t>that time.</a:t>
            </a:r>
            <a:endParaRPr lang="en-US" sz="2800" dirty="0">
              <a:solidFill>
                <a:schemeClr val="bg1"/>
              </a:solidFill>
            </a:endParaRPr>
          </a:p>
          <a:p>
            <a:pPr>
              <a:buClr>
                <a:srgbClr val="0070C0"/>
              </a:buClr>
            </a:pPr>
            <a:endParaRPr lang="en-US" sz="2400" b="1" dirty="0">
              <a:solidFill>
                <a:schemeClr val="bg1"/>
              </a:solidFill>
            </a:endParaRPr>
          </a:p>
        </p:txBody>
      </p:sp>
      <p:sp>
        <p:nvSpPr>
          <p:cNvPr id="4" name="TextBox 3"/>
          <p:cNvSpPr txBox="1"/>
          <p:nvPr/>
        </p:nvSpPr>
        <p:spPr>
          <a:xfrm>
            <a:off x="120869"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Introduction to Round Robin Auctions</a:t>
            </a:r>
            <a:endParaRPr lang="en-US" sz="4600" b="1" dirty="0">
              <a:solidFill>
                <a:prstClr val="white"/>
              </a:solidFill>
              <a:latin typeface="Calibri Light" panose="020F0302020204030204"/>
              <a:ea typeface="Tahoma" pitchFamily="34" charset="0"/>
              <a:cs typeface="Tahoma"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19800" y="5013543"/>
            <a:ext cx="2722537" cy="1295400"/>
          </a:xfrm>
          <a:prstGeom prst="rect">
            <a:avLst/>
          </a:prstGeom>
        </p:spPr>
      </p:pic>
    </p:spTree>
    <p:extLst>
      <p:ext uri="{BB962C8B-B14F-4D97-AF65-F5344CB8AC3E}">
        <p14:creationId xmlns:p14="http://schemas.microsoft.com/office/powerpoint/2010/main" val="173242158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0869"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Introduction to Round Robin Auctions</a:t>
            </a:r>
            <a:endParaRPr lang="en-US" sz="4600" b="1" dirty="0">
              <a:solidFill>
                <a:prstClr val="white"/>
              </a:solidFill>
              <a:latin typeface="Calibri Light" panose="020F0302020204030204"/>
              <a:ea typeface="Tahoma" pitchFamily="34" charset="0"/>
              <a:cs typeface="Tahoma" pitchFamily="34" charset="0"/>
            </a:endParaRPr>
          </a:p>
        </p:txBody>
      </p:sp>
      <p:sp>
        <p:nvSpPr>
          <p:cNvPr id="6" name="Rectangle 5"/>
          <p:cNvSpPr/>
          <p:nvPr/>
        </p:nvSpPr>
        <p:spPr>
          <a:xfrm>
            <a:off x="578069" y="1828800"/>
            <a:ext cx="8077200" cy="3450175"/>
          </a:xfrm>
          <a:prstGeom prst="rect">
            <a:avLst/>
          </a:prstGeom>
        </p:spPr>
        <p:txBody>
          <a:bodyPr wrap="square">
            <a:spAutoFit/>
          </a:bodyPr>
          <a:lstStyle/>
          <a:p>
            <a:pPr algn="just">
              <a:lnSpc>
                <a:spcPct val="115000"/>
              </a:lnSpc>
              <a:spcAft>
                <a:spcPts val="1000"/>
              </a:spcAft>
            </a:pPr>
            <a:r>
              <a:rPr lang="en-U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The general idea of the process works like this:</a:t>
            </a:r>
          </a:p>
          <a:p>
            <a:pPr marL="457200" indent="-457200" algn="just">
              <a:lnSpc>
                <a:spcPct val="115000"/>
              </a:lnSpc>
              <a:spcAft>
                <a:spcPts val="1000"/>
              </a:spcAft>
              <a:buClr>
                <a:srgbClr val="0070C0"/>
              </a:buClr>
              <a:buFont typeface="Wingdings" panose="05000000000000000000" pitchFamily="2" charset="2"/>
              <a:buChar char="§"/>
            </a:pPr>
            <a:r>
              <a:rPr lang="en-U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Day 1-5: Offer your home for 50% of what it’s </a:t>
            </a:r>
            <a:r>
              <a:rPr lang="en-US" sz="280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worth</a:t>
            </a:r>
            <a:r>
              <a:rPr lang="en-U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a:t>
            </a:r>
          </a:p>
          <a:p>
            <a:pPr marL="457200" indent="-457200" algn="just">
              <a:lnSpc>
                <a:spcPct val="115000"/>
              </a:lnSpc>
              <a:spcAft>
                <a:spcPts val="1000"/>
              </a:spcAft>
              <a:buClr>
                <a:srgbClr val="0070C0"/>
              </a:buClr>
              <a:buFont typeface="Wingdings" panose="05000000000000000000" pitchFamily="2" charset="2"/>
              <a:buChar char="§"/>
            </a:pPr>
            <a:r>
              <a:rPr lang="en-U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Day 4-5: Show your home.</a:t>
            </a:r>
          </a:p>
          <a:p>
            <a:pPr marL="457200" indent="-457200" algn="just">
              <a:lnSpc>
                <a:spcPct val="115000"/>
              </a:lnSpc>
              <a:spcAft>
                <a:spcPts val="1000"/>
              </a:spcAft>
              <a:buClr>
                <a:srgbClr val="0070C0"/>
              </a:buClr>
              <a:buFont typeface="Wingdings" panose="05000000000000000000" pitchFamily="2" charset="2"/>
              <a:buChar char="§"/>
            </a:pPr>
            <a:r>
              <a:rPr lang="en-U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Day 5: Sell your home for 100% of what it’s </a:t>
            </a:r>
            <a:r>
              <a:rPr lang="en-US" sz="280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worth</a:t>
            </a:r>
            <a:r>
              <a:rPr lang="en-U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600" y="4800600"/>
            <a:ext cx="2552700" cy="1914525"/>
          </a:xfrm>
          <a:prstGeom prst="rect">
            <a:avLst/>
          </a:prstGeom>
        </p:spPr>
      </p:pic>
    </p:spTree>
    <p:extLst>
      <p:ext uri="{BB962C8B-B14F-4D97-AF65-F5344CB8AC3E}">
        <p14:creationId xmlns:p14="http://schemas.microsoft.com/office/powerpoint/2010/main" val="149207927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75290" y="2133600"/>
            <a:ext cx="7924800" cy="1077218"/>
          </a:xfrm>
          <a:prstGeom prst="rect">
            <a:avLst/>
          </a:prstGeom>
        </p:spPr>
        <p:txBody>
          <a:bodyPr wrap="square">
            <a:spAutoFit/>
          </a:bodyPr>
          <a:lstStyle/>
          <a:p>
            <a:pPr algn="ctr"/>
            <a:r>
              <a:rPr lang="en-US" sz="3200" dirty="0" smtClean="0">
                <a:solidFill>
                  <a:schemeClr val="bg1"/>
                </a:solidFill>
              </a:rPr>
              <a:t>Module 3B</a:t>
            </a:r>
          </a:p>
          <a:p>
            <a:pPr algn="ctr"/>
            <a:endParaRPr lang="en-US" sz="3200" dirty="0">
              <a:solidFill>
                <a:schemeClr val="bg1"/>
              </a:solidFill>
            </a:endParaRPr>
          </a:p>
        </p:txBody>
      </p:sp>
      <p:sp>
        <p:nvSpPr>
          <p:cNvPr id="4" name="TextBox 3"/>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Introduction to Round Robin Auctions</a:t>
            </a:r>
            <a:endParaRPr lang="en-US" sz="4600" b="1" dirty="0">
              <a:solidFill>
                <a:prstClr val="white"/>
              </a:solidFill>
              <a:latin typeface="Calibri Light" panose="020F0302020204030204"/>
              <a:ea typeface="Tahoma" pitchFamily="34" charset="0"/>
              <a:cs typeface="Tahoma" pitchFamily="34"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7800" y="3223956"/>
            <a:ext cx="6210300" cy="2447925"/>
          </a:xfrm>
          <a:prstGeom prst="rect">
            <a:avLst/>
          </a:prstGeom>
        </p:spPr>
      </p:pic>
    </p:spTree>
    <p:extLst>
      <p:ext uri="{BB962C8B-B14F-4D97-AF65-F5344CB8AC3E}">
        <p14:creationId xmlns:p14="http://schemas.microsoft.com/office/powerpoint/2010/main" val="39705024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S010286790">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0431CEF-FFBD-4C8D-889D-1FC810EA7C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TS010286790</Template>
  <TotalTime>2424</TotalTime>
  <Words>626</Words>
  <Application>Microsoft Office PowerPoint</Application>
  <PresentationFormat>On-screen Show (4:3)</PresentationFormat>
  <Paragraphs>40</Paragraphs>
  <Slides>5</Slides>
  <Notes>5</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5</vt:i4>
      </vt:variant>
    </vt:vector>
  </HeadingPairs>
  <TitlesOfParts>
    <vt:vector size="15" baseType="lpstr">
      <vt:lpstr>Arial</vt:lpstr>
      <vt:lpstr>Calibri</vt:lpstr>
      <vt:lpstr>Calibri Light</vt:lpstr>
      <vt:lpstr>Courier New</vt:lpstr>
      <vt:lpstr>Tahoma</vt:lpstr>
      <vt:lpstr>Times New Roman</vt:lpstr>
      <vt:lpstr>Whitney</vt:lpstr>
      <vt:lpstr>Wingdings</vt:lpstr>
      <vt:lpstr>TS010286790</vt:lpstr>
      <vt:lpstr>White with Courier font for code slides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Private Money Made Easy  How and Where to Get Unlimited Funding for your Real Estate Deals</dc:title>
  <dc:creator>Laura</dc:creator>
  <cp:lastModifiedBy>Laura Al-Amery</cp:lastModifiedBy>
  <cp:revision>100</cp:revision>
  <dcterms:created xsi:type="dcterms:W3CDTF">2013-05-01T18:49:20Z</dcterms:created>
  <dcterms:modified xsi:type="dcterms:W3CDTF">2015-08-24T15:49:18Z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TC102867909990</vt:lpwstr>
  </property>
</Properties>
</file>