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73" r:id="rId4"/>
    <p:sldId id="331" r:id="rId5"/>
    <p:sldId id="33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7/1/2015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9:20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68765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323439"/>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Auctions</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5728812" cy="646331"/>
          </a:xfrm>
          <a:prstGeom prst="rect">
            <a:avLst/>
          </a:prstGeom>
          <a:noFill/>
        </p:spPr>
        <p:txBody>
          <a:bodyPr wrap="none" rtlCol="0">
            <a:spAutoFit/>
          </a:bodyPr>
          <a:lstStyle/>
          <a:p>
            <a:r>
              <a:rPr lang="en-US" sz="3600" dirty="0" smtClean="0"/>
              <a:t>Module </a:t>
            </a:r>
            <a:r>
              <a:rPr lang="en-US" sz="3600" dirty="0" smtClean="0"/>
              <a:t>2B </a:t>
            </a:r>
            <a:r>
              <a:rPr lang="en-US" sz="3600" dirty="0" smtClean="0"/>
              <a:t>– Analyzing a Deal</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Analyzing a Dea</a:t>
            </a:r>
            <a:r>
              <a:rPr lang="en-US" sz="4600" b="1" dirty="0">
                <a:solidFill>
                  <a:prstClr val="white"/>
                </a:solidFill>
                <a:latin typeface="Calibri Light" panose="020F0302020204030204"/>
                <a:ea typeface="Tahoma" pitchFamily="34" charset="0"/>
                <a:cs typeface="Tahoma" pitchFamily="34" charset="0"/>
              </a:rPr>
              <a:t>l</a:t>
            </a:r>
            <a:endParaRPr lang="en-US" sz="4600" b="1" dirty="0">
              <a:solidFill>
                <a:prstClr val="white"/>
              </a:solidFill>
              <a:latin typeface="Calibri Light" panose="020F0302020204030204"/>
              <a:ea typeface="Tahoma" pitchFamily="34" charset="0"/>
              <a:cs typeface="Tahoma" pitchFamily="34" charset="0"/>
            </a:endParaRPr>
          </a:p>
        </p:txBody>
      </p:sp>
      <p:sp>
        <p:nvSpPr>
          <p:cNvPr id="5" name="TextBox 4"/>
          <p:cNvSpPr txBox="1"/>
          <p:nvPr/>
        </p:nvSpPr>
        <p:spPr>
          <a:xfrm>
            <a:off x="1284890" y="2514600"/>
            <a:ext cx="6705600" cy="2923877"/>
          </a:xfrm>
          <a:prstGeom prst="rect">
            <a:avLst/>
          </a:prstGeom>
          <a:solidFill>
            <a:schemeClr val="tx1">
              <a:lumMod val="75000"/>
            </a:schemeClr>
          </a:solidFill>
        </p:spPr>
        <p:txBody>
          <a:bodyPr wrap="square" rtlCol="0">
            <a:spAutoFit/>
          </a:bodyPr>
          <a:lstStyle/>
          <a:p>
            <a:r>
              <a:rPr lang="en-US" sz="2400" dirty="0" err="1" smtClean="0">
                <a:solidFill>
                  <a:srgbClr val="0070C0"/>
                </a:solidFill>
                <a:latin typeface="Tahoma" pitchFamily="34" charset="0"/>
                <a:ea typeface="Tahoma" pitchFamily="34" charset="0"/>
                <a:cs typeface="Tahoma" pitchFamily="34" charset="0"/>
              </a:rPr>
              <a:t>Comparables</a:t>
            </a:r>
            <a:r>
              <a:rPr lang="en-US" sz="2400" dirty="0" smtClean="0">
                <a:solidFill>
                  <a:srgbClr val="0070C0"/>
                </a:solidFill>
                <a:latin typeface="Tahoma" pitchFamily="34" charset="0"/>
                <a:ea typeface="Tahoma" pitchFamily="34" charset="0"/>
                <a:cs typeface="Tahoma" pitchFamily="34" charset="0"/>
              </a:rPr>
              <a:t> in the area</a:t>
            </a:r>
          </a:p>
          <a:p>
            <a:r>
              <a:rPr lang="en-US" sz="2200" dirty="0" smtClean="0">
                <a:latin typeface="Tahoma" pitchFamily="34" charset="0"/>
                <a:ea typeface="Tahoma" pitchFamily="34" charset="0"/>
                <a:cs typeface="Tahoma" pitchFamily="34" charset="0"/>
              </a:rPr>
              <a:t>$95,000 (Quick Sale) to $119,000 (High Wholesale)</a:t>
            </a:r>
          </a:p>
          <a:p>
            <a:endParaRPr lang="en-US" sz="2400" dirty="0" smtClean="0">
              <a:solidFill>
                <a:srgbClr val="FF0000"/>
              </a:solidFill>
              <a:latin typeface="Tahoma" pitchFamily="34" charset="0"/>
              <a:ea typeface="Tahoma" pitchFamily="34" charset="0"/>
              <a:cs typeface="Tahoma" pitchFamily="34" charset="0"/>
            </a:endParaRPr>
          </a:p>
          <a:p>
            <a:r>
              <a:rPr lang="en-US" sz="2400" dirty="0" smtClean="0">
                <a:solidFill>
                  <a:srgbClr val="0070C0"/>
                </a:solidFill>
                <a:latin typeface="Tahoma" pitchFamily="34" charset="0"/>
                <a:ea typeface="Tahoma" pitchFamily="34" charset="0"/>
                <a:cs typeface="Tahoma" pitchFamily="34" charset="0"/>
              </a:rPr>
              <a:t>Offer price</a:t>
            </a:r>
          </a:p>
          <a:p>
            <a:r>
              <a:rPr lang="en-US" sz="2400" dirty="0" smtClean="0">
                <a:latin typeface="Tahoma" pitchFamily="34" charset="0"/>
                <a:ea typeface="Tahoma" pitchFamily="34" charset="0"/>
                <a:cs typeface="Tahoma" pitchFamily="34" charset="0"/>
              </a:rPr>
              <a:t>	($95k+$119k)/2 x </a:t>
            </a:r>
            <a:r>
              <a:rPr lang="en-US" sz="2400" dirty="0" smtClean="0">
                <a:solidFill>
                  <a:srgbClr val="0070C0"/>
                </a:solidFill>
                <a:latin typeface="Tahoma" pitchFamily="34" charset="0"/>
                <a:ea typeface="Tahoma" pitchFamily="34" charset="0"/>
                <a:cs typeface="Tahoma" pitchFamily="34" charset="0"/>
              </a:rPr>
              <a:t>70%</a:t>
            </a:r>
            <a:r>
              <a:rPr lang="en-US" sz="2400" dirty="0" smtClean="0">
                <a:latin typeface="Tahoma" pitchFamily="34" charset="0"/>
                <a:ea typeface="Tahoma" pitchFamily="34" charset="0"/>
                <a:cs typeface="Tahoma" pitchFamily="34" charset="0"/>
              </a:rPr>
              <a:t>=$74,900</a:t>
            </a:r>
          </a:p>
          <a:p>
            <a:r>
              <a:rPr lang="en-US" sz="2400" dirty="0" smtClean="0">
                <a:latin typeface="Tahoma" pitchFamily="34" charset="0"/>
                <a:ea typeface="Tahoma" pitchFamily="34" charset="0"/>
                <a:cs typeface="Tahoma" pitchFamily="34" charset="0"/>
              </a:rPr>
              <a:t>if $15,000 rehab needed</a:t>
            </a:r>
          </a:p>
          <a:p>
            <a:r>
              <a:rPr lang="en-US" sz="2400" dirty="0" smtClean="0">
                <a:latin typeface="Tahoma" pitchFamily="34" charset="0"/>
                <a:ea typeface="Tahoma" pitchFamily="34" charset="0"/>
                <a:cs typeface="Tahoma" pitchFamily="34" charset="0"/>
              </a:rPr>
              <a:t>($95k+$119k)/2x </a:t>
            </a:r>
            <a:r>
              <a:rPr lang="en-US" sz="2400" dirty="0" smtClean="0">
                <a:solidFill>
                  <a:srgbClr val="0070C0"/>
                </a:solidFill>
                <a:latin typeface="Tahoma" pitchFamily="34" charset="0"/>
                <a:ea typeface="Tahoma" pitchFamily="34" charset="0"/>
                <a:cs typeface="Tahoma" pitchFamily="34" charset="0"/>
              </a:rPr>
              <a:t>70%-$15,000</a:t>
            </a:r>
            <a:r>
              <a:rPr lang="en-US" sz="2400" dirty="0" smtClean="0">
                <a:latin typeface="Tahoma" pitchFamily="34" charset="0"/>
                <a:ea typeface="Tahoma" pitchFamily="34" charset="0"/>
                <a:cs typeface="Tahoma" pitchFamily="34" charset="0"/>
              </a:rPr>
              <a:t>=$59,900</a:t>
            </a:r>
          </a:p>
          <a:p>
            <a:r>
              <a:rPr lang="en-US" dirty="0" smtClean="0"/>
              <a:t>	</a:t>
            </a:r>
            <a:endParaRPr lang="en-US" dirty="0"/>
          </a:p>
        </p:txBody>
      </p:sp>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Analyzing a Dea</a:t>
            </a:r>
            <a:r>
              <a:rPr lang="en-US" sz="4600" b="1" dirty="0">
                <a:solidFill>
                  <a:prstClr val="white"/>
                </a:solidFill>
                <a:latin typeface="Calibri Light" panose="020F0302020204030204"/>
                <a:ea typeface="Tahoma" pitchFamily="34" charset="0"/>
                <a:cs typeface="Tahoma" pitchFamily="34" charset="0"/>
              </a:rPr>
              <a:t>l</a:t>
            </a:r>
            <a:endParaRPr lang="en-US" sz="4600" b="1" dirty="0">
              <a:solidFill>
                <a:prstClr val="white"/>
              </a:solidFill>
              <a:latin typeface="Calibri Light" panose="020F0302020204030204"/>
              <a:ea typeface="Tahoma" pitchFamily="34" charset="0"/>
              <a:cs typeface="Tahoma" pitchFamily="34" charset="0"/>
            </a:endParaRPr>
          </a:p>
        </p:txBody>
      </p:sp>
      <p:sp>
        <p:nvSpPr>
          <p:cNvPr id="4" name="TextBox 3"/>
          <p:cNvSpPr txBox="1"/>
          <p:nvPr/>
        </p:nvSpPr>
        <p:spPr>
          <a:xfrm>
            <a:off x="381000" y="3124200"/>
            <a:ext cx="8229600" cy="1692771"/>
          </a:xfrm>
          <a:prstGeom prst="rect">
            <a:avLst/>
          </a:prstGeom>
          <a:noFill/>
        </p:spPr>
        <p:txBody>
          <a:bodyPr wrap="square" rtlCol="0">
            <a:spAutoFit/>
          </a:bodyPr>
          <a:lstStyle/>
          <a:p>
            <a:pPr algn="ctr">
              <a:buClr>
                <a:srgbClr val="0070C0"/>
              </a:buClr>
            </a:pPr>
            <a:r>
              <a:rPr lang="en-US" sz="3200" b="1" dirty="0" smtClean="0">
                <a:solidFill>
                  <a:schemeClr val="bg1"/>
                </a:solidFill>
              </a:rPr>
              <a:t>See Attached Sample Spreadsheet</a:t>
            </a:r>
          </a:p>
          <a:p>
            <a:pPr>
              <a:buClr>
                <a:srgbClr val="0070C0"/>
              </a:buClr>
            </a:pPr>
            <a:endParaRPr lang="en-US" sz="2400" b="1" dirty="0" smtClean="0">
              <a:solidFill>
                <a:schemeClr val="bg1"/>
              </a:solidFill>
            </a:endParaRPr>
          </a:p>
          <a:p>
            <a:pPr>
              <a:buClr>
                <a:srgbClr val="0070C0"/>
              </a:buClr>
            </a:pPr>
            <a:endParaRPr lang="en-US" sz="2400" b="1" dirty="0" smtClean="0">
              <a:solidFill>
                <a:schemeClr val="bg1"/>
              </a:solidFill>
            </a:endParaRPr>
          </a:p>
          <a:p>
            <a:pPr>
              <a:buClr>
                <a:srgbClr val="0070C0"/>
              </a:buClr>
            </a:pPr>
            <a:endParaRPr lang="en-US" sz="2400" b="1" dirty="0">
              <a:solidFill>
                <a:schemeClr val="bg1"/>
              </a:solidFill>
            </a:endParaRPr>
          </a:p>
        </p:txBody>
      </p:sp>
    </p:spTree>
    <p:extLst>
      <p:ext uri="{BB962C8B-B14F-4D97-AF65-F5344CB8AC3E}">
        <p14:creationId xmlns:p14="http://schemas.microsoft.com/office/powerpoint/2010/main" val="120699384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2490</TotalTime>
  <Words>344</Words>
  <Application>Microsoft Office PowerPoint</Application>
  <PresentationFormat>On-screen Show (4:3)</PresentationFormat>
  <Paragraphs>27</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106</cp:revision>
  <dcterms:created xsi:type="dcterms:W3CDTF">2013-05-01T18:49:20Z</dcterms:created>
  <dcterms:modified xsi:type="dcterms:W3CDTF">2015-07-02T01:21:30Z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