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73" r:id="rId4"/>
    <p:sldId id="331" r:id="rId5"/>
    <p:sldId id="336" r:id="rId6"/>
    <p:sldId id="337" r:id="rId7"/>
    <p:sldId id="338" r:id="rId8"/>
    <p:sldId id="339" r:id="rId9"/>
    <p:sldId id="34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7/1/2015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8:42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8:42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026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8:42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4273663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8:42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56855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8:42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226975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8:42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42178962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7/1/2015 8:42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4035672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2061746"/>
            <a:ext cx="5410200" cy="1323439"/>
          </a:xfrm>
          <a:prstGeom prst="rect">
            <a:avLst/>
          </a:prstGeom>
        </p:spPr>
        <p:txBody>
          <a:bodyPr wrap="square">
            <a:spAutoFit/>
          </a:bodyPr>
          <a:lstStyle/>
          <a:p>
            <a:pPr algn="ctr"/>
            <a:r>
              <a:rPr lang="en-US" sz="4000" b="1" dirty="0" smtClean="0">
                <a:solidFill>
                  <a:schemeClr val="bg1"/>
                </a:solidFill>
                <a:effectLst>
                  <a:outerShdw blurRad="38100" dist="38100" dir="2700000" algn="tl">
                    <a:srgbClr val="000000">
                      <a:alpha val="43137"/>
                    </a:srgbClr>
                  </a:outerShdw>
                </a:effectLst>
                <a:latin typeface="Whitney"/>
              </a:rPr>
              <a:t>Real Estate</a:t>
            </a:r>
          </a:p>
          <a:p>
            <a:pPr algn="ctr"/>
            <a:r>
              <a:rPr lang="en-US" sz="4000" b="1" i="0" dirty="0" smtClean="0">
                <a:solidFill>
                  <a:schemeClr val="bg1"/>
                </a:solidFill>
                <a:effectLst>
                  <a:outerShdw blurRad="38100" dist="38100" dir="2700000" algn="tl">
                    <a:srgbClr val="000000">
                      <a:alpha val="43137"/>
                    </a:srgbClr>
                  </a:outerShdw>
                </a:effectLst>
                <a:latin typeface="Whitney"/>
              </a:rPr>
              <a:t>Auctions</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6446573" cy="646331"/>
          </a:xfrm>
          <a:prstGeom prst="rect">
            <a:avLst/>
          </a:prstGeom>
          <a:noFill/>
        </p:spPr>
        <p:txBody>
          <a:bodyPr wrap="none" rtlCol="0">
            <a:spAutoFit/>
          </a:bodyPr>
          <a:lstStyle/>
          <a:p>
            <a:r>
              <a:rPr lang="en-US" sz="3600" dirty="0" smtClean="0"/>
              <a:t>Module 1B – The Auction Process</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Step 1 – Locating Properties</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228600" y="1295400"/>
            <a:ext cx="8229600" cy="1200329"/>
          </a:xfrm>
          <a:prstGeom prst="rect">
            <a:avLst/>
          </a:prstGeom>
          <a:noFill/>
        </p:spPr>
        <p:txBody>
          <a:bodyPr wrap="square" rtlCol="0">
            <a:spAutoFit/>
          </a:bodyPr>
          <a:lstStyle/>
          <a:p>
            <a:pPr>
              <a:buClr>
                <a:srgbClr val="0070C0"/>
              </a:buClr>
            </a:pPr>
            <a:endParaRPr lang="en-US" sz="2400" b="1" dirty="0">
              <a:solidFill>
                <a:schemeClr val="bg1"/>
              </a:solidFill>
            </a:endParaRPr>
          </a:p>
          <a:p>
            <a:pPr>
              <a:buClr>
                <a:srgbClr val="0070C0"/>
              </a:buClr>
            </a:pPr>
            <a:r>
              <a:rPr lang="en-US" sz="2400" b="1" dirty="0" smtClean="0">
                <a:solidFill>
                  <a:srgbClr val="0070C0"/>
                </a:solidFill>
              </a:rPr>
              <a:t>Foreclosures: </a:t>
            </a:r>
            <a:r>
              <a:rPr lang="en-US" sz="2400" b="1" dirty="0" smtClean="0">
                <a:solidFill>
                  <a:schemeClr val="bg1"/>
                </a:solidFill>
              </a:rPr>
              <a:t>Research </a:t>
            </a:r>
            <a:r>
              <a:rPr lang="en-US" sz="2400" b="1" dirty="0">
                <a:solidFill>
                  <a:schemeClr val="bg1"/>
                </a:solidFill>
              </a:rPr>
              <a:t>the Notice of Defaults filed at </a:t>
            </a:r>
            <a:r>
              <a:rPr lang="en-US" sz="2400" b="1" dirty="0" smtClean="0">
                <a:solidFill>
                  <a:schemeClr val="bg1"/>
                </a:solidFill>
              </a:rPr>
              <a:t>the Recorder </a:t>
            </a:r>
            <a:r>
              <a:rPr lang="en-US" sz="2400" b="1" dirty="0">
                <a:solidFill>
                  <a:schemeClr val="bg1"/>
                </a:solidFill>
              </a:rPr>
              <a:t>of </a:t>
            </a:r>
            <a:r>
              <a:rPr lang="en-US" sz="2400" b="1" dirty="0" smtClean="0">
                <a:solidFill>
                  <a:schemeClr val="bg1"/>
                </a:solidFill>
              </a:rPr>
              <a:t>Deeds Office </a:t>
            </a:r>
            <a:r>
              <a:rPr lang="en-US" sz="2400" b="1" dirty="0">
                <a:solidFill>
                  <a:schemeClr val="bg1"/>
                </a:solidFill>
              </a:rPr>
              <a:t>or </a:t>
            </a:r>
            <a:r>
              <a:rPr lang="en-US" sz="2400" b="1" dirty="0" smtClean="0">
                <a:solidFill>
                  <a:schemeClr val="bg1"/>
                </a:solidFill>
              </a:rPr>
              <a:t>Legal </a:t>
            </a:r>
            <a:r>
              <a:rPr lang="en-US" sz="2400" b="1" dirty="0">
                <a:solidFill>
                  <a:schemeClr val="bg1"/>
                </a:solidFill>
              </a:rPr>
              <a:t>P</a:t>
            </a:r>
            <a:r>
              <a:rPr lang="en-US" sz="2400" b="1" dirty="0" smtClean="0">
                <a:solidFill>
                  <a:schemeClr val="bg1"/>
                </a:solidFill>
              </a:rPr>
              <a:t>aper</a:t>
            </a:r>
            <a:endParaRPr lang="en-US" sz="2400" b="1" dirty="0">
              <a:solidFill>
                <a:schemeClr val="bg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5029200"/>
            <a:ext cx="2224087" cy="1665918"/>
          </a:xfrm>
          <a:prstGeom prst="rect">
            <a:avLst/>
          </a:prstGeom>
        </p:spPr>
      </p:pic>
      <p:sp>
        <p:nvSpPr>
          <p:cNvPr id="7" name="TextBox 6"/>
          <p:cNvSpPr txBox="1"/>
          <p:nvPr/>
        </p:nvSpPr>
        <p:spPr>
          <a:xfrm>
            <a:off x="762000" y="2238345"/>
            <a:ext cx="8229600" cy="1200329"/>
          </a:xfrm>
          <a:prstGeom prst="rect">
            <a:avLst/>
          </a:prstGeom>
          <a:noFill/>
        </p:spPr>
        <p:txBody>
          <a:bodyPr wrap="square" rtlCol="0">
            <a:spAutoFit/>
          </a:bodyPr>
          <a:lstStyle/>
          <a:p>
            <a:pPr>
              <a:buClr>
                <a:srgbClr val="0070C0"/>
              </a:buClr>
            </a:pPr>
            <a:endParaRPr lang="en-US" sz="2400" b="1" dirty="0">
              <a:solidFill>
                <a:schemeClr val="bg1"/>
              </a:solidFill>
            </a:endParaRPr>
          </a:p>
          <a:p>
            <a:pPr>
              <a:buClr>
                <a:srgbClr val="0070C0"/>
              </a:buClr>
            </a:pPr>
            <a:r>
              <a:rPr lang="en-US" sz="2400" b="1" dirty="0" smtClean="0">
                <a:solidFill>
                  <a:srgbClr val="0070C0"/>
                </a:solidFill>
              </a:rPr>
              <a:t>Tax Auctions: </a:t>
            </a:r>
            <a:r>
              <a:rPr lang="en-US" sz="2400" b="1" dirty="0" smtClean="0">
                <a:solidFill>
                  <a:schemeClr val="bg1"/>
                </a:solidFill>
              </a:rPr>
              <a:t>Research </a:t>
            </a:r>
            <a:r>
              <a:rPr lang="en-US" sz="2400" b="1" dirty="0">
                <a:solidFill>
                  <a:schemeClr val="bg1"/>
                </a:solidFill>
              </a:rPr>
              <a:t>the </a:t>
            </a:r>
            <a:r>
              <a:rPr lang="en-US" sz="2400" b="1" dirty="0" smtClean="0">
                <a:solidFill>
                  <a:schemeClr val="bg1"/>
                </a:solidFill>
              </a:rPr>
              <a:t>list of Tax Delinquent properties</a:t>
            </a:r>
          </a:p>
          <a:p>
            <a:pPr>
              <a:buClr>
                <a:srgbClr val="0070C0"/>
              </a:buClr>
            </a:pPr>
            <a:r>
              <a:rPr lang="en-US" sz="2400" b="1" dirty="0">
                <a:solidFill>
                  <a:schemeClr val="bg1"/>
                </a:solidFill>
              </a:rPr>
              <a:t>p</a:t>
            </a:r>
            <a:r>
              <a:rPr lang="en-US" sz="2400" b="1" dirty="0" smtClean="0">
                <a:solidFill>
                  <a:schemeClr val="bg1"/>
                </a:solidFill>
              </a:rPr>
              <a:t>ublished prior to the auction</a:t>
            </a:r>
            <a:endParaRPr lang="en-US" sz="2400" b="1" dirty="0">
              <a:solidFill>
                <a:schemeClr val="bg1"/>
              </a:solidFill>
            </a:endParaRPr>
          </a:p>
        </p:txBody>
      </p:sp>
      <p:sp>
        <p:nvSpPr>
          <p:cNvPr id="10" name="TextBox 9"/>
          <p:cNvSpPr txBox="1"/>
          <p:nvPr/>
        </p:nvSpPr>
        <p:spPr>
          <a:xfrm>
            <a:off x="1752600" y="3352800"/>
            <a:ext cx="8229600" cy="830997"/>
          </a:xfrm>
          <a:prstGeom prst="rect">
            <a:avLst/>
          </a:prstGeom>
          <a:noFill/>
        </p:spPr>
        <p:txBody>
          <a:bodyPr wrap="square" rtlCol="0">
            <a:spAutoFit/>
          </a:bodyPr>
          <a:lstStyle/>
          <a:p>
            <a:pPr>
              <a:buClr>
                <a:srgbClr val="0070C0"/>
              </a:buClr>
            </a:pPr>
            <a:endParaRPr lang="en-US" sz="2400" b="1" dirty="0">
              <a:solidFill>
                <a:schemeClr val="bg1"/>
              </a:solidFill>
            </a:endParaRPr>
          </a:p>
          <a:p>
            <a:pPr>
              <a:buClr>
                <a:srgbClr val="0070C0"/>
              </a:buClr>
            </a:pPr>
            <a:r>
              <a:rPr lang="en-US" sz="2400" b="1" dirty="0" smtClean="0">
                <a:solidFill>
                  <a:srgbClr val="0070C0"/>
                </a:solidFill>
              </a:rPr>
              <a:t>Private Auctions: </a:t>
            </a:r>
            <a:r>
              <a:rPr lang="en-US" sz="2400" b="1" dirty="0" smtClean="0">
                <a:solidFill>
                  <a:schemeClr val="bg1"/>
                </a:solidFill>
              </a:rPr>
              <a:t>Join the Mailing List or Check Website</a:t>
            </a:r>
            <a:endParaRPr lang="en-US" sz="2400" b="1" dirty="0">
              <a:solidFill>
                <a:schemeClr val="bg1"/>
              </a:solidFill>
            </a:endParaRPr>
          </a:p>
        </p:txBody>
      </p:sp>
    </p:spTree>
    <p:extLst>
      <p:ext uri="{BB962C8B-B14F-4D97-AF65-F5344CB8AC3E}">
        <p14:creationId xmlns:p14="http://schemas.microsoft.com/office/powerpoint/2010/main" val="34597907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Step 2 – Confirming the Auction</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609600" y="1752600"/>
            <a:ext cx="7620000" cy="3785652"/>
          </a:xfrm>
          <a:prstGeom prst="rect">
            <a:avLst/>
          </a:prstGeom>
          <a:noFill/>
        </p:spPr>
        <p:txBody>
          <a:bodyPr wrap="square" rtlCol="0">
            <a:spAutoFit/>
          </a:bodyPr>
          <a:lstStyle/>
          <a:p>
            <a:pPr>
              <a:buClr>
                <a:srgbClr val="0070C0"/>
              </a:buClr>
            </a:pPr>
            <a:r>
              <a:rPr lang="en-US" sz="2400" b="1" dirty="0" smtClean="0">
                <a:solidFill>
                  <a:schemeClr val="bg1"/>
                </a:solidFill>
              </a:rPr>
              <a:t>Call </a:t>
            </a:r>
            <a:r>
              <a:rPr lang="en-US" sz="2400" b="1" dirty="0">
                <a:solidFill>
                  <a:schemeClr val="bg1"/>
                </a:solidFill>
              </a:rPr>
              <a:t>the </a:t>
            </a:r>
            <a:r>
              <a:rPr lang="en-US" sz="2400" b="1" dirty="0" smtClean="0">
                <a:solidFill>
                  <a:schemeClr val="bg1"/>
                </a:solidFill>
              </a:rPr>
              <a:t>Trustee (Foreclosures) or Public Auction </a:t>
            </a:r>
            <a:r>
              <a:rPr lang="en-US" sz="2400" b="1" dirty="0">
                <a:solidFill>
                  <a:schemeClr val="bg1"/>
                </a:solidFill>
              </a:rPr>
              <a:t>the day before the auction:</a:t>
            </a:r>
          </a:p>
          <a:p>
            <a:pPr marL="342900" indent="-342900">
              <a:buClr>
                <a:srgbClr val="0070C0"/>
              </a:buClr>
              <a:buFont typeface="Wingdings" panose="05000000000000000000" pitchFamily="2" charset="2"/>
              <a:buChar char="§"/>
            </a:pPr>
            <a:endParaRPr lang="en-US" sz="2400" b="1" dirty="0">
              <a:solidFill>
                <a:schemeClr val="bg1"/>
              </a:solidFill>
            </a:endParaRPr>
          </a:p>
          <a:p>
            <a:pPr marL="342900" indent="-342900">
              <a:buClr>
                <a:srgbClr val="0070C0"/>
              </a:buClr>
              <a:buFont typeface="Wingdings" panose="05000000000000000000" pitchFamily="2" charset="2"/>
              <a:buChar char="§"/>
            </a:pPr>
            <a:r>
              <a:rPr lang="en-US" sz="2400" b="1" dirty="0">
                <a:solidFill>
                  <a:schemeClr val="bg1"/>
                </a:solidFill>
              </a:rPr>
              <a:t>Is the auction still on?</a:t>
            </a:r>
          </a:p>
          <a:p>
            <a:pPr>
              <a:buClr>
                <a:srgbClr val="0070C0"/>
              </a:buClr>
            </a:pPr>
            <a:endParaRPr lang="en-US" sz="2400" b="1" dirty="0">
              <a:solidFill>
                <a:schemeClr val="bg1"/>
              </a:solidFill>
            </a:endParaRPr>
          </a:p>
          <a:p>
            <a:pPr marL="342900" indent="-342900">
              <a:buClr>
                <a:srgbClr val="0070C0"/>
              </a:buClr>
              <a:buFont typeface="Wingdings" panose="05000000000000000000" pitchFamily="2" charset="2"/>
              <a:buChar char="§"/>
            </a:pPr>
            <a:r>
              <a:rPr lang="en-US" sz="2400" b="1" dirty="0">
                <a:solidFill>
                  <a:schemeClr val="bg1"/>
                </a:solidFill>
              </a:rPr>
              <a:t>What time and location?</a:t>
            </a:r>
          </a:p>
          <a:p>
            <a:pPr>
              <a:buClr>
                <a:srgbClr val="0070C0"/>
              </a:buClr>
            </a:pPr>
            <a:endParaRPr lang="en-US" sz="2400" b="1" dirty="0">
              <a:solidFill>
                <a:schemeClr val="bg1"/>
              </a:solidFill>
            </a:endParaRPr>
          </a:p>
          <a:p>
            <a:pPr marL="342900" indent="-342900">
              <a:buClr>
                <a:srgbClr val="0070C0"/>
              </a:buClr>
              <a:buFont typeface="Wingdings" panose="05000000000000000000" pitchFamily="2" charset="2"/>
              <a:buChar char="§"/>
            </a:pPr>
            <a:r>
              <a:rPr lang="en-US" sz="2400" b="1" dirty="0">
                <a:solidFill>
                  <a:schemeClr val="bg1"/>
                </a:solidFill>
              </a:rPr>
              <a:t>How much deposit at auction?</a:t>
            </a:r>
          </a:p>
          <a:p>
            <a:pPr marL="342900" indent="-342900">
              <a:buClr>
                <a:srgbClr val="0070C0"/>
              </a:buClr>
              <a:buFont typeface="Wingdings" panose="05000000000000000000" pitchFamily="2" charset="2"/>
              <a:buChar char="§"/>
            </a:pPr>
            <a:endParaRPr lang="en-US" sz="2400" b="1" dirty="0">
              <a:solidFill>
                <a:schemeClr val="bg1"/>
              </a:solidFill>
            </a:endParaRPr>
          </a:p>
          <a:p>
            <a:pPr>
              <a:buClr>
                <a:srgbClr val="0070C0"/>
              </a:buClr>
            </a:pPr>
            <a:endParaRPr lang="en-US" sz="2400" b="1" dirty="0">
              <a:solidFill>
                <a:schemeClr val="bg1"/>
              </a:solidFill>
            </a:endParaRPr>
          </a:p>
        </p:txBody>
      </p:sp>
      <p:pic>
        <p:nvPicPr>
          <p:cNvPr id="3" name="Picture 2"/>
          <p:cNvPicPr>
            <a:picLocks noChangeAspect="1"/>
          </p:cNvPicPr>
          <p:nvPr/>
        </p:nvPicPr>
        <p:blipFill>
          <a:blip r:embed="rId3"/>
          <a:stretch>
            <a:fillRect/>
          </a:stretch>
        </p:blipFill>
        <p:spPr>
          <a:xfrm>
            <a:off x="6286500" y="4114800"/>
            <a:ext cx="2400300" cy="160020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spTree>
    <p:extLst>
      <p:ext uri="{BB962C8B-B14F-4D97-AF65-F5344CB8AC3E}">
        <p14:creationId xmlns:p14="http://schemas.microsoft.com/office/powerpoint/2010/main" val="12071852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Step 3 – Valuation</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522890" y="2667000"/>
            <a:ext cx="8229600" cy="2308324"/>
          </a:xfrm>
          <a:prstGeom prst="rect">
            <a:avLst/>
          </a:prstGeom>
          <a:noFill/>
        </p:spPr>
        <p:txBody>
          <a:bodyPr wrap="square" rtlCol="0">
            <a:spAutoFit/>
          </a:bodyPr>
          <a:lstStyle/>
          <a:p>
            <a:pPr marL="342900" indent="-342900">
              <a:buClr>
                <a:srgbClr val="0070C0"/>
              </a:buClr>
              <a:buFont typeface="Wingdings" panose="05000000000000000000" pitchFamily="2" charset="2"/>
              <a:buChar char="§"/>
            </a:pPr>
            <a:r>
              <a:rPr lang="en-US" sz="2400" b="1" dirty="0" smtClean="0">
                <a:solidFill>
                  <a:schemeClr val="bg1"/>
                </a:solidFill>
              </a:rPr>
              <a:t>Check Value (through CMA – Comparative Market Analysis –</a:t>
            </a:r>
          </a:p>
          <a:p>
            <a:pPr>
              <a:buClr>
                <a:srgbClr val="0070C0"/>
              </a:buClr>
            </a:pPr>
            <a:r>
              <a:rPr lang="en-US" sz="2400" b="1" dirty="0" smtClean="0">
                <a:solidFill>
                  <a:schemeClr val="bg1"/>
                </a:solidFill>
              </a:rPr>
              <a:t>	</a:t>
            </a:r>
            <a:r>
              <a:rPr lang="en-US" sz="2400" b="1" dirty="0">
                <a:solidFill>
                  <a:schemeClr val="bg1"/>
                </a:solidFill>
              </a:rPr>
              <a:t>	</a:t>
            </a:r>
            <a:r>
              <a:rPr lang="en-US" sz="2400" b="1" dirty="0" smtClean="0">
                <a:solidFill>
                  <a:schemeClr val="bg1"/>
                </a:solidFill>
              </a:rPr>
              <a:t>	properties sold in the last 6 months)</a:t>
            </a:r>
          </a:p>
          <a:p>
            <a:pPr>
              <a:buClr>
                <a:srgbClr val="0070C0"/>
              </a:buClr>
            </a:pPr>
            <a:endParaRPr lang="en-US" sz="2400" b="1" dirty="0" smtClean="0">
              <a:solidFill>
                <a:schemeClr val="bg1"/>
              </a:solidFill>
            </a:endParaRPr>
          </a:p>
          <a:p>
            <a:pPr marL="342900" indent="-342900">
              <a:buClr>
                <a:srgbClr val="0070C0"/>
              </a:buClr>
              <a:buFont typeface="Wingdings" panose="05000000000000000000" pitchFamily="2" charset="2"/>
              <a:buChar char="§"/>
            </a:pPr>
            <a:r>
              <a:rPr lang="en-US" sz="2400" b="1" dirty="0" smtClean="0">
                <a:solidFill>
                  <a:schemeClr val="bg1"/>
                </a:solidFill>
              </a:rPr>
              <a:t>Determine Bid Amount</a:t>
            </a:r>
          </a:p>
          <a:p>
            <a:pPr>
              <a:buClr>
                <a:srgbClr val="0070C0"/>
              </a:buClr>
            </a:pPr>
            <a:endParaRPr lang="en-US" sz="2400" b="1" dirty="0" smtClean="0">
              <a:solidFill>
                <a:schemeClr val="bg1"/>
              </a:solidFill>
            </a:endParaRPr>
          </a:p>
          <a:p>
            <a:pPr>
              <a:buClr>
                <a:srgbClr val="0070C0"/>
              </a:buClr>
            </a:pPr>
            <a:endParaRPr lang="en-US" sz="2400" b="1" dirty="0">
              <a:solidFill>
                <a:schemeClr val="bg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3962400"/>
            <a:ext cx="3175000" cy="2578100"/>
          </a:xfrm>
          <a:prstGeom prst="rect">
            <a:avLst/>
          </a:prstGeom>
        </p:spPr>
      </p:pic>
    </p:spTree>
    <p:extLst>
      <p:ext uri="{BB962C8B-B14F-4D97-AF65-F5344CB8AC3E}">
        <p14:creationId xmlns:p14="http://schemas.microsoft.com/office/powerpoint/2010/main" val="59633566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Tip: Organize your Data</a:t>
            </a:r>
            <a:endParaRPr lang="en-US" sz="4600" b="1" dirty="0">
              <a:solidFill>
                <a:prstClr val="white"/>
              </a:solidFill>
              <a:latin typeface="Calibri Light" panose="020F0302020204030204"/>
              <a:ea typeface="Tahoma" pitchFamily="34" charset="0"/>
              <a:cs typeface="Tahoma" pitchFamily="34" charset="0"/>
            </a:endParaRPr>
          </a:p>
        </p:txBody>
      </p:sp>
      <p:sp>
        <p:nvSpPr>
          <p:cNvPr id="6" name="TextBox 5"/>
          <p:cNvSpPr txBox="1"/>
          <p:nvPr/>
        </p:nvSpPr>
        <p:spPr>
          <a:xfrm>
            <a:off x="381000" y="3124200"/>
            <a:ext cx="8229600" cy="1692771"/>
          </a:xfrm>
          <a:prstGeom prst="rect">
            <a:avLst/>
          </a:prstGeom>
          <a:noFill/>
        </p:spPr>
        <p:txBody>
          <a:bodyPr wrap="square" rtlCol="0">
            <a:spAutoFit/>
          </a:bodyPr>
          <a:lstStyle/>
          <a:p>
            <a:pPr algn="ctr">
              <a:buClr>
                <a:srgbClr val="0070C0"/>
              </a:buClr>
            </a:pPr>
            <a:r>
              <a:rPr lang="en-US" sz="3200" b="1" dirty="0" smtClean="0">
                <a:solidFill>
                  <a:schemeClr val="bg1"/>
                </a:solidFill>
              </a:rPr>
              <a:t>See Attached Sample Spreadsheet</a:t>
            </a:r>
          </a:p>
          <a:p>
            <a:pPr>
              <a:buClr>
                <a:srgbClr val="0070C0"/>
              </a:buClr>
            </a:pPr>
            <a:endParaRPr lang="en-US" sz="2400" b="1" dirty="0" smtClean="0">
              <a:solidFill>
                <a:schemeClr val="bg1"/>
              </a:solidFill>
            </a:endParaRPr>
          </a:p>
          <a:p>
            <a:pPr>
              <a:buClr>
                <a:srgbClr val="0070C0"/>
              </a:buClr>
            </a:pPr>
            <a:endParaRPr lang="en-US" sz="2400" b="1" dirty="0" smtClean="0">
              <a:solidFill>
                <a:schemeClr val="bg1"/>
              </a:solidFill>
            </a:endParaRPr>
          </a:p>
          <a:p>
            <a:pPr>
              <a:buClr>
                <a:srgbClr val="0070C0"/>
              </a:buClr>
            </a:pPr>
            <a:endParaRPr lang="en-US" sz="2400" b="1" dirty="0">
              <a:solidFill>
                <a:schemeClr val="bg1"/>
              </a:solidFill>
            </a:endParaRPr>
          </a:p>
        </p:txBody>
      </p:sp>
    </p:spTree>
    <p:extLst>
      <p:ext uri="{BB962C8B-B14F-4D97-AF65-F5344CB8AC3E}">
        <p14:creationId xmlns:p14="http://schemas.microsoft.com/office/powerpoint/2010/main" val="220349496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Step 4 – Bidding at Auction</a:t>
            </a:r>
            <a:endParaRPr lang="en-US" sz="4600" b="1" dirty="0">
              <a:solidFill>
                <a:prstClr val="white"/>
              </a:solidFill>
              <a:latin typeface="Calibri Light" panose="020F0302020204030204"/>
              <a:ea typeface="Tahoma" pitchFamily="34" charset="0"/>
              <a:cs typeface="Tahoma" pitchFamily="34" charset="0"/>
            </a:endParaRPr>
          </a:p>
        </p:txBody>
      </p:sp>
      <p:sp>
        <p:nvSpPr>
          <p:cNvPr id="6" name="TextBox 5"/>
          <p:cNvSpPr txBox="1"/>
          <p:nvPr/>
        </p:nvSpPr>
        <p:spPr>
          <a:xfrm>
            <a:off x="522890" y="1600200"/>
            <a:ext cx="8229600" cy="4154984"/>
          </a:xfrm>
          <a:prstGeom prst="rect">
            <a:avLst/>
          </a:prstGeom>
          <a:noFill/>
        </p:spPr>
        <p:txBody>
          <a:bodyPr wrap="square" rtlCol="0">
            <a:spAutoFit/>
          </a:bodyPr>
          <a:lstStyle/>
          <a:p>
            <a:pPr algn="ctr">
              <a:buClr>
                <a:srgbClr val="0070C0"/>
              </a:buClr>
            </a:pPr>
            <a:r>
              <a:rPr lang="en-US" sz="3200" b="1" dirty="0">
                <a:solidFill>
                  <a:schemeClr val="bg1"/>
                </a:solidFill>
              </a:rPr>
              <a:t>Important Recommendations:</a:t>
            </a:r>
          </a:p>
          <a:p>
            <a:pPr algn="ctr">
              <a:buClr>
                <a:srgbClr val="0070C0"/>
              </a:buClr>
            </a:pPr>
            <a:endParaRPr lang="en-US" sz="3200" b="1" dirty="0">
              <a:solidFill>
                <a:schemeClr val="bg1"/>
              </a:solidFill>
            </a:endParaRPr>
          </a:p>
          <a:p>
            <a:pPr algn="ctr">
              <a:buClr>
                <a:srgbClr val="0070C0"/>
              </a:buClr>
            </a:pPr>
            <a:r>
              <a:rPr lang="en-US" sz="3200" b="1" dirty="0">
                <a:solidFill>
                  <a:schemeClr val="bg1"/>
                </a:solidFill>
              </a:rPr>
              <a:t>Don’t be intimated by more experienced</a:t>
            </a:r>
          </a:p>
          <a:p>
            <a:pPr algn="ctr">
              <a:buClr>
                <a:srgbClr val="0070C0"/>
              </a:buClr>
            </a:pPr>
            <a:r>
              <a:rPr lang="en-US" sz="3200" b="1" dirty="0">
                <a:solidFill>
                  <a:schemeClr val="bg1"/>
                </a:solidFill>
              </a:rPr>
              <a:t>investors at the </a:t>
            </a:r>
            <a:r>
              <a:rPr lang="en-US" sz="3200" b="1" dirty="0" smtClean="0">
                <a:solidFill>
                  <a:schemeClr val="bg1"/>
                </a:solidFill>
              </a:rPr>
              <a:t>auction</a:t>
            </a:r>
            <a:endParaRPr lang="en-US" sz="3200" b="1" dirty="0">
              <a:solidFill>
                <a:schemeClr val="bg1"/>
              </a:solidFill>
            </a:endParaRPr>
          </a:p>
          <a:p>
            <a:pPr algn="ctr">
              <a:buClr>
                <a:srgbClr val="0070C0"/>
              </a:buClr>
            </a:pPr>
            <a:endParaRPr lang="en-US" sz="3200" b="1" dirty="0">
              <a:solidFill>
                <a:schemeClr val="bg1"/>
              </a:solidFill>
            </a:endParaRPr>
          </a:p>
          <a:p>
            <a:pPr algn="ctr">
              <a:buClr>
                <a:srgbClr val="0070C0"/>
              </a:buClr>
            </a:pPr>
            <a:r>
              <a:rPr lang="en-US" sz="3200" b="1" dirty="0">
                <a:solidFill>
                  <a:schemeClr val="bg1"/>
                </a:solidFill>
              </a:rPr>
              <a:t>Stick to your maximum bid </a:t>
            </a:r>
            <a:r>
              <a:rPr lang="en-US" sz="3200" b="1" dirty="0" smtClean="0">
                <a:solidFill>
                  <a:schemeClr val="bg1"/>
                </a:solidFill>
              </a:rPr>
              <a:t>amount</a:t>
            </a:r>
            <a:endParaRPr lang="en-US" sz="3200" b="1" dirty="0">
              <a:solidFill>
                <a:schemeClr val="bg1"/>
              </a:solidFill>
            </a:endParaRPr>
          </a:p>
          <a:p>
            <a:pPr algn="ctr">
              <a:buClr>
                <a:srgbClr val="0070C0"/>
              </a:buClr>
            </a:pPr>
            <a:endParaRPr lang="en-US" sz="2400" b="1" dirty="0" smtClean="0">
              <a:solidFill>
                <a:schemeClr val="bg1"/>
              </a:solidFill>
            </a:endParaRPr>
          </a:p>
          <a:p>
            <a:pPr>
              <a:buClr>
                <a:srgbClr val="0070C0"/>
              </a:buClr>
            </a:pPr>
            <a:endParaRPr lang="en-US" sz="2400" b="1" dirty="0" smtClean="0">
              <a:solidFill>
                <a:schemeClr val="bg1"/>
              </a:solidFill>
            </a:endParaRPr>
          </a:p>
          <a:p>
            <a:pPr>
              <a:buClr>
                <a:srgbClr val="0070C0"/>
              </a:buClr>
            </a:pPr>
            <a:endParaRPr lang="en-US" sz="2400" b="1" dirty="0">
              <a:solidFill>
                <a:schemeClr val="bg1"/>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0400" y="4648200"/>
            <a:ext cx="3093835" cy="2057400"/>
          </a:xfrm>
          <a:prstGeom prst="rect">
            <a:avLst/>
          </a:prstGeom>
        </p:spPr>
      </p:pic>
    </p:spTree>
    <p:extLst>
      <p:ext uri="{BB962C8B-B14F-4D97-AF65-F5344CB8AC3E}">
        <p14:creationId xmlns:p14="http://schemas.microsoft.com/office/powerpoint/2010/main" val="110491163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Step 5 – Taking Ownership</a:t>
            </a:r>
            <a:endParaRPr lang="en-US" sz="4600" b="1" dirty="0">
              <a:solidFill>
                <a:prstClr val="white"/>
              </a:solidFill>
              <a:latin typeface="Calibri Light" panose="020F0302020204030204"/>
              <a:ea typeface="Tahoma" pitchFamily="34" charset="0"/>
              <a:cs typeface="Tahoma" pitchFamily="34" charset="0"/>
            </a:endParaRPr>
          </a:p>
        </p:txBody>
      </p:sp>
      <p:sp>
        <p:nvSpPr>
          <p:cNvPr id="6" name="TextBox 5"/>
          <p:cNvSpPr txBox="1"/>
          <p:nvPr/>
        </p:nvSpPr>
        <p:spPr>
          <a:xfrm>
            <a:off x="522890" y="1600200"/>
            <a:ext cx="8229600" cy="6124754"/>
          </a:xfrm>
          <a:prstGeom prst="rect">
            <a:avLst/>
          </a:prstGeom>
          <a:noFill/>
        </p:spPr>
        <p:txBody>
          <a:bodyPr wrap="square" rtlCol="0">
            <a:spAutoFit/>
          </a:bodyPr>
          <a:lstStyle/>
          <a:p>
            <a:pPr marL="457200" indent="-457200">
              <a:buClr>
                <a:srgbClr val="0070C0"/>
              </a:buClr>
              <a:buFont typeface="Wingdings" panose="05000000000000000000" pitchFamily="2" charset="2"/>
              <a:buChar char="§"/>
            </a:pPr>
            <a:r>
              <a:rPr lang="en-US" sz="3200" b="1" dirty="0" smtClean="0">
                <a:solidFill>
                  <a:schemeClr val="bg1"/>
                </a:solidFill>
              </a:rPr>
              <a:t>Confirm with Trustee/Auctioneer</a:t>
            </a:r>
          </a:p>
          <a:p>
            <a:pPr>
              <a:buClr>
                <a:srgbClr val="0070C0"/>
              </a:buClr>
            </a:pPr>
            <a:r>
              <a:rPr lang="en-US" sz="3200" b="1" dirty="0" smtClean="0">
                <a:solidFill>
                  <a:schemeClr val="bg1"/>
                </a:solidFill>
              </a:rPr>
              <a:t>	at the End of the Auction</a:t>
            </a:r>
          </a:p>
          <a:p>
            <a:pPr>
              <a:buClr>
                <a:srgbClr val="0070C0"/>
              </a:buClr>
            </a:pPr>
            <a:endParaRPr lang="en-US" sz="3200" b="1" dirty="0">
              <a:solidFill>
                <a:schemeClr val="bg1"/>
              </a:solidFill>
            </a:endParaRPr>
          </a:p>
          <a:p>
            <a:pPr marL="457200" indent="-457200">
              <a:buClr>
                <a:srgbClr val="0070C0"/>
              </a:buClr>
              <a:buFont typeface="Wingdings" panose="05000000000000000000" pitchFamily="2" charset="2"/>
              <a:buChar char="§"/>
            </a:pPr>
            <a:r>
              <a:rPr lang="en-US" sz="3200" b="1" dirty="0" smtClean="0">
                <a:solidFill>
                  <a:schemeClr val="bg1"/>
                </a:solidFill>
              </a:rPr>
              <a:t>Record Deed (after receipt)</a:t>
            </a:r>
          </a:p>
          <a:p>
            <a:pPr>
              <a:buClr>
                <a:srgbClr val="0070C0"/>
              </a:buClr>
            </a:pPr>
            <a:endParaRPr lang="en-US" sz="3200" b="1" dirty="0">
              <a:solidFill>
                <a:schemeClr val="bg1"/>
              </a:solidFill>
            </a:endParaRPr>
          </a:p>
          <a:p>
            <a:pPr marL="457200" indent="-457200">
              <a:buClr>
                <a:srgbClr val="0070C0"/>
              </a:buClr>
              <a:buFont typeface="Wingdings" panose="05000000000000000000" pitchFamily="2" charset="2"/>
              <a:buChar char="§"/>
            </a:pPr>
            <a:r>
              <a:rPr lang="en-US" sz="3200" b="1" dirty="0" smtClean="0">
                <a:solidFill>
                  <a:schemeClr val="bg1"/>
                </a:solidFill>
              </a:rPr>
              <a:t>For Tax Lien Auctions</a:t>
            </a:r>
          </a:p>
          <a:p>
            <a:pPr>
              <a:buClr>
                <a:srgbClr val="0070C0"/>
              </a:buClr>
            </a:pPr>
            <a:r>
              <a:rPr lang="en-US" sz="3200" b="1" dirty="0" smtClean="0">
                <a:solidFill>
                  <a:schemeClr val="bg1"/>
                </a:solidFill>
              </a:rPr>
              <a:t>	You have to wait until the end of the 	redemption period to file for the deed</a:t>
            </a:r>
          </a:p>
          <a:p>
            <a:pPr algn="ctr">
              <a:buClr>
                <a:srgbClr val="0070C0"/>
              </a:buClr>
            </a:pPr>
            <a:endParaRPr lang="en-US" sz="3200" b="1" dirty="0">
              <a:solidFill>
                <a:schemeClr val="bg1"/>
              </a:solidFill>
            </a:endParaRPr>
          </a:p>
          <a:p>
            <a:pPr algn="ctr">
              <a:buClr>
                <a:srgbClr val="0070C0"/>
              </a:buClr>
            </a:pPr>
            <a:endParaRPr lang="en-US" sz="3200" b="1" dirty="0">
              <a:solidFill>
                <a:schemeClr val="bg1"/>
              </a:solidFill>
            </a:endParaRPr>
          </a:p>
          <a:p>
            <a:pPr algn="ctr">
              <a:buClr>
                <a:srgbClr val="0070C0"/>
              </a:buClr>
            </a:pPr>
            <a:endParaRPr lang="en-US" sz="2400" b="1" dirty="0" smtClean="0">
              <a:solidFill>
                <a:schemeClr val="bg1"/>
              </a:solidFill>
            </a:endParaRPr>
          </a:p>
          <a:p>
            <a:pPr>
              <a:buClr>
                <a:srgbClr val="0070C0"/>
              </a:buClr>
            </a:pPr>
            <a:endParaRPr lang="en-US" sz="2400" b="1" dirty="0" smtClean="0">
              <a:solidFill>
                <a:schemeClr val="bg1"/>
              </a:solidFill>
            </a:endParaRPr>
          </a:p>
          <a:p>
            <a:pPr>
              <a:buClr>
                <a:srgbClr val="0070C0"/>
              </a:buClr>
            </a:pPr>
            <a:endParaRPr lang="en-US" sz="2400" b="1" dirty="0">
              <a:solidFill>
                <a:schemeClr val="bg1"/>
              </a:solidFill>
            </a:endParaRPr>
          </a:p>
        </p:txBody>
      </p:sp>
    </p:spTree>
    <p:extLst>
      <p:ext uri="{BB962C8B-B14F-4D97-AF65-F5344CB8AC3E}">
        <p14:creationId xmlns:p14="http://schemas.microsoft.com/office/powerpoint/2010/main" val="190949468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2468</TotalTime>
  <Words>864</Words>
  <Application>Microsoft Office PowerPoint</Application>
  <PresentationFormat>On-screen Show (4:3)</PresentationFormat>
  <Paragraphs>74</Paragraphs>
  <Slides>7</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Calibri</vt:lpstr>
      <vt:lpstr>Calibri Light</vt:lpstr>
      <vt:lpstr>Courier New</vt:lpstr>
      <vt:lpstr>Tahoma</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103</cp:revision>
  <dcterms:created xsi:type="dcterms:W3CDTF">2013-05-01T18:49:20Z</dcterms:created>
  <dcterms:modified xsi:type="dcterms:W3CDTF">2015-07-02T01:21:51Z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