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73" r:id="rId4"/>
    <p:sldId id="331" r:id="rId5"/>
    <p:sldId id="336" r:id="rId6"/>
    <p:sldId id="337" r:id="rId7"/>
    <p:sldId id="338" r:id="rId8"/>
    <p:sldId id="339" r:id="rId9"/>
    <p:sldId id="34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CBFF"/>
    <a:srgbClr val="4FB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1" d="100"/>
          <a:sy n="121" d="100"/>
        </p:scale>
        <p:origin x="131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023FD0-D7E5-4C01-A6C5-F025B69FB103}" type="datetimeFigureOut">
              <a:rPr lang="en-US" smtClean="0"/>
              <a:pPr/>
              <a:t>7/1/2015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8479B2-B137-4FAA-B6DC-C594B6658870}" type="slidenum">
              <a:rPr lang="en-US" smtClean="0"/>
              <a:pPr/>
              <a:t>‹#›</a:t>
            </a:fld>
            <a:endParaRPr lang="en-US"/>
          </a:p>
        </p:txBody>
      </p:sp>
    </p:spTree>
    <p:extLst>
      <p:ext uri="{BB962C8B-B14F-4D97-AF65-F5344CB8AC3E}">
        <p14:creationId xmlns:p14="http://schemas.microsoft.com/office/powerpoint/2010/main" val="1033535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7/1/2015 8:42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00656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7/1/2015 8:42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4280264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7/1/2015 8:42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4273663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7/1/2015 8:42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56855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7/1/2015 8:42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226975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7/1/2015 8:42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4217896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7/1/2015 8:42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4035672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gradFill flip="none" rotWithShape="1">
                  <a:gsLst>
                    <a:gs pos="0">
                      <a:schemeClr val="accent1"/>
                    </a:gs>
                    <a:gs pos="86000">
                      <a:srgbClr val="FFFF99"/>
                    </a:gs>
                    <a:gs pos="86000">
                      <a:srgbClr val="F6AE1E"/>
                    </a:gs>
                  </a:gsLst>
                  <a:lin ang="5400000" scaled="0"/>
                  <a:tileRect/>
                </a:gra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bg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bg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7000" r="-7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52600" y="2061746"/>
            <a:ext cx="5410200" cy="1323439"/>
          </a:xfrm>
          <a:prstGeom prst="rect">
            <a:avLst/>
          </a:prstGeom>
        </p:spPr>
        <p:txBody>
          <a:bodyPr wrap="square">
            <a:spAutoFit/>
          </a:bodyPr>
          <a:lstStyle/>
          <a:p>
            <a:pPr algn="ctr"/>
            <a:r>
              <a:rPr lang="en-US" sz="4000" b="1" dirty="0" smtClean="0">
                <a:solidFill>
                  <a:schemeClr val="bg1"/>
                </a:solidFill>
                <a:effectLst>
                  <a:outerShdw blurRad="38100" dist="38100" dir="2700000" algn="tl">
                    <a:srgbClr val="000000">
                      <a:alpha val="43137"/>
                    </a:srgbClr>
                  </a:outerShdw>
                </a:effectLst>
                <a:latin typeface="Whitney"/>
              </a:rPr>
              <a:t>Real Estate</a:t>
            </a:r>
          </a:p>
          <a:p>
            <a:pPr algn="ctr"/>
            <a:r>
              <a:rPr lang="en-US" sz="4000" b="1" i="0" dirty="0" smtClean="0">
                <a:solidFill>
                  <a:schemeClr val="bg1"/>
                </a:solidFill>
                <a:effectLst>
                  <a:outerShdw blurRad="38100" dist="38100" dir="2700000" algn="tl">
                    <a:srgbClr val="000000">
                      <a:alpha val="43137"/>
                    </a:srgbClr>
                  </a:outerShdw>
                </a:effectLst>
                <a:latin typeface="Whitney"/>
              </a:rPr>
              <a:t>Auctions</a:t>
            </a:r>
            <a:endParaRPr lang="en-US" sz="2800" i="0" dirty="0">
              <a:solidFill>
                <a:schemeClr val="bg1"/>
              </a:solidFill>
              <a:effectLst/>
              <a:latin typeface="Whitney"/>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4700" y="4495800"/>
            <a:ext cx="2286000" cy="1988820"/>
          </a:xfrm>
          <a:prstGeom prst="rect">
            <a:avLst/>
          </a:prstGeom>
        </p:spPr>
      </p:pic>
      <p:sp>
        <p:nvSpPr>
          <p:cNvPr id="2" name="TextBox 1"/>
          <p:cNvSpPr txBox="1"/>
          <p:nvPr/>
        </p:nvSpPr>
        <p:spPr>
          <a:xfrm>
            <a:off x="76200" y="304800"/>
            <a:ext cx="6446573" cy="646331"/>
          </a:xfrm>
          <a:prstGeom prst="rect">
            <a:avLst/>
          </a:prstGeom>
          <a:noFill/>
        </p:spPr>
        <p:txBody>
          <a:bodyPr wrap="none" rtlCol="0">
            <a:spAutoFit/>
          </a:bodyPr>
          <a:lstStyle/>
          <a:p>
            <a:r>
              <a:rPr lang="en-US" sz="3600" dirty="0" smtClean="0"/>
              <a:t>Module 1B – The Auction Process</a:t>
            </a:r>
            <a:endParaRPr lang="en-US" sz="36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Step 1 – Locating Properties</a:t>
            </a:r>
            <a:endParaRPr lang="en-US" sz="4600" b="1" dirty="0">
              <a:solidFill>
                <a:prstClr val="white"/>
              </a:solidFill>
              <a:latin typeface="Calibri Light" panose="020F0302020204030204"/>
              <a:ea typeface="Tahoma" pitchFamily="34" charset="0"/>
              <a:cs typeface="Tahoma" pitchFamily="34" charset="0"/>
            </a:endParaRPr>
          </a:p>
        </p:txBody>
      </p:sp>
      <p:sp>
        <p:nvSpPr>
          <p:cNvPr id="8" name="TextBox 7"/>
          <p:cNvSpPr txBox="1"/>
          <p:nvPr/>
        </p:nvSpPr>
        <p:spPr>
          <a:xfrm>
            <a:off x="228600" y="1295400"/>
            <a:ext cx="8229600" cy="1200329"/>
          </a:xfrm>
          <a:prstGeom prst="rect">
            <a:avLst/>
          </a:prstGeom>
          <a:noFill/>
        </p:spPr>
        <p:txBody>
          <a:bodyPr wrap="square" rtlCol="0">
            <a:spAutoFit/>
          </a:bodyPr>
          <a:lstStyle/>
          <a:p>
            <a:pPr>
              <a:buClr>
                <a:srgbClr val="0070C0"/>
              </a:buClr>
            </a:pPr>
            <a:endParaRPr lang="en-US" sz="2400" b="1" dirty="0">
              <a:solidFill>
                <a:schemeClr val="bg1"/>
              </a:solidFill>
            </a:endParaRPr>
          </a:p>
          <a:p>
            <a:pPr>
              <a:buClr>
                <a:srgbClr val="0070C0"/>
              </a:buClr>
            </a:pPr>
            <a:r>
              <a:rPr lang="en-US" sz="2400" b="1" dirty="0" smtClean="0">
                <a:solidFill>
                  <a:srgbClr val="0070C0"/>
                </a:solidFill>
              </a:rPr>
              <a:t>Foreclosures: </a:t>
            </a:r>
            <a:r>
              <a:rPr lang="en-US" sz="2400" b="1" dirty="0" smtClean="0">
                <a:solidFill>
                  <a:schemeClr val="bg1"/>
                </a:solidFill>
              </a:rPr>
              <a:t>Research </a:t>
            </a:r>
            <a:r>
              <a:rPr lang="en-US" sz="2400" b="1" dirty="0">
                <a:solidFill>
                  <a:schemeClr val="bg1"/>
                </a:solidFill>
              </a:rPr>
              <a:t>the Notice of Defaults filed at </a:t>
            </a:r>
            <a:r>
              <a:rPr lang="en-US" sz="2400" b="1" dirty="0" smtClean="0">
                <a:solidFill>
                  <a:schemeClr val="bg1"/>
                </a:solidFill>
              </a:rPr>
              <a:t>the Recorder </a:t>
            </a:r>
            <a:r>
              <a:rPr lang="en-US" sz="2400" b="1" dirty="0">
                <a:solidFill>
                  <a:schemeClr val="bg1"/>
                </a:solidFill>
              </a:rPr>
              <a:t>of </a:t>
            </a:r>
            <a:r>
              <a:rPr lang="en-US" sz="2400" b="1" dirty="0" smtClean="0">
                <a:solidFill>
                  <a:schemeClr val="bg1"/>
                </a:solidFill>
              </a:rPr>
              <a:t>Deeds Office </a:t>
            </a:r>
            <a:r>
              <a:rPr lang="en-US" sz="2400" b="1" dirty="0">
                <a:solidFill>
                  <a:schemeClr val="bg1"/>
                </a:solidFill>
              </a:rPr>
              <a:t>or </a:t>
            </a:r>
            <a:r>
              <a:rPr lang="en-US" sz="2400" b="1" dirty="0" smtClean="0">
                <a:solidFill>
                  <a:schemeClr val="bg1"/>
                </a:solidFill>
              </a:rPr>
              <a:t>Legal </a:t>
            </a:r>
            <a:r>
              <a:rPr lang="en-US" sz="2400" b="1" dirty="0">
                <a:solidFill>
                  <a:schemeClr val="bg1"/>
                </a:solidFill>
              </a:rPr>
              <a:t>P</a:t>
            </a:r>
            <a:r>
              <a:rPr lang="en-US" sz="2400" b="1" dirty="0" smtClean="0">
                <a:solidFill>
                  <a:schemeClr val="bg1"/>
                </a:solidFill>
              </a:rPr>
              <a:t>aper</a:t>
            </a:r>
            <a:endParaRPr lang="en-US" sz="2400" b="1" dirty="0">
              <a:solidFill>
                <a:schemeClr val="bg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2800" y="5029200"/>
            <a:ext cx="2224087" cy="1665918"/>
          </a:xfrm>
          <a:prstGeom prst="rect">
            <a:avLst/>
          </a:prstGeom>
        </p:spPr>
      </p:pic>
      <p:sp>
        <p:nvSpPr>
          <p:cNvPr id="7" name="TextBox 6"/>
          <p:cNvSpPr txBox="1"/>
          <p:nvPr/>
        </p:nvSpPr>
        <p:spPr>
          <a:xfrm>
            <a:off x="762000" y="2238345"/>
            <a:ext cx="8229600" cy="1200329"/>
          </a:xfrm>
          <a:prstGeom prst="rect">
            <a:avLst/>
          </a:prstGeom>
          <a:noFill/>
        </p:spPr>
        <p:txBody>
          <a:bodyPr wrap="square" rtlCol="0">
            <a:spAutoFit/>
          </a:bodyPr>
          <a:lstStyle/>
          <a:p>
            <a:pPr>
              <a:buClr>
                <a:srgbClr val="0070C0"/>
              </a:buClr>
            </a:pPr>
            <a:endParaRPr lang="en-US" sz="2400" b="1" dirty="0">
              <a:solidFill>
                <a:schemeClr val="bg1"/>
              </a:solidFill>
            </a:endParaRPr>
          </a:p>
          <a:p>
            <a:pPr>
              <a:buClr>
                <a:srgbClr val="0070C0"/>
              </a:buClr>
            </a:pPr>
            <a:r>
              <a:rPr lang="en-US" sz="2400" b="1" dirty="0" smtClean="0">
                <a:solidFill>
                  <a:srgbClr val="0070C0"/>
                </a:solidFill>
              </a:rPr>
              <a:t>Tax Auctions: </a:t>
            </a:r>
            <a:r>
              <a:rPr lang="en-US" sz="2400" b="1" dirty="0" smtClean="0">
                <a:solidFill>
                  <a:schemeClr val="bg1"/>
                </a:solidFill>
              </a:rPr>
              <a:t>Research </a:t>
            </a:r>
            <a:r>
              <a:rPr lang="en-US" sz="2400" b="1" dirty="0">
                <a:solidFill>
                  <a:schemeClr val="bg1"/>
                </a:solidFill>
              </a:rPr>
              <a:t>the </a:t>
            </a:r>
            <a:r>
              <a:rPr lang="en-US" sz="2400" b="1" dirty="0" smtClean="0">
                <a:solidFill>
                  <a:schemeClr val="bg1"/>
                </a:solidFill>
              </a:rPr>
              <a:t>list of Tax Delinquent properties</a:t>
            </a:r>
          </a:p>
          <a:p>
            <a:pPr>
              <a:buClr>
                <a:srgbClr val="0070C0"/>
              </a:buClr>
            </a:pPr>
            <a:r>
              <a:rPr lang="en-US" sz="2400" b="1" dirty="0">
                <a:solidFill>
                  <a:schemeClr val="bg1"/>
                </a:solidFill>
              </a:rPr>
              <a:t>p</a:t>
            </a:r>
            <a:r>
              <a:rPr lang="en-US" sz="2400" b="1" dirty="0" smtClean="0">
                <a:solidFill>
                  <a:schemeClr val="bg1"/>
                </a:solidFill>
              </a:rPr>
              <a:t>ublished prior to the auction</a:t>
            </a:r>
            <a:endParaRPr lang="en-US" sz="2400" b="1" dirty="0">
              <a:solidFill>
                <a:schemeClr val="bg1"/>
              </a:solidFill>
            </a:endParaRPr>
          </a:p>
        </p:txBody>
      </p:sp>
      <p:sp>
        <p:nvSpPr>
          <p:cNvPr id="10" name="TextBox 9"/>
          <p:cNvSpPr txBox="1"/>
          <p:nvPr/>
        </p:nvSpPr>
        <p:spPr>
          <a:xfrm>
            <a:off x="1752600" y="3352800"/>
            <a:ext cx="8229600" cy="830997"/>
          </a:xfrm>
          <a:prstGeom prst="rect">
            <a:avLst/>
          </a:prstGeom>
          <a:noFill/>
        </p:spPr>
        <p:txBody>
          <a:bodyPr wrap="square" rtlCol="0">
            <a:spAutoFit/>
          </a:bodyPr>
          <a:lstStyle/>
          <a:p>
            <a:pPr>
              <a:buClr>
                <a:srgbClr val="0070C0"/>
              </a:buClr>
            </a:pPr>
            <a:endParaRPr lang="en-US" sz="2400" b="1" dirty="0">
              <a:solidFill>
                <a:schemeClr val="bg1"/>
              </a:solidFill>
            </a:endParaRPr>
          </a:p>
          <a:p>
            <a:pPr>
              <a:buClr>
                <a:srgbClr val="0070C0"/>
              </a:buClr>
            </a:pPr>
            <a:r>
              <a:rPr lang="en-US" sz="2400" b="1" dirty="0" smtClean="0">
                <a:solidFill>
                  <a:srgbClr val="0070C0"/>
                </a:solidFill>
              </a:rPr>
              <a:t>Private Auctions: </a:t>
            </a:r>
            <a:r>
              <a:rPr lang="en-US" sz="2400" b="1" dirty="0" smtClean="0">
                <a:solidFill>
                  <a:schemeClr val="bg1"/>
                </a:solidFill>
              </a:rPr>
              <a:t>Join the Mailing List or Check Website</a:t>
            </a:r>
            <a:endParaRPr lang="en-US" sz="2400" b="1" dirty="0">
              <a:solidFill>
                <a:schemeClr val="bg1"/>
              </a:solidFill>
            </a:endParaRPr>
          </a:p>
        </p:txBody>
      </p:sp>
    </p:spTree>
    <p:extLst>
      <p:ext uri="{BB962C8B-B14F-4D97-AF65-F5344CB8AC3E}">
        <p14:creationId xmlns:p14="http://schemas.microsoft.com/office/powerpoint/2010/main" val="34597907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Step 2 – Confirming the Auction</a:t>
            </a:r>
            <a:endParaRPr lang="en-US" sz="4600" b="1" dirty="0">
              <a:solidFill>
                <a:prstClr val="white"/>
              </a:solidFill>
              <a:latin typeface="Calibri Light" panose="020F0302020204030204"/>
              <a:ea typeface="Tahoma" pitchFamily="34" charset="0"/>
              <a:cs typeface="Tahoma" pitchFamily="34" charset="0"/>
            </a:endParaRPr>
          </a:p>
        </p:txBody>
      </p:sp>
      <p:sp>
        <p:nvSpPr>
          <p:cNvPr id="8" name="TextBox 7"/>
          <p:cNvSpPr txBox="1"/>
          <p:nvPr/>
        </p:nvSpPr>
        <p:spPr>
          <a:xfrm>
            <a:off x="609600" y="1752600"/>
            <a:ext cx="7620000" cy="3785652"/>
          </a:xfrm>
          <a:prstGeom prst="rect">
            <a:avLst/>
          </a:prstGeom>
          <a:noFill/>
        </p:spPr>
        <p:txBody>
          <a:bodyPr wrap="square" rtlCol="0">
            <a:spAutoFit/>
          </a:bodyPr>
          <a:lstStyle/>
          <a:p>
            <a:pPr>
              <a:buClr>
                <a:srgbClr val="0070C0"/>
              </a:buClr>
            </a:pPr>
            <a:r>
              <a:rPr lang="en-US" sz="2400" b="1" dirty="0" smtClean="0">
                <a:solidFill>
                  <a:schemeClr val="bg1"/>
                </a:solidFill>
              </a:rPr>
              <a:t>Call </a:t>
            </a:r>
            <a:r>
              <a:rPr lang="en-US" sz="2400" b="1" dirty="0">
                <a:solidFill>
                  <a:schemeClr val="bg1"/>
                </a:solidFill>
              </a:rPr>
              <a:t>the </a:t>
            </a:r>
            <a:r>
              <a:rPr lang="en-US" sz="2400" b="1" dirty="0" smtClean="0">
                <a:solidFill>
                  <a:schemeClr val="bg1"/>
                </a:solidFill>
              </a:rPr>
              <a:t>Trustee (Foreclosures) or Public Auction </a:t>
            </a:r>
            <a:r>
              <a:rPr lang="en-US" sz="2400" b="1" dirty="0">
                <a:solidFill>
                  <a:schemeClr val="bg1"/>
                </a:solidFill>
              </a:rPr>
              <a:t>the day before the auction:</a:t>
            </a:r>
          </a:p>
          <a:p>
            <a:pPr marL="342900" indent="-342900">
              <a:buClr>
                <a:srgbClr val="0070C0"/>
              </a:buClr>
              <a:buFont typeface="Wingdings" panose="05000000000000000000" pitchFamily="2" charset="2"/>
              <a:buChar char="§"/>
            </a:pPr>
            <a:endParaRPr lang="en-US" sz="2400" b="1" dirty="0">
              <a:solidFill>
                <a:schemeClr val="bg1"/>
              </a:solidFill>
            </a:endParaRPr>
          </a:p>
          <a:p>
            <a:pPr marL="342900" indent="-342900">
              <a:buClr>
                <a:srgbClr val="0070C0"/>
              </a:buClr>
              <a:buFont typeface="Wingdings" panose="05000000000000000000" pitchFamily="2" charset="2"/>
              <a:buChar char="§"/>
            </a:pPr>
            <a:r>
              <a:rPr lang="en-US" sz="2400" b="1" dirty="0">
                <a:solidFill>
                  <a:schemeClr val="bg1"/>
                </a:solidFill>
              </a:rPr>
              <a:t>Is the auction still on?</a:t>
            </a:r>
          </a:p>
          <a:p>
            <a:pPr>
              <a:buClr>
                <a:srgbClr val="0070C0"/>
              </a:buClr>
            </a:pPr>
            <a:endParaRPr lang="en-US" sz="2400" b="1" dirty="0">
              <a:solidFill>
                <a:schemeClr val="bg1"/>
              </a:solidFill>
            </a:endParaRPr>
          </a:p>
          <a:p>
            <a:pPr marL="342900" indent="-342900">
              <a:buClr>
                <a:srgbClr val="0070C0"/>
              </a:buClr>
              <a:buFont typeface="Wingdings" panose="05000000000000000000" pitchFamily="2" charset="2"/>
              <a:buChar char="§"/>
            </a:pPr>
            <a:r>
              <a:rPr lang="en-US" sz="2400" b="1" dirty="0">
                <a:solidFill>
                  <a:schemeClr val="bg1"/>
                </a:solidFill>
              </a:rPr>
              <a:t>What time and location?</a:t>
            </a:r>
          </a:p>
          <a:p>
            <a:pPr>
              <a:buClr>
                <a:srgbClr val="0070C0"/>
              </a:buClr>
            </a:pPr>
            <a:endParaRPr lang="en-US" sz="2400" b="1" dirty="0">
              <a:solidFill>
                <a:schemeClr val="bg1"/>
              </a:solidFill>
            </a:endParaRPr>
          </a:p>
          <a:p>
            <a:pPr marL="342900" indent="-342900">
              <a:buClr>
                <a:srgbClr val="0070C0"/>
              </a:buClr>
              <a:buFont typeface="Wingdings" panose="05000000000000000000" pitchFamily="2" charset="2"/>
              <a:buChar char="§"/>
            </a:pPr>
            <a:r>
              <a:rPr lang="en-US" sz="2400" b="1" dirty="0">
                <a:solidFill>
                  <a:schemeClr val="bg1"/>
                </a:solidFill>
              </a:rPr>
              <a:t>How much deposit at auction?</a:t>
            </a:r>
          </a:p>
          <a:p>
            <a:pPr marL="342900" indent="-342900">
              <a:buClr>
                <a:srgbClr val="0070C0"/>
              </a:buClr>
              <a:buFont typeface="Wingdings" panose="05000000000000000000" pitchFamily="2" charset="2"/>
              <a:buChar char="§"/>
            </a:pPr>
            <a:endParaRPr lang="en-US" sz="2400" b="1" dirty="0">
              <a:solidFill>
                <a:schemeClr val="bg1"/>
              </a:solidFill>
            </a:endParaRPr>
          </a:p>
          <a:p>
            <a:pPr>
              <a:buClr>
                <a:srgbClr val="0070C0"/>
              </a:buClr>
            </a:pPr>
            <a:endParaRPr lang="en-US" sz="2400" b="1" dirty="0">
              <a:solidFill>
                <a:schemeClr val="bg1"/>
              </a:solidFill>
            </a:endParaRPr>
          </a:p>
        </p:txBody>
      </p:sp>
      <p:pic>
        <p:nvPicPr>
          <p:cNvPr id="3" name="Picture 2"/>
          <p:cNvPicPr>
            <a:picLocks noChangeAspect="1"/>
          </p:cNvPicPr>
          <p:nvPr/>
        </p:nvPicPr>
        <p:blipFill>
          <a:blip r:embed="rId3"/>
          <a:stretch>
            <a:fillRect/>
          </a:stretch>
        </p:blipFill>
        <p:spPr>
          <a:xfrm>
            <a:off x="6286500" y="4114800"/>
            <a:ext cx="2400300" cy="16002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extLst>
      <p:ext uri="{BB962C8B-B14F-4D97-AF65-F5344CB8AC3E}">
        <p14:creationId xmlns:p14="http://schemas.microsoft.com/office/powerpoint/2010/main" val="12071852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Step 3 – Valuation</a:t>
            </a:r>
            <a:endParaRPr lang="en-US" sz="4600" b="1" dirty="0">
              <a:solidFill>
                <a:prstClr val="white"/>
              </a:solidFill>
              <a:latin typeface="Calibri Light" panose="020F0302020204030204"/>
              <a:ea typeface="Tahoma" pitchFamily="34" charset="0"/>
              <a:cs typeface="Tahoma" pitchFamily="34" charset="0"/>
            </a:endParaRPr>
          </a:p>
        </p:txBody>
      </p:sp>
      <p:sp>
        <p:nvSpPr>
          <p:cNvPr id="8" name="TextBox 7"/>
          <p:cNvSpPr txBox="1"/>
          <p:nvPr/>
        </p:nvSpPr>
        <p:spPr>
          <a:xfrm>
            <a:off x="522890" y="2667000"/>
            <a:ext cx="8229600" cy="2308324"/>
          </a:xfrm>
          <a:prstGeom prst="rect">
            <a:avLst/>
          </a:prstGeom>
          <a:noFill/>
        </p:spPr>
        <p:txBody>
          <a:bodyPr wrap="square" rtlCol="0">
            <a:spAutoFit/>
          </a:bodyPr>
          <a:lstStyle/>
          <a:p>
            <a:pPr marL="342900" indent="-342900">
              <a:buClr>
                <a:srgbClr val="0070C0"/>
              </a:buClr>
              <a:buFont typeface="Wingdings" panose="05000000000000000000" pitchFamily="2" charset="2"/>
              <a:buChar char="§"/>
            </a:pPr>
            <a:r>
              <a:rPr lang="en-US" sz="2400" b="1" dirty="0" smtClean="0">
                <a:solidFill>
                  <a:schemeClr val="bg1"/>
                </a:solidFill>
              </a:rPr>
              <a:t>Check Value (through CMA – Comparative Market Analysis –</a:t>
            </a:r>
          </a:p>
          <a:p>
            <a:pPr>
              <a:buClr>
                <a:srgbClr val="0070C0"/>
              </a:buClr>
            </a:pPr>
            <a:r>
              <a:rPr lang="en-US" sz="2400" b="1" dirty="0" smtClean="0">
                <a:solidFill>
                  <a:schemeClr val="bg1"/>
                </a:solidFill>
              </a:rPr>
              <a:t>	</a:t>
            </a:r>
            <a:r>
              <a:rPr lang="en-US" sz="2400" b="1" dirty="0">
                <a:solidFill>
                  <a:schemeClr val="bg1"/>
                </a:solidFill>
              </a:rPr>
              <a:t>	</a:t>
            </a:r>
            <a:r>
              <a:rPr lang="en-US" sz="2400" b="1" dirty="0" smtClean="0">
                <a:solidFill>
                  <a:schemeClr val="bg1"/>
                </a:solidFill>
              </a:rPr>
              <a:t>	properties sold in the last 6 months)</a:t>
            </a:r>
          </a:p>
          <a:p>
            <a:pPr>
              <a:buClr>
                <a:srgbClr val="0070C0"/>
              </a:buClr>
            </a:pPr>
            <a:endParaRPr lang="en-US" sz="2400" b="1" dirty="0" smtClean="0">
              <a:solidFill>
                <a:schemeClr val="bg1"/>
              </a:solidFill>
            </a:endParaRPr>
          </a:p>
          <a:p>
            <a:pPr marL="342900" indent="-342900">
              <a:buClr>
                <a:srgbClr val="0070C0"/>
              </a:buClr>
              <a:buFont typeface="Wingdings" panose="05000000000000000000" pitchFamily="2" charset="2"/>
              <a:buChar char="§"/>
            </a:pPr>
            <a:r>
              <a:rPr lang="en-US" sz="2400" b="1" dirty="0" smtClean="0">
                <a:solidFill>
                  <a:schemeClr val="bg1"/>
                </a:solidFill>
              </a:rPr>
              <a:t>Determine Bid Amount</a:t>
            </a:r>
          </a:p>
          <a:p>
            <a:pPr>
              <a:buClr>
                <a:srgbClr val="0070C0"/>
              </a:buClr>
            </a:pPr>
            <a:endParaRPr lang="en-US" sz="2400" b="1" dirty="0" smtClean="0">
              <a:solidFill>
                <a:schemeClr val="bg1"/>
              </a:solidFill>
            </a:endParaRPr>
          </a:p>
          <a:p>
            <a:pPr>
              <a:buClr>
                <a:srgbClr val="0070C0"/>
              </a:buClr>
            </a:pPr>
            <a:endParaRPr lang="en-US" sz="2400" b="1" dirty="0">
              <a:solidFill>
                <a:schemeClr val="bg1"/>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3962400"/>
            <a:ext cx="3175000" cy="2578100"/>
          </a:xfrm>
          <a:prstGeom prst="rect">
            <a:avLst/>
          </a:prstGeom>
        </p:spPr>
      </p:pic>
    </p:spTree>
    <p:extLst>
      <p:ext uri="{BB962C8B-B14F-4D97-AF65-F5344CB8AC3E}">
        <p14:creationId xmlns:p14="http://schemas.microsoft.com/office/powerpoint/2010/main" val="59633566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Tip: Organize your Data</a:t>
            </a:r>
            <a:endParaRPr lang="en-US" sz="4600" b="1" dirty="0">
              <a:solidFill>
                <a:prstClr val="white"/>
              </a:solidFill>
              <a:latin typeface="Calibri Light" panose="020F0302020204030204"/>
              <a:ea typeface="Tahoma" pitchFamily="34" charset="0"/>
              <a:cs typeface="Tahoma" pitchFamily="34" charset="0"/>
            </a:endParaRPr>
          </a:p>
        </p:txBody>
      </p:sp>
      <p:sp>
        <p:nvSpPr>
          <p:cNvPr id="6" name="TextBox 5"/>
          <p:cNvSpPr txBox="1"/>
          <p:nvPr/>
        </p:nvSpPr>
        <p:spPr>
          <a:xfrm>
            <a:off x="381000" y="3124200"/>
            <a:ext cx="8229600" cy="1692771"/>
          </a:xfrm>
          <a:prstGeom prst="rect">
            <a:avLst/>
          </a:prstGeom>
          <a:noFill/>
        </p:spPr>
        <p:txBody>
          <a:bodyPr wrap="square" rtlCol="0">
            <a:spAutoFit/>
          </a:bodyPr>
          <a:lstStyle/>
          <a:p>
            <a:pPr algn="ctr">
              <a:buClr>
                <a:srgbClr val="0070C0"/>
              </a:buClr>
            </a:pPr>
            <a:r>
              <a:rPr lang="en-US" sz="3200" b="1" dirty="0" smtClean="0">
                <a:solidFill>
                  <a:schemeClr val="bg1"/>
                </a:solidFill>
              </a:rPr>
              <a:t>See Attached Sample Spreadsheet</a:t>
            </a:r>
          </a:p>
          <a:p>
            <a:pPr>
              <a:buClr>
                <a:srgbClr val="0070C0"/>
              </a:buClr>
            </a:pPr>
            <a:endParaRPr lang="en-US" sz="2400" b="1" dirty="0" smtClean="0">
              <a:solidFill>
                <a:schemeClr val="bg1"/>
              </a:solidFill>
            </a:endParaRPr>
          </a:p>
          <a:p>
            <a:pPr>
              <a:buClr>
                <a:srgbClr val="0070C0"/>
              </a:buClr>
            </a:pPr>
            <a:endParaRPr lang="en-US" sz="2400" b="1" dirty="0" smtClean="0">
              <a:solidFill>
                <a:schemeClr val="bg1"/>
              </a:solidFill>
            </a:endParaRPr>
          </a:p>
          <a:p>
            <a:pPr>
              <a:buClr>
                <a:srgbClr val="0070C0"/>
              </a:buClr>
            </a:pPr>
            <a:endParaRPr lang="en-US" sz="2400" b="1" dirty="0">
              <a:solidFill>
                <a:schemeClr val="bg1"/>
              </a:solidFill>
            </a:endParaRPr>
          </a:p>
        </p:txBody>
      </p:sp>
    </p:spTree>
    <p:extLst>
      <p:ext uri="{BB962C8B-B14F-4D97-AF65-F5344CB8AC3E}">
        <p14:creationId xmlns:p14="http://schemas.microsoft.com/office/powerpoint/2010/main" val="220349496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Step 4 – Bidding at Auction</a:t>
            </a:r>
            <a:endParaRPr lang="en-US" sz="4600" b="1" dirty="0">
              <a:solidFill>
                <a:prstClr val="white"/>
              </a:solidFill>
              <a:latin typeface="Calibri Light" panose="020F0302020204030204"/>
              <a:ea typeface="Tahoma" pitchFamily="34" charset="0"/>
              <a:cs typeface="Tahoma" pitchFamily="34" charset="0"/>
            </a:endParaRPr>
          </a:p>
        </p:txBody>
      </p:sp>
      <p:sp>
        <p:nvSpPr>
          <p:cNvPr id="6" name="TextBox 5"/>
          <p:cNvSpPr txBox="1"/>
          <p:nvPr/>
        </p:nvSpPr>
        <p:spPr>
          <a:xfrm>
            <a:off x="522890" y="1600200"/>
            <a:ext cx="8229600" cy="4154984"/>
          </a:xfrm>
          <a:prstGeom prst="rect">
            <a:avLst/>
          </a:prstGeom>
          <a:noFill/>
        </p:spPr>
        <p:txBody>
          <a:bodyPr wrap="square" rtlCol="0">
            <a:spAutoFit/>
          </a:bodyPr>
          <a:lstStyle/>
          <a:p>
            <a:pPr algn="ctr">
              <a:buClr>
                <a:srgbClr val="0070C0"/>
              </a:buClr>
            </a:pPr>
            <a:r>
              <a:rPr lang="en-US" sz="3200" b="1" dirty="0">
                <a:solidFill>
                  <a:schemeClr val="bg1"/>
                </a:solidFill>
              </a:rPr>
              <a:t>Important Recommendations:</a:t>
            </a:r>
          </a:p>
          <a:p>
            <a:pPr algn="ctr">
              <a:buClr>
                <a:srgbClr val="0070C0"/>
              </a:buClr>
            </a:pPr>
            <a:endParaRPr lang="en-US" sz="3200" b="1" dirty="0">
              <a:solidFill>
                <a:schemeClr val="bg1"/>
              </a:solidFill>
            </a:endParaRPr>
          </a:p>
          <a:p>
            <a:pPr algn="ctr">
              <a:buClr>
                <a:srgbClr val="0070C0"/>
              </a:buClr>
            </a:pPr>
            <a:r>
              <a:rPr lang="en-US" sz="3200" b="1" dirty="0">
                <a:solidFill>
                  <a:schemeClr val="bg1"/>
                </a:solidFill>
              </a:rPr>
              <a:t>Don’t be intimated by more experienced</a:t>
            </a:r>
          </a:p>
          <a:p>
            <a:pPr algn="ctr">
              <a:buClr>
                <a:srgbClr val="0070C0"/>
              </a:buClr>
            </a:pPr>
            <a:r>
              <a:rPr lang="en-US" sz="3200" b="1" dirty="0">
                <a:solidFill>
                  <a:schemeClr val="bg1"/>
                </a:solidFill>
              </a:rPr>
              <a:t>investors at the </a:t>
            </a:r>
            <a:r>
              <a:rPr lang="en-US" sz="3200" b="1" dirty="0" smtClean="0">
                <a:solidFill>
                  <a:schemeClr val="bg1"/>
                </a:solidFill>
              </a:rPr>
              <a:t>auction</a:t>
            </a:r>
            <a:endParaRPr lang="en-US" sz="3200" b="1" dirty="0">
              <a:solidFill>
                <a:schemeClr val="bg1"/>
              </a:solidFill>
            </a:endParaRPr>
          </a:p>
          <a:p>
            <a:pPr algn="ctr">
              <a:buClr>
                <a:srgbClr val="0070C0"/>
              </a:buClr>
            </a:pPr>
            <a:endParaRPr lang="en-US" sz="3200" b="1" dirty="0">
              <a:solidFill>
                <a:schemeClr val="bg1"/>
              </a:solidFill>
            </a:endParaRPr>
          </a:p>
          <a:p>
            <a:pPr algn="ctr">
              <a:buClr>
                <a:srgbClr val="0070C0"/>
              </a:buClr>
            </a:pPr>
            <a:r>
              <a:rPr lang="en-US" sz="3200" b="1" dirty="0">
                <a:solidFill>
                  <a:schemeClr val="bg1"/>
                </a:solidFill>
              </a:rPr>
              <a:t>Stick to your maximum bid </a:t>
            </a:r>
            <a:r>
              <a:rPr lang="en-US" sz="3200" b="1" dirty="0" smtClean="0">
                <a:solidFill>
                  <a:schemeClr val="bg1"/>
                </a:solidFill>
              </a:rPr>
              <a:t>amount</a:t>
            </a:r>
            <a:endParaRPr lang="en-US" sz="3200" b="1" dirty="0">
              <a:solidFill>
                <a:schemeClr val="bg1"/>
              </a:solidFill>
            </a:endParaRPr>
          </a:p>
          <a:p>
            <a:pPr algn="ctr">
              <a:buClr>
                <a:srgbClr val="0070C0"/>
              </a:buClr>
            </a:pPr>
            <a:endParaRPr lang="en-US" sz="2400" b="1" dirty="0" smtClean="0">
              <a:solidFill>
                <a:schemeClr val="bg1"/>
              </a:solidFill>
            </a:endParaRPr>
          </a:p>
          <a:p>
            <a:pPr>
              <a:buClr>
                <a:srgbClr val="0070C0"/>
              </a:buClr>
            </a:pPr>
            <a:endParaRPr lang="en-US" sz="2400" b="1" dirty="0" smtClean="0">
              <a:solidFill>
                <a:schemeClr val="bg1"/>
              </a:solidFill>
            </a:endParaRPr>
          </a:p>
          <a:p>
            <a:pPr>
              <a:buClr>
                <a:srgbClr val="0070C0"/>
              </a:buClr>
            </a:pPr>
            <a:endParaRPr lang="en-US" sz="2400" b="1" dirty="0">
              <a:solidFill>
                <a:schemeClr val="bg1"/>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00400" y="4648200"/>
            <a:ext cx="3093835" cy="2057400"/>
          </a:xfrm>
          <a:prstGeom prst="rect">
            <a:avLst/>
          </a:prstGeom>
        </p:spPr>
      </p:pic>
    </p:spTree>
    <p:extLst>
      <p:ext uri="{BB962C8B-B14F-4D97-AF65-F5344CB8AC3E}">
        <p14:creationId xmlns:p14="http://schemas.microsoft.com/office/powerpoint/2010/main" val="110491163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Step 5 – Taking Ownership</a:t>
            </a:r>
            <a:endParaRPr lang="en-US" sz="4600" b="1" dirty="0">
              <a:solidFill>
                <a:prstClr val="white"/>
              </a:solidFill>
              <a:latin typeface="Calibri Light" panose="020F0302020204030204"/>
              <a:ea typeface="Tahoma" pitchFamily="34" charset="0"/>
              <a:cs typeface="Tahoma" pitchFamily="34" charset="0"/>
            </a:endParaRPr>
          </a:p>
        </p:txBody>
      </p:sp>
      <p:sp>
        <p:nvSpPr>
          <p:cNvPr id="6" name="TextBox 5"/>
          <p:cNvSpPr txBox="1"/>
          <p:nvPr/>
        </p:nvSpPr>
        <p:spPr>
          <a:xfrm>
            <a:off x="522890" y="1600200"/>
            <a:ext cx="8229600" cy="6124754"/>
          </a:xfrm>
          <a:prstGeom prst="rect">
            <a:avLst/>
          </a:prstGeom>
          <a:noFill/>
        </p:spPr>
        <p:txBody>
          <a:bodyPr wrap="square" rtlCol="0">
            <a:spAutoFit/>
          </a:bodyPr>
          <a:lstStyle/>
          <a:p>
            <a:pPr marL="457200" indent="-457200">
              <a:buClr>
                <a:srgbClr val="0070C0"/>
              </a:buClr>
              <a:buFont typeface="Wingdings" panose="05000000000000000000" pitchFamily="2" charset="2"/>
              <a:buChar char="§"/>
            </a:pPr>
            <a:r>
              <a:rPr lang="en-US" sz="3200" b="1" dirty="0" smtClean="0">
                <a:solidFill>
                  <a:schemeClr val="bg1"/>
                </a:solidFill>
              </a:rPr>
              <a:t>Confirm with Trustee/Auctioneer</a:t>
            </a:r>
          </a:p>
          <a:p>
            <a:pPr>
              <a:buClr>
                <a:srgbClr val="0070C0"/>
              </a:buClr>
            </a:pPr>
            <a:r>
              <a:rPr lang="en-US" sz="3200" b="1" dirty="0" smtClean="0">
                <a:solidFill>
                  <a:schemeClr val="bg1"/>
                </a:solidFill>
              </a:rPr>
              <a:t>	at the End of the Auction</a:t>
            </a:r>
          </a:p>
          <a:p>
            <a:pPr>
              <a:buClr>
                <a:srgbClr val="0070C0"/>
              </a:buClr>
            </a:pPr>
            <a:endParaRPr lang="en-US" sz="3200" b="1" dirty="0">
              <a:solidFill>
                <a:schemeClr val="bg1"/>
              </a:solidFill>
            </a:endParaRPr>
          </a:p>
          <a:p>
            <a:pPr marL="457200" indent="-457200">
              <a:buClr>
                <a:srgbClr val="0070C0"/>
              </a:buClr>
              <a:buFont typeface="Wingdings" panose="05000000000000000000" pitchFamily="2" charset="2"/>
              <a:buChar char="§"/>
            </a:pPr>
            <a:r>
              <a:rPr lang="en-US" sz="3200" b="1" dirty="0" smtClean="0">
                <a:solidFill>
                  <a:schemeClr val="bg1"/>
                </a:solidFill>
              </a:rPr>
              <a:t>Record Deed (after receipt)</a:t>
            </a:r>
          </a:p>
          <a:p>
            <a:pPr>
              <a:buClr>
                <a:srgbClr val="0070C0"/>
              </a:buClr>
            </a:pPr>
            <a:endParaRPr lang="en-US" sz="3200" b="1" dirty="0">
              <a:solidFill>
                <a:schemeClr val="bg1"/>
              </a:solidFill>
            </a:endParaRPr>
          </a:p>
          <a:p>
            <a:pPr marL="457200" indent="-457200">
              <a:buClr>
                <a:srgbClr val="0070C0"/>
              </a:buClr>
              <a:buFont typeface="Wingdings" panose="05000000000000000000" pitchFamily="2" charset="2"/>
              <a:buChar char="§"/>
            </a:pPr>
            <a:r>
              <a:rPr lang="en-US" sz="3200" b="1" dirty="0" smtClean="0">
                <a:solidFill>
                  <a:schemeClr val="bg1"/>
                </a:solidFill>
              </a:rPr>
              <a:t>For Tax Lien Auctions</a:t>
            </a:r>
          </a:p>
          <a:p>
            <a:pPr>
              <a:buClr>
                <a:srgbClr val="0070C0"/>
              </a:buClr>
            </a:pPr>
            <a:r>
              <a:rPr lang="en-US" sz="3200" b="1" dirty="0" smtClean="0">
                <a:solidFill>
                  <a:schemeClr val="bg1"/>
                </a:solidFill>
              </a:rPr>
              <a:t>	You have to wait until the end of the 	redemption period to file for the deed</a:t>
            </a:r>
          </a:p>
          <a:p>
            <a:pPr algn="ctr">
              <a:buClr>
                <a:srgbClr val="0070C0"/>
              </a:buClr>
            </a:pPr>
            <a:endParaRPr lang="en-US" sz="3200" b="1" dirty="0">
              <a:solidFill>
                <a:schemeClr val="bg1"/>
              </a:solidFill>
            </a:endParaRPr>
          </a:p>
          <a:p>
            <a:pPr algn="ctr">
              <a:buClr>
                <a:srgbClr val="0070C0"/>
              </a:buClr>
            </a:pPr>
            <a:endParaRPr lang="en-US" sz="3200" b="1" dirty="0">
              <a:solidFill>
                <a:schemeClr val="bg1"/>
              </a:solidFill>
            </a:endParaRPr>
          </a:p>
          <a:p>
            <a:pPr algn="ctr">
              <a:buClr>
                <a:srgbClr val="0070C0"/>
              </a:buClr>
            </a:pPr>
            <a:endParaRPr lang="en-US" sz="2400" b="1" dirty="0" smtClean="0">
              <a:solidFill>
                <a:schemeClr val="bg1"/>
              </a:solidFill>
            </a:endParaRPr>
          </a:p>
          <a:p>
            <a:pPr>
              <a:buClr>
                <a:srgbClr val="0070C0"/>
              </a:buClr>
            </a:pPr>
            <a:endParaRPr lang="en-US" sz="2400" b="1" dirty="0" smtClean="0">
              <a:solidFill>
                <a:schemeClr val="bg1"/>
              </a:solidFill>
            </a:endParaRPr>
          </a:p>
          <a:p>
            <a:pPr>
              <a:buClr>
                <a:srgbClr val="0070C0"/>
              </a:buClr>
            </a:pPr>
            <a:endParaRPr lang="en-US" sz="2400" b="1" dirty="0">
              <a:solidFill>
                <a:schemeClr val="bg1"/>
              </a:solidFill>
            </a:endParaRPr>
          </a:p>
        </p:txBody>
      </p:sp>
    </p:spTree>
    <p:extLst>
      <p:ext uri="{BB962C8B-B14F-4D97-AF65-F5344CB8AC3E}">
        <p14:creationId xmlns:p14="http://schemas.microsoft.com/office/powerpoint/2010/main" val="190949468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S010286790">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0431CEF-FFBD-4C8D-889D-1FC810EA7C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TS010286790</Template>
  <TotalTime>2468</TotalTime>
  <Words>864</Words>
  <Application>Microsoft Office PowerPoint</Application>
  <PresentationFormat>On-screen Show (4:3)</PresentationFormat>
  <Paragraphs>74</Paragraphs>
  <Slides>7</Slides>
  <Notes>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7</vt:i4>
      </vt:variant>
    </vt:vector>
  </HeadingPairs>
  <TitlesOfParts>
    <vt:vector size="16" baseType="lpstr">
      <vt:lpstr>Arial</vt:lpstr>
      <vt:lpstr>Calibri</vt:lpstr>
      <vt:lpstr>Calibri Light</vt:lpstr>
      <vt:lpstr>Courier New</vt:lpstr>
      <vt:lpstr>Tahoma</vt:lpstr>
      <vt:lpstr>Whitney</vt:lpstr>
      <vt:lpstr>Wingdings</vt:lpstr>
      <vt:lpstr>TS010286790</vt:lpstr>
      <vt:lpstr>White with Courier font for code 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Money Made Easy  How and Where to Get Unlimited Funding for your Real Estate Deals</dc:title>
  <dc:creator>Laura</dc:creator>
  <cp:lastModifiedBy>Laura Al-Amery</cp:lastModifiedBy>
  <cp:revision>103</cp:revision>
  <dcterms:created xsi:type="dcterms:W3CDTF">2013-05-01T18:49:20Z</dcterms:created>
  <dcterms:modified xsi:type="dcterms:W3CDTF">2015-07-02T01:21:51Z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TC102867909990</vt:lpwstr>
  </property>
</Properties>
</file>