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3900" r:id="rId2"/>
    <p:sldMasterId id="2147483924" r:id="rId3"/>
    <p:sldMasterId id="2147483948" r:id="rId4"/>
  </p:sldMasterIdLst>
  <p:sldIdLst>
    <p:sldId id="256" r:id="rId5"/>
    <p:sldId id="289" r:id="rId6"/>
    <p:sldId id="338" r:id="rId7"/>
    <p:sldId id="337" r:id="rId8"/>
    <p:sldId id="336" r:id="rId9"/>
    <p:sldId id="332" r:id="rId10"/>
    <p:sldId id="333" r:id="rId11"/>
    <p:sldId id="334" r:id="rId12"/>
    <p:sldId id="33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40" autoAdjust="0"/>
    <p:restoredTop sz="94624" autoAdjust="0"/>
  </p:normalViewPr>
  <p:slideViewPr>
    <p:cSldViewPr>
      <p:cViewPr varScale="1">
        <p:scale>
          <a:sx n="69" d="100"/>
          <a:sy n="69" d="100"/>
        </p:scale>
        <p:origin x="-11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00107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98387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293964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796113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654990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551215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408346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012B7-D680-439B-A44A-8BD7C45AB013}"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958AF-8AFD-4BAB-8A8D-70ADAFEAB2A2}"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xmlns="" val="33579598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7012B7-D680-439B-A44A-8BD7C45AB013}"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958AF-8AFD-4BAB-8A8D-70ADAFEAB2A2}"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565296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012B7-D680-439B-A44A-8BD7C45AB013}"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716216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08625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991709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540646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9996447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124580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936028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2367730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9404334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0831336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012B7-D680-439B-A44A-8BD7C45AB013}"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958AF-8AFD-4BAB-8A8D-70ADAFEAB2A2}"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xmlns="" val="11805603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7012B7-D680-439B-A44A-8BD7C45AB013}"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958AF-8AFD-4BAB-8A8D-70ADAFEAB2A2}"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1930063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012B7-D680-439B-A44A-8BD7C45AB013}"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90893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7611701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5327896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952034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5790883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6792472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7276952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4302779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75626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9241453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7012B7-D680-439B-A44A-8BD7C45AB013}"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31994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7012B7-D680-439B-A44A-8BD7C45AB013}"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61623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34793080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17012B7-D680-439B-A44A-8BD7C45AB013}" type="datetimeFigureOut">
              <a:rPr lang="en-US" smtClean="0"/>
              <a:pPr/>
              <a:t>5/18/2016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9267377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7030614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4647777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4176257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7012B7-D680-439B-A44A-8BD7C45AB013}"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526196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012B7-D680-439B-A44A-8BD7C45AB013}"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958AF-8AFD-4BAB-8A8D-70ADAFEAB2A2}"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xmlns="" val="1964386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7012B7-D680-439B-A44A-8BD7C45AB013}"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958AF-8AFD-4BAB-8A8D-70ADAFEAB2A2}"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213865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012B7-D680-439B-A44A-8BD7C45AB013}"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406487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03886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12B7-D680-439B-A44A-8BD7C45AB013}"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68627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E17012B7-D680-439B-A44A-8BD7C45AB013}" type="datetimeFigureOut">
              <a:rPr lang="en-US" smtClean="0"/>
              <a:pPr/>
              <a:t>5/18/2016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315808310"/>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E17012B7-D680-439B-A44A-8BD7C45AB013}" type="datetimeFigureOut">
              <a:rPr lang="en-US" smtClean="0"/>
              <a:pPr/>
              <a:t>5/18/2016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2010613178"/>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E17012B7-D680-439B-A44A-8BD7C45AB013}" type="datetimeFigureOut">
              <a:rPr lang="en-US" smtClean="0"/>
              <a:pPr/>
              <a:t>5/18/2016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FAE958AF-8AFD-4BAB-8A8D-70ADAFEAB2A2}" type="slidenum">
              <a:rPr lang="en-US" smtClean="0"/>
              <a:pPr/>
              <a:t>‹#›</a:t>
            </a:fld>
            <a:endParaRPr lang="en-US"/>
          </a:p>
        </p:txBody>
      </p:sp>
    </p:spTree>
    <p:extLst>
      <p:ext uri="{BB962C8B-B14F-4D97-AF65-F5344CB8AC3E}">
        <p14:creationId xmlns:p14="http://schemas.microsoft.com/office/powerpoint/2010/main" xmlns="" val="1261859896"/>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17012B7-D680-439B-A44A-8BD7C45AB013}" type="datetimeFigureOut">
              <a:rPr lang="en-US" smtClean="0"/>
              <a:pPr/>
              <a:t>5/18/2016</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AE958AF-8AFD-4BAB-8A8D-70ADAFEAB2A2}"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66615294"/>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447800"/>
            <a:ext cx="8229600" cy="1451955"/>
          </a:xfrm>
        </p:spPr>
        <p:txBody>
          <a:bodyPr>
            <a:noAutofit/>
          </a:bodyPr>
          <a:lstStyle/>
          <a:p>
            <a:pPr algn="ctr"/>
            <a:r>
              <a:rPr lang="en-US" sz="4800" b="1" dirty="0" smtClean="0">
                <a:effectLst>
                  <a:outerShdw blurRad="38100" dist="38100" dir="2700000" algn="tl">
                    <a:srgbClr val="000000">
                      <a:alpha val="43137"/>
                    </a:srgbClr>
                  </a:outerShdw>
                </a:effectLst>
              </a:rPr>
              <a:t>Business Organization</a:t>
            </a:r>
            <a:br>
              <a:rPr lang="en-US" sz="4800" b="1" dirty="0" smtClean="0">
                <a:effectLst>
                  <a:outerShdw blurRad="38100" dist="38100" dir="2700000" algn="tl">
                    <a:srgbClr val="000000">
                      <a:alpha val="43137"/>
                    </a:srgbClr>
                  </a:outerShdw>
                </a:effectLst>
              </a:rPr>
            </a:br>
            <a:r>
              <a:rPr lang="en-US" sz="4800" b="1" dirty="0" smtClean="0">
                <a:effectLst>
                  <a:outerShdw blurRad="38100" dist="38100" dir="2700000" algn="tl">
                    <a:srgbClr val="000000">
                      <a:alpha val="43137"/>
                    </a:srgbClr>
                  </a:outerShdw>
                </a:effectLst>
              </a:rPr>
              <a:t> &amp; Business Entities</a:t>
            </a:r>
            <a:endParaRPr lang="en-US" sz="4800" b="1" dirty="0">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cstate="print"/>
          <a:stretch>
            <a:fillRect/>
          </a:stretch>
        </p:blipFill>
        <p:spPr>
          <a:xfrm>
            <a:off x="3657600" y="4572000"/>
            <a:ext cx="1743607" cy="1524132"/>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 y="381000"/>
            <a:ext cx="8763000" cy="1015663"/>
          </a:xfrm>
          <a:prstGeom prst="rect">
            <a:avLst/>
          </a:prstGeom>
          <a:no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Disclaimer</a:t>
            </a:r>
            <a:endParaRPr lang="en-US" sz="6000" b="1" dirty="0">
              <a:solidFill>
                <a:schemeClr val="bg1"/>
              </a:solidFill>
              <a:latin typeface="+mj-lt"/>
              <a:ea typeface="Tahoma" pitchFamily="34" charset="0"/>
              <a:cs typeface="Tahoma" pitchFamily="34" charset="0"/>
            </a:endParaRPr>
          </a:p>
        </p:txBody>
      </p:sp>
      <p:sp>
        <p:nvSpPr>
          <p:cNvPr id="2" name="TextBox 1"/>
          <p:cNvSpPr txBox="1"/>
          <p:nvPr/>
        </p:nvSpPr>
        <p:spPr>
          <a:xfrm>
            <a:off x="1066800" y="1828800"/>
            <a:ext cx="6819900" cy="4893647"/>
          </a:xfrm>
          <a:prstGeom prst="rect">
            <a:avLst/>
          </a:prstGeom>
          <a:noFill/>
        </p:spPr>
        <p:txBody>
          <a:bodyPr wrap="square" rtlCol="0">
            <a:spAutoFit/>
          </a:bodyPr>
          <a:lstStyle/>
          <a:p>
            <a:pPr algn="ctr"/>
            <a:r>
              <a:rPr lang="en-US" sz="2400" dirty="0">
                <a:latin typeface="Calibri" panose="020F0502020204030204" pitchFamily="34" charset="0"/>
              </a:rPr>
              <a:t>These sample contracts </a:t>
            </a:r>
            <a:r>
              <a:rPr lang="en-US" sz="2400" dirty="0" smtClean="0">
                <a:latin typeface="Calibri" panose="020F0502020204030204" pitchFamily="34" charset="0"/>
              </a:rPr>
              <a:t>and opinions are </a:t>
            </a:r>
            <a:r>
              <a:rPr lang="en-US" sz="2400" dirty="0">
                <a:latin typeface="Calibri" panose="020F0502020204030204" pitchFamily="34" charset="0"/>
              </a:rPr>
              <a:t>provided for informational purposes only and should not be relied on as legal advice. Nothing herein constitutes the establishment of an attorney/client relationship between you and any attorney involved in the drafting of material included in these sample contracts. The sample contracts cannot and do not address the unique facts and circumstances of your specific situation and should not be relied on for your particular transaction. We make no claims, promises, or guarantees about the accuracy, completeness, or adequacy of any information contained in these sample contracts.</a:t>
            </a:r>
            <a:endParaRPr lang="en-US" sz="2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 y="381000"/>
            <a:ext cx="8763000" cy="1015663"/>
          </a:xfrm>
          <a:prstGeom prst="rect">
            <a:avLst/>
          </a:prstGeom>
          <a:no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Disclaimer</a:t>
            </a:r>
            <a:endParaRPr lang="en-US" sz="6000" b="1" dirty="0">
              <a:solidFill>
                <a:schemeClr val="bg1"/>
              </a:solidFill>
              <a:latin typeface="+mj-lt"/>
              <a:ea typeface="Tahoma" pitchFamily="34" charset="0"/>
              <a:cs typeface="Tahoma" pitchFamily="34" charset="0"/>
            </a:endParaRPr>
          </a:p>
        </p:txBody>
      </p:sp>
      <p:sp>
        <p:nvSpPr>
          <p:cNvPr id="2" name="TextBox 1"/>
          <p:cNvSpPr txBox="1"/>
          <p:nvPr/>
        </p:nvSpPr>
        <p:spPr>
          <a:xfrm>
            <a:off x="1123950" y="2667000"/>
            <a:ext cx="6819900" cy="2308324"/>
          </a:xfrm>
          <a:prstGeom prst="rect">
            <a:avLst/>
          </a:prstGeom>
          <a:noFill/>
        </p:spPr>
        <p:txBody>
          <a:bodyPr wrap="square" rtlCol="0">
            <a:spAutoFit/>
          </a:bodyPr>
          <a:lstStyle/>
          <a:p>
            <a:pPr algn="ctr"/>
            <a:r>
              <a:rPr lang="en-US" sz="2400" dirty="0">
                <a:latin typeface="Calibri" panose="020F0502020204030204" pitchFamily="34" charset="0"/>
              </a:rPr>
              <a:t>Therefore, you should not use the sample contracts without first obtaining the advice of a competent contracts attorney. Finally, nothing contained in these sample contracts should be construed to constitute a recommendation or endorsement of any organization, product, service, law firm or attorney.</a:t>
            </a:r>
            <a:endParaRPr lang="en-US" sz="2400" dirty="0"/>
          </a:p>
        </p:txBody>
      </p:sp>
    </p:spTree>
    <p:extLst>
      <p:ext uri="{BB962C8B-B14F-4D97-AF65-F5344CB8AC3E}">
        <p14:creationId xmlns:p14="http://schemas.microsoft.com/office/powerpoint/2010/main" xmlns="" val="33909094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 y="381000"/>
            <a:ext cx="8763000" cy="1015663"/>
          </a:xfrm>
          <a:prstGeom prst="rect">
            <a:avLst/>
          </a:prstGeom>
          <a:no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Disclaimer</a:t>
            </a:r>
            <a:endParaRPr lang="en-US" sz="6000" b="1" dirty="0">
              <a:solidFill>
                <a:schemeClr val="bg1"/>
              </a:solidFill>
              <a:latin typeface="+mj-lt"/>
              <a:ea typeface="Tahoma" pitchFamily="34" charset="0"/>
              <a:cs typeface="Tahoma" pitchFamily="34" charset="0"/>
            </a:endParaRPr>
          </a:p>
        </p:txBody>
      </p:sp>
      <p:sp>
        <p:nvSpPr>
          <p:cNvPr id="8" name="TextBox 7"/>
          <p:cNvSpPr txBox="1"/>
          <p:nvPr/>
        </p:nvSpPr>
        <p:spPr>
          <a:xfrm>
            <a:off x="1219200" y="2286000"/>
            <a:ext cx="6819900" cy="3416320"/>
          </a:xfrm>
          <a:prstGeom prst="rect">
            <a:avLst/>
          </a:prstGeom>
          <a:noFill/>
        </p:spPr>
        <p:txBody>
          <a:bodyPr wrap="square" rtlCol="0">
            <a:spAutoFit/>
          </a:bodyPr>
          <a:lstStyle/>
          <a:p>
            <a:pPr algn="ctr"/>
            <a:r>
              <a:rPr lang="en-US" sz="2400" dirty="0">
                <a:latin typeface="Calibri" panose="020F0502020204030204" pitchFamily="34" charset="0"/>
              </a:rPr>
              <a:t>By utilizing these materials, you: (</a:t>
            </a:r>
            <a:r>
              <a:rPr lang="en-US" sz="2400" dirty="0" err="1">
                <a:latin typeface="Calibri" panose="020F0502020204030204" pitchFamily="34" charset="0"/>
              </a:rPr>
              <a:t>i</a:t>
            </a:r>
            <a:r>
              <a:rPr lang="en-US" sz="2400" dirty="0">
                <a:latin typeface="Calibri" panose="020F0502020204030204" pitchFamily="34" charset="0"/>
              </a:rPr>
              <a:t>) assume full responsibility for any loss, damage, or liability resulting from the use of these sample contracts; and (ii) release the authors of the sample contracts, their contributors, agents, licensees, successors and assigns from any and all known or unknown claims, demands or causes of action that may arise, at any time, out of or relating to your use of any of the sample </a:t>
            </a:r>
            <a:r>
              <a:rPr lang="en-US" sz="2400" dirty="0" smtClean="0">
                <a:latin typeface="Calibri" panose="020F0502020204030204" pitchFamily="34" charset="0"/>
              </a:rPr>
              <a:t>contracts, recommendations or opinions.</a:t>
            </a:r>
            <a:endParaRPr lang="en-US" sz="2400" dirty="0"/>
          </a:p>
        </p:txBody>
      </p:sp>
    </p:spTree>
    <p:extLst>
      <p:ext uri="{BB962C8B-B14F-4D97-AF65-F5344CB8AC3E}">
        <p14:creationId xmlns:p14="http://schemas.microsoft.com/office/powerpoint/2010/main" xmlns="" val="362653429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91018" y="1828800"/>
            <a:ext cx="8552982" cy="4062651"/>
          </a:xfrm>
          <a:prstGeom prst="rect">
            <a:avLst/>
          </a:prstGeom>
          <a:noFill/>
        </p:spPr>
        <p:txBody>
          <a:bodyPr wrap="none" rtlCol="0">
            <a:spAutoFit/>
          </a:bodyPr>
          <a:lstStyle/>
          <a:p>
            <a:r>
              <a:rPr lang="en-US" sz="2400" b="1" dirty="0" smtClean="0">
                <a:solidFill>
                  <a:srgbClr val="002060"/>
                </a:solidFill>
                <a:effectLst>
                  <a:outerShdw blurRad="38100" dist="38100" dir="2700000" algn="tl">
                    <a:srgbClr val="000000">
                      <a:alpha val="43137"/>
                    </a:srgbClr>
                  </a:outerShdw>
                </a:effectLst>
                <a:latin typeface="Calibri" pitchFamily="34" charset="0"/>
              </a:rPr>
              <a:t>Advantages:</a:t>
            </a:r>
          </a:p>
          <a:p>
            <a:pPr lvl="1"/>
            <a:r>
              <a:rPr lang="en-US" sz="2400" dirty="0" smtClean="0">
                <a:latin typeface="Calibri" pitchFamily="34" charset="0"/>
              </a:rPr>
              <a:t>Complete control of the business;</a:t>
            </a:r>
          </a:p>
          <a:p>
            <a:pPr lvl="1"/>
            <a:r>
              <a:rPr lang="en-US" sz="2400" dirty="0" smtClean="0">
                <a:latin typeface="Calibri" pitchFamily="34" charset="0"/>
              </a:rPr>
              <a:t>No corporate tax payments;</a:t>
            </a:r>
          </a:p>
          <a:p>
            <a:pPr lvl="1"/>
            <a:r>
              <a:rPr lang="en-US" sz="2400" dirty="0" smtClean="0">
                <a:latin typeface="Calibri" pitchFamily="34" charset="0"/>
              </a:rPr>
              <a:t>Minimal legal fees to forming the business entity;</a:t>
            </a:r>
          </a:p>
          <a:p>
            <a:pPr lvl="1"/>
            <a:r>
              <a:rPr lang="en-US" sz="2400" dirty="0" smtClean="0">
                <a:latin typeface="Calibri" pitchFamily="34" charset="0"/>
              </a:rPr>
              <a:t>Can use social security number for all business transactions.</a:t>
            </a:r>
          </a:p>
          <a:p>
            <a:r>
              <a:rPr lang="en-US" sz="2400" b="1" dirty="0" smtClean="0">
                <a:solidFill>
                  <a:srgbClr val="002060"/>
                </a:solidFill>
                <a:effectLst>
                  <a:outerShdw blurRad="38100" dist="38100" dir="2700000" algn="tl">
                    <a:srgbClr val="000000">
                      <a:alpha val="43137"/>
                    </a:srgbClr>
                  </a:outerShdw>
                </a:effectLst>
                <a:latin typeface="Calibri" pitchFamily="34" charset="0"/>
              </a:rPr>
              <a:t> </a:t>
            </a:r>
          </a:p>
          <a:p>
            <a:r>
              <a:rPr lang="en-US" sz="2400" b="1" dirty="0" smtClean="0">
                <a:solidFill>
                  <a:srgbClr val="002060"/>
                </a:solidFill>
                <a:effectLst>
                  <a:outerShdw blurRad="38100" dist="38100" dir="2700000" algn="tl">
                    <a:srgbClr val="000000">
                      <a:alpha val="43137"/>
                    </a:srgbClr>
                  </a:outerShdw>
                </a:effectLst>
                <a:latin typeface="Calibri" pitchFamily="34" charset="0"/>
              </a:rPr>
              <a:t>Disadvantages:</a:t>
            </a:r>
          </a:p>
          <a:p>
            <a:pPr lvl="1"/>
            <a:r>
              <a:rPr lang="en-US" sz="2400" dirty="0" smtClean="0">
                <a:latin typeface="Calibri" pitchFamily="34" charset="0"/>
              </a:rPr>
              <a:t>The owner of the business held personally liable;</a:t>
            </a:r>
          </a:p>
          <a:p>
            <a:pPr lvl="1"/>
            <a:r>
              <a:rPr lang="en-US" sz="2400" dirty="0" smtClean="0">
                <a:latin typeface="Calibri" pitchFamily="34" charset="0"/>
              </a:rPr>
              <a:t>Investors and transactional funding lenders will not do business</a:t>
            </a:r>
          </a:p>
          <a:p>
            <a:pPr lvl="1"/>
            <a:r>
              <a:rPr lang="en-US" sz="2400" dirty="0" smtClean="0">
                <a:latin typeface="Calibri" pitchFamily="34" charset="0"/>
              </a:rPr>
              <a:t>with sole proprietorships because of usury laws complications.</a:t>
            </a:r>
          </a:p>
          <a:p>
            <a:endParaRPr lang="en-US" dirty="0"/>
          </a:p>
        </p:txBody>
      </p:sp>
      <p:sp>
        <p:nvSpPr>
          <p:cNvPr id="9" name="TextBox 8"/>
          <p:cNvSpPr txBox="1"/>
          <p:nvPr/>
        </p:nvSpPr>
        <p:spPr>
          <a:xfrm>
            <a:off x="1676400" y="5867400"/>
            <a:ext cx="6286721" cy="584775"/>
          </a:xfrm>
          <a:prstGeom prst="rect">
            <a:avLst/>
          </a:prstGeom>
          <a:solidFill>
            <a:schemeClr val="bg1">
              <a:lumMod val="85000"/>
            </a:schemeClr>
          </a:solidFill>
        </p:spPr>
        <p:txBody>
          <a:bodyPr wrap="none" rtlCol="0">
            <a:spAutoFit/>
          </a:bodyPr>
          <a:lstStyle/>
          <a:p>
            <a:r>
              <a:rPr lang="en-US" sz="3200" dirty="0" smtClean="0">
                <a:latin typeface="Calibri" pitchFamily="34" charset="0"/>
              </a:rPr>
              <a:t>Do not Use this Entity for Real Estate</a:t>
            </a:r>
            <a:endParaRPr lang="en-US" sz="3200" dirty="0">
              <a:latin typeface="Calibri" pitchFamily="34" charset="0"/>
            </a:endParaRPr>
          </a:p>
        </p:txBody>
      </p:sp>
      <p:sp>
        <p:nvSpPr>
          <p:cNvPr id="10" name="TextBox 9"/>
          <p:cNvSpPr txBox="1"/>
          <p:nvPr/>
        </p:nvSpPr>
        <p:spPr>
          <a:xfrm>
            <a:off x="152400" y="381000"/>
            <a:ext cx="8763000" cy="1015663"/>
          </a:xfrm>
          <a:prstGeom prst="rect">
            <a:avLst/>
          </a:prstGeom>
          <a:no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Sole Proprietorship</a:t>
            </a:r>
            <a:endParaRPr lang="en-US" sz="6000" b="1" dirty="0">
              <a:solidFill>
                <a:schemeClr val="bg1"/>
              </a:solidFill>
              <a:latin typeface="+mj-lt"/>
              <a:ea typeface="Tahoma" pitchFamily="34" charset="0"/>
              <a:cs typeface="Tahoma" pitchFamily="34" charset="0"/>
            </a:endParaRPr>
          </a:p>
        </p:txBody>
      </p:sp>
    </p:spTree>
    <p:extLst>
      <p:ext uri="{BB962C8B-B14F-4D97-AF65-F5344CB8AC3E}">
        <p14:creationId xmlns:p14="http://schemas.microsoft.com/office/powerpoint/2010/main" xmlns="" val="16230221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66800" y="1194911"/>
            <a:ext cx="7593745" cy="5663089"/>
          </a:xfrm>
          <a:prstGeom prst="rect">
            <a:avLst/>
          </a:prstGeom>
          <a:noFill/>
        </p:spPr>
        <p:txBody>
          <a:bodyPr wrap="none" rtlCol="0">
            <a:spAutoFit/>
          </a:bodyPr>
          <a:lstStyle/>
          <a:p>
            <a:pPr algn="ctr"/>
            <a:r>
              <a:rPr lang="en-US" sz="3200" b="1" dirty="0" smtClean="0">
                <a:latin typeface="Calibri" pitchFamily="34" charset="0"/>
              </a:rPr>
              <a:t>		</a:t>
            </a:r>
            <a:endParaRPr lang="en-US" sz="3200" dirty="0" smtClean="0">
              <a:latin typeface="Calibri" pitchFamily="34" charset="0"/>
            </a:endParaRPr>
          </a:p>
          <a:p>
            <a:r>
              <a:rPr lang="en-US" sz="3200" dirty="0" smtClean="0">
                <a:latin typeface="Calibri" pitchFamily="34" charset="0"/>
              </a:rPr>
              <a:t> </a:t>
            </a:r>
            <a:r>
              <a:rPr lang="en-US" sz="2400" b="1" dirty="0" smtClean="0">
                <a:solidFill>
                  <a:srgbClr val="002060"/>
                </a:solidFill>
                <a:effectLst>
                  <a:outerShdw blurRad="38100" dist="38100" dir="2700000" algn="tl">
                    <a:srgbClr val="000000">
                      <a:alpha val="43137"/>
                    </a:srgbClr>
                  </a:outerShdw>
                </a:effectLst>
                <a:latin typeface="Calibri" pitchFamily="34" charset="0"/>
              </a:rPr>
              <a:t>Advantages:</a:t>
            </a:r>
          </a:p>
          <a:p>
            <a:pPr lvl="1"/>
            <a:r>
              <a:rPr lang="en-US" sz="2400" dirty="0" smtClean="0">
                <a:latin typeface="Calibri" pitchFamily="34" charset="0"/>
              </a:rPr>
              <a:t>Limited liability – self standing legal entity;</a:t>
            </a:r>
          </a:p>
          <a:p>
            <a:pPr lvl="1"/>
            <a:r>
              <a:rPr lang="en-US" sz="2400" dirty="0" smtClean="0">
                <a:latin typeface="Calibri" pitchFamily="34" charset="0"/>
              </a:rPr>
              <a:t>Corporate tax treatment separate from the owners;</a:t>
            </a:r>
          </a:p>
          <a:p>
            <a:pPr lvl="1"/>
            <a:r>
              <a:rPr lang="en-US" sz="2400" dirty="0" smtClean="0">
                <a:latin typeface="Calibri" pitchFamily="34" charset="0"/>
              </a:rPr>
              <a:t>Attractive to investors for stock ownership possibility;</a:t>
            </a:r>
          </a:p>
          <a:p>
            <a:pPr lvl="1"/>
            <a:r>
              <a:rPr lang="en-US" sz="2400" dirty="0" smtClean="0">
                <a:latin typeface="Calibri" pitchFamily="34" charset="0"/>
              </a:rPr>
              <a:t>Owner/Employee – deductions, benefits;</a:t>
            </a:r>
          </a:p>
          <a:p>
            <a:pPr lvl="1"/>
            <a:r>
              <a:rPr lang="en-US" sz="2400" dirty="0" smtClean="0">
                <a:latin typeface="Calibri" pitchFamily="34" charset="0"/>
              </a:rPr>
              <a:t>Operational organization structure;</a:t>
            </a:r>
            <a:br>
              <a:rPr lang="en-US" sz="2400" dirty="0" smtClean="0">
                <a:latin typeface="Calibri" pitchFamily="34" charset="0"/>
              </a:rPr>
            </a:br>
            <a:r>
              <a:rPr lang="en-US" sz="2400" dirty="0" smtClean="0">
                <a:latin typeface="Calibri" pitchFamily="34" charset="0"/>
              </a:rPr>
              <a:t>Easily transferrable through shares</a:t>
            </a:r>
            <a:r>
              <a:rPr lang="en-US" sz="3200" dirty="0" smtClean="0">
                <a:latin typeface="Calibri" pitchFamily="34" charset="0"/>
              </a:rPr>
              <a:t>.</a:t>
            </a:r>
          </a:p>
          <a:p>
            <a:r>
              <a:rPr lang="en-US" sz="3200" dirty="0" smtClean="0"/>
              <a:t> </a:t>
            </a:r>
            <a:r>
              <a:rPr lang="en-US" sz="2400" b="1" dirty="0" smtClean="0">
                <a:solidFill>
                  <a:srgbClr val="002060"/>
                </a:solidFill>
                <a:effectLst>
                  <a:outerShdw blurRad="38100" dist="38100" dir="2700000" algn="tl">
                    <a:srgbClr val="000000">
                      <a:alpha val="43137"/>
                    </a:srgbClr>
                  </a:outerShdw>
                </a:effectLst>
                <a:latin typeface="Calibri" pitchFamily="34" charset="0"/>
              </a:rPr>
              <a:t>Disadvantages:</a:t>
            </a:r>
          </a:p>
          <a:p>
            <a:pPr lvl="1"/>
            <a:r>
              <a:rPr lang="en-US" sz="2400" dirty="0" smtClean="0">
                <a:latin typeface="Calibri" pitchFamily="34" charset="0"/>
              </a:rPr>
              <a:t>Fees</a:t>
            </a:r>
            <a:r>
              <a:rPr lang="en-US" sz="2400" dirty="0">
                <a:latin typeface="Calibri" pitchFamily="34" charset="0"/>
              </a:rPr>
              <a:t>;</a:t>
            </a:r>
            <a:endParaRPr lang="en-US" sz="2400" dirty="0" smtClean="0">
              <a:latin typeface="Calibri" pitchFamily="34" charset="0"/>
            </a:endParaRPr>
          </a:p>
          <a:p>
            <a:pPr lvl="1"/>
            <a:r>
              <a:rPr lang="en-US" sz="2400" dirty="0" smtClean="0">
                <a:latin typeface="Calibri" pitchFamily="34" charset="0"/>
              </a:rPr>
              <a:t>Formalities and Paperwork;</a:t>
            </a:r>
          </a:p>
          <a:p>
            <a:pPr lvl="1"/>
            <a:r>
              <a:rPr lang="en-US" sz="2400" dirty="0" smtClean="0">
                <a:latin typeface="Calibri" pitchFamily="34" charset="0"/>
              </a:rPr>
              <a:t>Dissolution Formalities;</a:t>
            </a:r>
          </a:p>
          <a:p>
            <a:pPr lvl="1"/>
            <a:r>
              <a:rPr lang="en-US" sz="2400" dirty="0" smtClean="0">
                <a:latin typeface="Calibri" pitchFamily="34" charset="0"/>
              </a:rPr>
              <a:t>Tax Consequences – double taxation for C Corporations.</a:t>
            </a:r>
          </a:p>
          <a:p>
            <a:endParaRPr lang="en-US" dirty="0"/>
          </a:p>
        </p:txBody>
      </p:sp>
      <p:sp>
        <p:nvSpPr>
          <p:cNvPr id="9" name="TextBox 8"/>
          <p:cNvSpPr txBox="1"/>
          <p:nvPr/>
        </p:nvSpPr>
        <p:spPr>
          <a:xfrm>
            <a:off x="152400" y="381000"/>
            <a:ext cx="8763000" cy="1015663"/>
          </a:xfrm>
          <a:prstGeom prst="rect">
            <a:avLst/>
          </a:prstGeom>
          <a:no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Corporation</a:t>
            </a:r>
            <a:endParaRPr lang="en-US" sz="6000" b="1" dirty="0">
              <a:solidFill>
                <a:schemeClr val="bg1"/>
              </a:solidFill>
              <a:latin typeface="+mj-lt"/>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52400" y="381000"/>
            <a:ext cx="8763000" cy="1015663"/>
          </a:xfrm>
          <a:prstGeom prst="rect">
            <a:avLst/>
          </a:prstGeom>
          <a:solidFill>
            <a:schemeClr val="accent1"/>
          </a:solidFill>
        </p:spPr>
        <p:txBody>
          <a:bodyPr wrap="square" rtlCol="0">
            <a:spAutoFit/>
          </a:bodyPr>
          <a:lstStyle/>
          <a:p>
            <a:pPr algn="ctr"/>
            <a:r>
              <a:rPr lang="en-US" sz="6000" b="1" dirty="0" smtClean="0">
                <a:solidFill>
                  <a:schemeClr val="bg1"/>
                </a:solidFill>
                <a:latin typeface="+mj-lt"/>
                <a:ea typeface="Tahoma" pitchFamily="34" charset="0"/>
                <a:cs typeface="Tahoma" pitchFamily="34" charset="0"/>
              </a:rPr>
              <a:t>Limited Liability or LLC</a:t>
            </a:r>
            <a:endParaRPr lang="en-US" sz="6000" b="1" dirty="0">
              <a:solidFill>
                <a:schemeClr val="bg1"/>
              </a:solidFill>
              <a:latin typeface="+mj-lt"/>
              <a:ea typeface="Tahoma" pitchFamily="34" charset="0"/>
              <a:cs typeface="Tahoma" pitchFamily="34" charset="0"/>
            </a:endParaRPr>
          </a:p>
        </p:txBody>
      </p:sp>
      <p:sp>
        <p:nvSpPr>
          <p:cNvPr id="16" name="TextBox 15"/>
          <p:cNvSpPr txBox="1"/>
          <p:nvPr/>
        </p:nvSpPr>
        <p:spPr>
          <a:xfrm>
            <a:off x="228600" y="1441132"/>
            <a:ext cx="8997399" cy="5293757"/>
          </a:xfrm>
          <a:prstGeom prst="rect">
            <a:avLst/>
          </a:prstGeom>
          <a:noFill/>
        </p:spPr>
        <p:txBody>
          <a:bodyPr wrap="none" rtlCol="0">
            <a:spAutoFit/>
          </a:bodyPr>
          <a:lstStyle/>
          <a:p>
            <a:pPr algn="ctr"/>
            <a:r>
              <a:rPr lang="en-US" sz="3200" b="1" dirty="0" smtClean="0">
                <a:latin typeface="Calibri" pitchFamily="34" charset="0"/>
              </a:rPr>
              <a:t> </a:t>
            </a:r>
          </a:p>
          <a:p>
            <a:r>
              <a:rPr lang="en-US" sz="2400" b="1" dirty="0" smtClean="0">
                <a:solidFill>
                  <a:srgbClr val="002060"/>
                </a:solidFill>
                <a:effectLst>
                  <a:outerShdw blurRad="38100" dist="38100" dir="2700000" algn="tl">
                    <a:srgbClr val="000000">
                      <a:alpha val="43137"/>
                    </a:srgbClr>
                  </a:outerShdw>
                </a:effectLst>
                <a:latin typeface="Calibri" pitchFamily="34" charset="0"/>
              </a:rPr>
              <a:t>Advantages:</a:t>
            </a:r>
          </a:p>
          <a:p>
            <a:pPr lvl="1"/>
            <a:r>
              <a:rPr lang="en-US" sz="2400" dirty="0" smtClean="0">
                <a:latin typeface="Calibri" pitchFamily="34" charset="0"/>
              </a:rPr>
              <a:t>Combines the advantages of a sole proprietorship</a:t>
            </a:r>
          </a:p>
          <a:p>
            <a:pPr lvl="1"/>
            <a:r>
              <a:rPr lang="en-US" sz="2400" dirty="0" smtClean="0">
                <a:latin typeface="Calibri" pitchFamily="34" charset="0"/>
              </a:rPr>
              <a:t>with the protection of a corporation;</a:t>
            </a:r>
          </a:p>
          <a:p>
            <a:pPr lvl="1"/>
            <a:r>
              <a:rPr lang="en-US" sz="2400" dirty="0" smtClean="0">
                <a:latin typeface="Calibri" pitchFamily="34" charset="0"/>
              </a:rPr>
              <a:t>No formalities or requirements like a corporation;</a:t>
            </a:r>
          </a:p>
          <a:p>
            <a:pPr lvl="1"/>
            <a:r>
              <a:rPr lang="en-US" sz="2400" dirty="0" smtClean="0">
                <a:latin typeface="Calibri" pitchFamily="34" charset="0"/>
              </a:rPr>
              <a:t>Flexibility in management and organization;</a:t>
            </a:r>
          </a:p>
          <a:p>
            <a:pPr lvl="1"/>
            <a:r>
              <a:rPr lang="en-US" sz="2400" dirty="0" smtClean="0">
                <a:latin typeface="Calibri" pitchFamily="34" charset="0"/>
              </a:rPr>
              <a:t>Flexibility in allocating income to the members;</a:t>
            </a:r>
          </a:p>
          <a:p>
            <a:pPr lvl="1"/>
            <a:r>
              <a:rPr lang="en-US" sz="2400" dirty="0" smtClean="0">
                <a:latin typeface="Calibri" pitchFamily="34" charset="0"/>
              </a:rPr>
              <a:t>No annual requirements, paperwork and fees;</a:t>
            </a:r>
          </a:p>
          <a:p>
            <a:pPr lvl="1"/>
            <a:r>
              <a:rPr lang="en-US" sz="2400" dirty="0" smtClean="0">
                <a:latin typeface="Calibri" pitchFamily="34" charset="0"/>
              </a:rPr>
              <a:t>Easy dissolution.</a:t>
            </a:r>
          </a:p>
          <a:p>
            <a:r>
              <a:rPr lang="en-US" sz="2400" b="1" dirty="0" smtClean="0">
                <a:solidFill>
                  <a:srgbClr val="002060"/>
                </a:solidFill>
                <a:effectLst>
                  <a:outerShdw blurRad="38100" dist="38100" dir="2700000" algn="tl">
                    <a:srgbClr val="000000">
                      <a:alpha val="43137"/>
                    </a:srgbClr>
                  </a:outerShdw>
                </a:effectLst>
                <a:latin typeface="Calibri" pitchFamily="34" charset="0"/>
              </a:rPr>
              <a:t>Disadvantages:</a:t>
            </a:r>
          </a:p>
          <a:p>
            <a:pPr lvl="1"/>
            <a:r>
              <a:rPr lang="en-US" sz="2400" dirty="0" smtClean="0">
                <a:latin typeface="Calibri" pitchFamily="34" charset="0"/>
              </a:rPr>
              <a:t>More difficult to raise capital with an LLC than a corporation entity;</a:t>
            </a:r>
          </a:p>
          <a:p>
            <a:pPr lvl="1"/>
            <a:r>
              <a:rPr lang="en-US" sz="2400" dirty="0" smtClean="0">
                <a:latin typeface="Calibri" pitchFamily="34" charset="0"/>
              </a:rPr>
              <a:t>Operating agreement is suggested, but not required;</a:t>
            </a:r>
          </a:p>
          <a:p>
            <a:pPr lvl="1"/>
            <a:r>
              <a:rPr lang="en-US" sz="2400" dirty="0" smtClean="0">
                <a:latin typeface="Calibri" pitchFamily="34" charset="0"/>
              </a:rPr>
              <a:t>Organization sometimes confusing.</a:t>
            </a:r>
          </a:p>
          <a:p>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52400" y="381000"/>
            <a:ext cx="8763000" cy="830997"/>
          </a:xfrm>
          <a:prstGeom prst="rect">
            <a:avLst/>
          </a:prstGeom>
          <a:solidFill>
            <a:schemeClr val="accent1"/>
          </a:solidFill>
        </p:spPr>
        <p:txBody>
          <a:bodyPr wrap="square" rtlCol="0">
            <a:spAutoFit/>
          </a:bodyPr>
          <a:lstStyle/>
          <a:p>
            <a:pPr algn="ctr"/>
            <a:r>
              <a:rPr lang="en-US" sz="4800" b="1" dirty="0" smtClean="0">
                <a:solidFill>
                  <a:schemeClr val="bg1"/>
                </a:solidFill>
                <a:latin typeface="+mj-lt"/>
                <a:ea typeface="Tahoma" pitchFamily="34" charset="0"/>
                <a:cs typeface="Tahoma" pitchFamily="34" charset="0"/>
              </a:rPr>
              <a:t>My Suggestions for RE Investing</a:t>
            </a:r>
            <a:endParaRPr lang="en-US" sz="4800" b="1" dirty="0">
              <a:solidFill>
                <a:schemeClr val="bg1"/>
              </a:solidFill>
              <a:latin typeface="+mj-lt"/>
              <a:ea typeface="Tahoma" pitchFamily="34" charset="0"/>
              <a:cs typeface="Tahoma" pitchFamily="34" charset="0"/>
            </a:endParaRPr>
          </a:p>
        </p:txBody>
      </p:sp>
      <p:sp>
        <p:nvSpPr>
          <p:cNvPr id="16" name="TextBox 15"/>
          <p:cNvSpPr txBox="1"/>
          <p:nvPr/>
        </p:nvSpPr>
        <p:spPr>
          <a:xfrm>
            <a:off x="990600" y="1981200"/>
            <a:ext cx="7848600" cy="3200876"/>
          </a:xfrm>
          <a:prstGeom prst="rect">
            <a:avLst/>
          </a:prstGeom>
          <a:noFill/>
        </p:spPr>
        <p:txBody>
          <a:bodyPr wrap="square" rtlCol="0">
            <a:spAutoFit/>
          </a:bodyPr>
          <a:lstStyle/>
          <a:p>
            <a:pPr marL="457200" indent="-457200">
              <a:buClr>
                <a:schemeClr val="accent2"/>
              </a:buClr>
              <a:buFont typeface="Wingdings" panose="05000000000000000000" pitchFamily="2" charset="2"/>
              <a:buChar char="§"/>
            </a:pPr>
            <a:r>
              <a:rPr lang="en-US" sz="3200" dirty="0" smtClean="0">
                <a:latin typeface="Calibri" pitchFamily="34" charset="0"/>
              </a:rPr>
              <a:t>LLC or Corporation</a:t>
            </a:r>
          </a:p>
          <a:p>
            <a:pPr lvl="1">
              <a:buClr>
                <a:schemeClr val="accent2"/>
              </a:buClr>
            </a:pPr>
            <a:r>
              <a:rPr lang="en-US" sz="2400" dirty="0" smtClean="0">
                <a:latin typeface="Calibri" pitchFamily="34" charset="0"/>
              </a:rPr>
              <a:t>Secretary of State Website or See Internet Resource</a:t>
            </a:r>
          </a:p>
          <a:p>
            <a:pPr marL="457200" indent="-457200">
              <a:buClr>
                <a:schemeClr val="accent2"/>
              </a:buClr>
              <a:buFont typeface="Wingdings" panose="05000000000000000000" pitchFamily="2" charset="2"/>
              <a:buChar char="§"/>
            </a:pPr>
            <a:endParaRPr lang="en-US" sz="3200" dirty="0">
              <a:latin typeface="Calibri" pitchFamily="34" charset="0"/>
            </a:endParaRPr>
          </a:p>
          <a:p>
            <a:pPr marL="457200" indent="-457200">
              <a:buClr>
                <a:schemeClr val="accent2"/>
              </a:buClr>
              <a:buFont typeface="Wingdings" panose="05000000000000000000" pitchFamily="2" charset="2"/>
              <a:buChar char="§"/>
            </a:pPr>
            <a:r>
              <a:rPr lang="en-US" sz="3200" dirty="0" smtClean="0">
                <a:latin typeface="Calibri" pitchFamily="34" charset="0"/>
              </a:rPr>
              <a:t>Elect Your Entity as an S-Corp</a:t>
            </a:r>
          </a:p>
          <a:p>
            <a:pPr marL="457200" indent="-457200">
              <a:buClr>
                <a:schemeClr val="accent2"/>
              </a:buClr>
              <a:buFont typeface="Wingdings" panose="05000000000000000000" pitchFamily="2" charset="2"/>
              <a:buChar char="§"/>
            </a:pPr>
            <a:endParaRPr lang="en-US" sz="3200" dirty="0">
              <a:latin typeface="Calibri" pitchFamily="34" charset="0"/>
            </a:endParaRPr>
          </a:p>
          <a:p>
            <a:pPr marL="457200" indent="-457200">
              <a:buClr>
                <a:schemeClr val="accent2"/>
              </a:buClr>
              <a:buFont typeface="Wingdings" panose="05000000000000000000" pitchFamily="2" charset="2"/>
              <a:buChar char="§"/>
            </a:pPr>
            <a:r>
              <a:rPr lang="en-US" sz="3200" dirty="0" smtClean="0">
                <a:latin typeface="Calibri" pitchFamily="34" charset="0"/>
              </a:rPr>
              <a:t>Form One LLC or Corp per RE Niche </a:t>
            </a:r>
          </a:p>
          <a:p>
            <a:endParaRPr lang="en-US" dirty="0"/>
          </a:p>
        </p:txBody>
      </p:sp>
    </p:spTree>
    <p:extLst>
      <p:ext uri="{BB962C8B-B14F-4D97-AF65-F5344CB8AC3E}">
        <p14:creationId xmlns:p14="http://schemas.microsoft.com/office/powerpoint/2010/main" xmlns="" val="6789040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28600"/>
            <a:ext cx="9144000" cy="1295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04800"/>
            <a:ext cx="9144000" cy="1143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52400" y="381000"/>
            <a:ext cx="8763000" cy="830997"/>
          </a:xfrm>
          <a:prstGeom prst="rect">
            <a:avLst/>
          </a:prstGeom>
          <a:solidFill>
            <a:schemeClr val="accent1"/>
          </a:solidFill>
        </p:spPr>
        <p:txBody>
          <a:bodyPr wrap="square" rtlCol="0">
            <a:spAutoFit/>
          </a:bodyPr>
          <a:lstStyle/>
          <a:p>
            <a:pPr algn="ctr"/>
            <a:r>
              <a:rPr lang="en-US" sz="4800" b="1" dirty="0" smtClean="0">
                <a:solidFill>
                  <a:schemeClr val="bg1"/>
                </a:solidFill>
                <a:latin typeface="+mj-lt"/>
                <a:ea typeface="Tahoma" pitchFamily="34" charset="0"/>
                <a:cs typeface="Tahoma" pitchFamily="34" charset="0"/>
              </a:rPr>
              <a:t>… in order to be “in business”</a:t>
            </a:r>
            <a:endParaRPr lang="en-US" sz="4800" b="1" dirty="0">
              <a:solidFill>
                <a:schemeClr val="bg1"/>
              </a:solidFill>
              <a:latin typeface="+mj-lt"/>
              <a:ea typeface="Tahoma" pitchFamily="34" charset="0"/>
              <a:cs typeface="Tahoma" pitchFamily="34" charset="0"/>
            </a:endParaRPr>
          </a:p>
        </p:txBody>
      </p:sp>
      <p:sp>
        <p:nvSpPr>
          <p:cNvPr id="16" name="TextBox 15"/>
          <p:cNvSpPr txBox="1"/>
          <p:nvPr/>
        </p:nvSpPr>
        <p:spPr>
          <a:xfrm>
            <a:off x="990600" y="1981200"/>
            <a:ext cx="7848600" cy="5047536"/>
          </a:xfrm>
          <a:prstGeom prst="rect">
            <a:avLst/>
          </a:prstGeom>
          <a:noFill/>
        </p:spPr>
        <p:txBody>
          <a:bodyPr wrap="square" rtlCol="0">
            <a:spAutoFit/>
          </a:bodyPr>
          <a:lstStyle/>
          <a:p>
            <a:pPr marL="457200" indent="-457200">
              <a:buClr>
                <a:schemeClr val="accent2"/>
              </a:buClr>
              <a:buFont typeface="Wingdings" panose="05000000000000000000" pitchFamily="2" charset="2"/>
              <a:buChar char="§"/>
            </a:pPr>
            <a:r>
              <a:rPr lang="en-US" sz="3200" dirty="0" smtClean="0">
                <a:latin typeface="Calibri" pitchFamily="34" charset="0"/>
              </a:rPr>
              <a:t>Form an LLC or Corporation</a:t>
            </a:r>
          </a:p>
          <a:p>
            <a:pPr marL="0" lvl="1">
              <a:buClr>
                <a:schemeClr val="accent2"/>
              </a:buClr>
            </a:pPr>
            <a:r>
              <a:rPr lang="en-US" sz="3200" dirty="0">
                <a:latin typeface="Calibri" pitchFamily="34" charset="0"/>
              </a:rPr>
              <a:t>	</a:t>
            </a:r>
            <a:r>
              <a:rPr lang="en-US" sz="2400" dirty="0">
                <a:latin typeface="Calibri" pitchFamily="34" charset="0"/>
              </a:rPr>
              <a:t>Secretary of State Website or See Internet Resource</a:t>
            </a:r>
          </a:p>
          <a:p>
            <a:pPr>
              <a:buClr>
                <a:schemeClr val="accent2"/>
              </a:buClr>
            </a:pPr>
            <a:endParaRPr lang="en-US" sz="3200" dirty="0">
              <a:latin typeface="Calibri" pitchFamily="34" charset="0"/>
            </a:endParaRPr>
          </a:p>
          <a:p>
            <a:pPr marL="457200" indent="-457200">
              <a:buClr>
                <a:schemeClr val="accent2"/>
              </a:buClr>
              <a:buFont typeface="Wingdings" panose="05000000000000000000" pitchFamily="2" charset="2"/>
              <a:buChar char="§"/>
            </a:pPr>
            <a:r>
              <a:rPr lang="en-US" sz="3200" dirty="0" smtClean="0">
                <a:latin typeface="Calibri" pitchFamily="34" charset="0"/>
              </a:rPr>
              <a:t>Obtain your FED ID #</a:t>
            </a:r>
          </a:p>
          <a:p>
            <a:pPr>
              <a:buClr>
                <a:schemeClr val="accent2"/>
              </a:buClr>
            </a:pPr>
            <a:r>
              <a:rPr lang="en-US" sz="3200" dirty="0">
                <a:latin typeface="Calibri" pitchFamily="34" charset="0"/>
              </a:rPr>
              <a:t>	</a:t>
            </a:r>
            <a:r>
              <a:rPr lang="en-US" sz="2400" dirty="0" smtClean="0">
                <a:latin typeface="Calibri" pitchFamily="34" charset="0"/>
              </a:rPr>
              <a:t>See link below where to get the FED ID#</a:t>
            </a:r>
          </a:p>
          <a:p>
            <a:pPr>
              <a:buClr>
                <a:schemeClr val="accent2"/>
              </a:buClr>
            </a:pPr>
            <a:endParaRPr lang="en-US" sz="2400" dirty="0">
              <a:latin typeface="Calibri" pitchFamily="34" charset="0"/>
            </a:endParaRPr>
          </a:p>
          <a:p>
            <a:pPr marL="457200" indent="-457200">
              <a:buClr>
                <a:schemeClr val="accent2"/>
              </a:buClr>
              <a:buFont typeface="Wingdings" panose="05000000000000000000" pitchFamily="2" charset="2"/>
              <a:buChar char="§"/>
            </a:pPr>
            <a:r>
              <a:rPr lang="en-US" sz="3200" dirty="0" smtClean="0">
                <a:latin typeface="Calibri" pitchFamily="34" charset="0"/>
              </a:rPr>
              <a:t>Operating Agreement</a:t>
            </a:r>
          </a:p>
          <a:p>
            <a:pPr>
              <a:buClr>
                <a:schemeClr val="accent2"/>
              </a:buClr>
            </a:pPr>
            <a:r>
              <a:rPr lang="en-US" sz="3200" dirty="0">
                <a:latin typeface="Calibri" pitchFamily="34" charset="0"/>
              </a:rPr>
              <a:t>	</a:t>
            </a:r>
            <a:r>
              <a:rPr lang="en-US" sz="2400" dirty="0" smtClean="0">
                <a:latin typeface="Calibri" pitchFamily="34" charset="0"/>
              </a:rPr>
              <a:t>Optional, but some banks require it to</a:t>
            </a:r>
          </a:p>
          <a:p>
            <a:pPr>
              <a:buClr>
                <a:schemeClr val="accent2"/>
              </a:buClr>
            </a:pPr>
            <a:r>
              <a:rPr lang="en-US" sz="2400" dirty="0">
                <a:latin typeface="Calibri" pitchFamily="34" charset="0"/>
              </a:rPr>
              <a:t>	</a:t>
            </a:r>
            <a:r>
              <a:rPr lang="en-US" sz="2400" dirty="0" smtClean="0">
                <a:latin typeface="Calibri" pitchFamily="34" charset="0"/>
              </a:rPr>
              <a:t>open a business account (see sample in Module 1)</a:t>
            </a:r>
          </a:p>
          <a:p>
            <a:pPr marL="457200" indent="-457200">
              <a:buClr>
                <a:schemeClr val="accent2"/>
              </a:buClr>
              <a:buFont typeface="Wingdings" panose="05000000000000000000" pitchFamily="2" charset="2"/>
              <a:buChar char="§"/>
            </a:pPr>
            <a:endParaRPr lang="en-US" sz="3200" dirty="0">
              <a:latin typeface="Calibri" pitchFamily="34" charset="0"/>
            </a:endParaRPr>
          </a:p>
          <a:p>
            <a:endParaRPr lang="en-US" dirty="0"/>
          </a:p>
        </p:txBody>
      </p:sp>
    </p:spTree>
    <p:extLst>
      <p:ext uri="{BB962C8B-B14F-4D97-AF65-F5344CB8AC3E}">
        <p14:creationId xmlns:p14="http://schemas.microsoft.com/office/powerpoint/2010/main" xmlns="" val="14853250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TM02900743[[fn=Organic]]</Template>
  <TotalTime>12781</TotalTime>
  <Words>417</Words>
  <Application>Microsoft Office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HDOfficeLightV0</vt:lpstr>
      <vt:lpstr>1_HDOfficeLightV0</vt:lpstr>
      <vt:lpstr>2_HDOfficeLightV0</vt:lpstr>
      <vt:lpstr>Retrospect</vt:lpstr>
      <vt:lpstr>Business Organization  &amp; Business Entities</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Year New Career in Real Estate Investing</dc:title>
  <dc:creator>Laura</dc:creator>
  <cp:lastModifiedBy>Laura</cp:lastModifiedBy>
  <cp:revision>550</cp:revision>
  <dcterms:created xsi:type="dcterms:W3CDTF">2013-01-02T00:47:00Z</dcterms:created>
  <dcterms:modified xsi:type="dcterms:W3CDTF">2016-05-19T03:44:25Z</dcterms:modified>
</cp:coreProperties>
</file>