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73" r:id="rId4"/>
    <p:sldId id="335" r:id="rId5"/>
    <p:sldId id="340" r:id="rId6"/>
    <p:sldId id="331" r:id="rId7"/>
    <p:sldId id="336" r:id="rId8"/>
    <p:sldId id="337" r:id="rId9"/>
    <p:sldId id="338" r:id="rId10"/>
    <p:sldId id="339" r:id="rId11"/>
    <p:sldId id="341" r:id="rId12"/>
    <p:sldId id="342" r:id="rId13"/>
    <p:sldId id="343" r:id="rId14"/>
    <p:sldId id="33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11/18/2015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9:10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9:45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542024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9:47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32305145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9:10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655030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9:27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960791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9:41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713782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9:10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280264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9:31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040785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9:35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951134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9:39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815853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9:40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4255117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11/18/2015 9:44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476642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2061746"/>
            <a:ext cx="5410200" cy="1938992"/>
          </a:xfrm>
          <a:prstGeom prst="rect">
            <a:avLst/>
          </a:prstGeom>
        </p:spPr>
        <p:txBody>
          <a:bodyPr wrap="square">
            <a:spAutoFit/>
          </a:bodyPr>
          <a:lstStyle/>
          <a:p>
            <a:pPr algn="ctr"/>
            <a:r>
              <a:rPr lang="en-US" sz="4000" b="1" dirty="0" smtClean="0">
                <a:solidFill>
                  <a:schemeClr val="bg1"/>
                </a:solidFill>
                <a:effectLst>
                  <a:outerShdw blurRad="38100" dist="38100" dir="2700000" algn="tl">
                    <a:srgbClr val="000000">
                      <a:alpha val="43137"/>
                    </a:srgbClr>
                  </a:outerShdw>
                </a:effectLst>
                <a:latin typeface="Whitney"/>
              </a:rPr>
              <a:t>Take Real Estate</a:t>
            </a:r>
          </a:p>
          <a:p>
            <a:pPr algn="ctr"/>
            <a:r>
              <a:rPr lang="en-US" sz="4000" b="1" i="0" dirty="0" smtClean="0">
                <a:solidFill>
                  <a:schemeClr val="bg1"/>
                </a:solidFill>
                <a:effectLst>
                  <a:outerShdw blurRad="38100" dist="38100" dir="2700000" algn="tl">
                    <a:srgbClr val="000000">
                      <a:alpha val="43137"/>
                    </a:srgbClr>
                  </a:outerShdw>
                </a:effectLst>
                <a:latin typeface="Whitney"/>
              </a:rPr>
              <a:t>Investing to the</a:t>
            </a:r>
          </a:p>
          <a:p>
            <a:pPr algn="ctr"/>
            <a:r>
              <a:rPr lang="en-US" sz="4000" b="1" i="0" dirty="0" smtClean="0">
                <a:solidFill>
                  <a:schemeClr val="bg1"/>
                </a:solidFill>
                <a:effectLst>
                  <a:outerShdw blurRad="38100" dist="38100" dir="2700000" algn="tl">
                    <a:srgbClr val="000000">
                      <a:alpha val="43137"/>
                    </a:srgbClr>
                  </a:outerShdw>
                </a:effectLst>
                <a:latin typeface="Whitney"/>
              </a:rPr>
              <a:t> Next Level</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6718186" cy="646331"/>
          </a:xfrm>
          <a:prstGeom prst="rect">
            <a:avLst/>
          </a:prstGeom>
          <a:noFill/>
        </p:spPr>
        <p:txBody>
          <a:bodyPr wrap="none" rtlCol="0">
            <a:spAutoFit/>
          </a:bodyPr>
          <a:lstStyle/>
          <a:p>
            <a:r>
              <a:rPr lang="en-US" sz="3600" dirty="0" smtClean="0"/>
              <a:t>Module </a:t>
            </a:r>
            <a:r>
              <a:rPr lang="en-US" sz="3600" dirty="0" smtClean="0"/>
              <a:t>4A </a:t>
            </a:r>
            <a:r>
              <a:rPr lang="en-US" sz="3600" dirty="0" smtClean="0"/>
              <a:t>– </a:t>
            </a:r>
            <a:r>
              <a:rPr lang="en-US" sz="3600" dirty="0" smtClean="0"/>
              <a:t>Introduction to Notes</a:t>
            </a:r>
            <a:endParaRPr lang="en-US" sz="36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Create Marketable Notes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143000" y="2895600"/>
            <a:ext cx="6858000" cy="1815882"/>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Length of employment or self-employment;</a:t>
            </a:r>
          </a:p>
          <a:p>
            <a:pPr marL="457200" indent="-457200">
              <a:buClr>
                <a:srgbClr val="0070C0"/>
              </a:buClr>
              <a:buFont typeface="Arial" panose="020B0604020202020204" pitchFamily="34" charset="0"/>
              <a:buChar char="•"/>
            </a:pPr>
            <a:endParaRPr lang="en-US" sz="2800" dirty="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Relocation history.</a:t>
            </a:r>
          </a:p>
        </p:txBody>
      </p:sp>
      <p:sp>
        <p:nvSpPr>
          <p:cNvPr id="4" name="TextBox 3"/>
          <p:cNvSpPr txBox="1"/>
          <p:nvPr/>
        </p:nvSpPr>
        <p:spPr>
          <a:xfrm>
            <a:off x="381000" y="1447800"/>
            <a:ext cx="3166572" cy="646331"/>
          </a:xfrm>
          <a:prstGeom prst="rect">
            <a:avLst/>
          </a:prstGeom>
          <a:solidFill>
            <a:schemeClr val="tx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r>
              <a:rPr lang="en-US" sz="3600" dirty="0" smtClean="0">
                <a:solidFill>
                  <a:schemeClr val="bg1"/>
                </a:solidFill>
              </a:rPr>
              <a:t>Buyer’s Stability</a:t>
            </a:r>
            <a:endParaRPr lang="en-US" sz="3600" dirty="0">
              <a:solidFill>
                <a:schemeClr val="bg1"/>
              </a:solidFill>
            </a:endParaRPr>
          </a:p>
        </p:txBody>
      </p:sp>
    </p:spTree>
    <p:extLst>
      <p:ext uri="{BB962C8B-B14F-4D97-AF65-F5344CB8AC3E}">
        <p14:creationId xmlns:p14="http://schemas.microsoft.com/office/powerpoint/2010/main" val="408285888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Create Marketable Notes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208690" y="2362200"/>
            <a:ext cx="6858000" cy="3970318"/>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More risk = more </a:t>
            </a:r>
            <a:r>
              <a:rPr lang="en-US" sz="2800" dirty="0" err="1" smtClean="0">
                <a:solidFill>
                  <a:schemeClr val="bg1"/>
                </a:solidFill>
              </a:rPr>
              <a:t>downpayment</a:t>
            </a:r>
            <a:r>
              <a:rPr lang="en-US" sz="2800" dirty="0" smtClean="0">
                <a:solidFill>
                  <a:schemeClr val="bg1"/>
                </a:solidFill>
              </a:rPr>
              <a:t> from buyer;</a:t>
            </a:r>
          </a:p>
          <a:p>
            <a:pPr marL="457200" indent="-457200">
              <a:buClr>
                <a:srgbClr val="0070C0"/>
              </a:buClr>
              <a:buFont typeface="Arial" panose="020B0604020202020204" pitchFamily="34" charset="0"/>
              <a:buChar char="•"/>
            </a:pPr>
            <a:endParaRPr lang="en-US" sz="2800" dirty="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More risk = higher interest rate (10%+.)</a:t>
            </a:r>
          </a:p>
          <a:p>
            <a:pPr marL="457200" indent="-457200">
              <a:buClr>
                <a:srgbClr val="0070C0"/>
              </a:buClr>
              <a:buFont typeface="Arial" panose="020B0604020202020204" pitchFamily="34" charset="0"/>
              <a:buChar char="•"/>
            </a:pPr>
            <a:endParaRPr lang="en-US" sz="2800" dirty="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30 day default clause, acceleration remedies, no prepayment penalty, late fee provision, a due on sale clause and </a:t>
            </a:r>
            <a:r>
              <a:rPr lang="en-US" sz="2800" dirty="0" err="1" smtClean="0">
                <a:solidFill>
                  <a:schemeClr val="bg1"/>
                </a:solidFill>
              </a:rPr>
              <a:t>nonassumability</a:t>
            </a:r>
            <a:r>
              <a:rPr lang="en-US" sz="2800" dirty="0" smtClean="0">
                <a:solidFill>
                  <a:schemeClr val="bg1"/>
                </a:solidFill>
              </a:rPr>
              <a:t> clause.</a:t>
            </a:r>
            <a:endParaRPr lang="en-US" sz="2800" dirty="0" smtClean="0">
              <a:solidFill>
                <a:schemeClr val="bg1"/>
              </a:solidFill>
            </a:endParaRPr>
          </a:p>
        </p:txBody>
      </p:sp>
      <p:sp>
        <p:nvSpPr>
          <p:cNvPr id="4" name="TextBox 3"/>
          <p:cNvSpPr txBox="1"/>
          <p:nvPr/>
        </p:nvSpPr>
        <p:spPr>
          <a:xfrm>
            <a:off x="381000" y="1447800"/>
            <a:ext cx="3535391" cy="646331"/>
          </a:xfrm>
          <a:prstGeom prst="rect">
            <a:avLst/>
          </a:prstGeom>
          <a:solidFill>
            <a:schemeClr val="tx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r>
              <a:rPr lang="en-US" sz="3600" dirty="0" smtClean="0">
                <a:solidFill>
                  <a:schemeClr val="bg1"/>
                </a:solidFill>
              </a:rPr>
              <a:t>Repayment Terms</a:t>
            </a:r>
            <a:endParaRPr lang="en-US" sz="3600" dirty="0">
              <a:solidFill>
                <a:schemeClr val="bg1"/>
              </a:solidFill>
            </a:endParaRPr>
          </a:p>
        </p:txBody>
      </p:sp>
    </p:spTree>
    <p:extLst>
      <p:ext uri="{BB962C8B-B14F-4D97-AF65-F5344CB8AC3E}">
        <p14:creationId xmlns:p14="http://schemas.microsoft.com/office/powerpoint/2010/main" val="48407844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66800" y="1676400"/>
            <a:ext cx="6858000" cy="4339650"/>
          </a:xfrm>
          <a:prstGeom prst="rect">
            <a:avLst/>
          </a:prstGeom>
          <a:noFill/>
        </p:spPr>
        <p:txBody>
          <a:bodyPr wrap="square" rtlCol="0">
            <a:spAutoFit/>
          </a:bodyPr>
          <a:lstStyle/>
          <a:p>
            <a:pPr>
              <a:buClr>
                <a:srgbClr val="0070C0"/>
              </a:buClr>
            </a:pPr>
            <a:endParaRPr lang="en-US" sz="2800" dirty="0">
              <a:solidFill>
                <a:schemeClr val="bg1"/>
              </a:solidFill>
            </a:endParaRPr>
          </a:p>
          <a:p>
            <a:pPr marL="457200" indent="-457200">
              <a:buClr>
                <a:srgbClr val="0070C0"/>
              </a:buClr>
              <a:buFont typeface="Wingdings" panose="05000000000000000000" pitchFamily="2" charset="2"/>
              <a:buChar char="§"/>
            </a:pPr>
            <a:r>
              <a:rPr lang="en-US" sz="2800" dirty="0" smtClean="0">
                <a:solidFill>
                  <a:schemeClr val="bg1"/>
                </a:solidFill>
              </a:rPr>
              <a:t>Pay attention to all the variables listed;</a:t>
            </a:r>
            <a:endParaRPr lang="en-US" sz="2800" dirty="0">
              <a:solidFill>
                <a:schemeClr val="bg1"/>
              </a:solidFill>
            </a:endParaRPr>
          </a:p>
          <a:p>
            <a:pPr marL="457200" indent="-457200">
              <a:buClr>
                <a:srgbClr val="0070C0"/>
              </a:buClr>
              <a:buFont typeface="Wingdings" panose="05000000000000000000" pitchFamily="2" charset="2"/>
              <a:buChar char="§"/>
            </a:pPr>
            <a:endParaRPr lang="en-US" sz="2800" dirty="0">
              <a:solidFill>
                <a:schemeClr val="bg1"/>
              </a:solidFill>
            </a:endParaRPr>
          </a:p>
          <a:p>
            <a:pPr marL="457200" indent="-457200">
              <a:buClr>
                <a:srgbClr val="0070C0"/>
              </a:buClr>
              <a:buFont typeface="Wingdings" panose="05000000000000000000" pitchFamily="2" charset="2"/>
              <a:buChar char="§"/>
            </a:pPr>
            <a:r>
              <a:rPr lang="en-US" sz="2800" dirty="0" smtClean="0">
                <a:solidFill>
                  <a:schemeClr val="bg1"/>
                </a:solidFill>
              </a:rPr>
              <a:t>Work with experienced investors or master brokers;</a:t>
            </a:r>
            <a:endParaRPr lang="en-US" sz="2800" dirty="0">
              <a:solidFill>
                <a:schemeClr val="bg1"/>
              </a:solidFill>
            </a:endParaRPr>
          </a:p>
          <a:p>
            <a:pPr marL="457200" indent="-457200">
              <a:buClr>
                <a:srgbClr val="0070C0"/>
              </a:buClr>
              <a:buFont typeface="Wingdings" panose="05000000000000000000" pitchFamily="2" charset="2"/>
              <a:buChar char="§"/>
            </a:pPr>
            <a:endParaRPr lang="en-US" sz="2800" dirty="0">
              <a:solidFill>
                <a:schemeClr val="bg1"/>
              </a:solidFill>
            </a:endParaRPr>
          </a:p>
          <a:p>
            <a:pPr marL="457200" indent="-457200">
              <a:buClr>
                <a:srgbClr val="0070C0"/>
              </a:buClr>
              <a:buFont typeface="Wingdings" panose="05000000000000000000" pitchFamily="2" charset="2"/>
              <a:buChar char="§"/>
            </a:pPr>
            <a:r>
              <a:rPr lang="en-US" sz="2800" dirty="0" smtClean="0">
                <a:solidFill>
                  <a:schemeClr val="bg1"/>
                </a:solidFill>
              </a:rPr>
              <a:t>Have all the paperwork (notes, deed of trust or security instrument) prepared by a title company or attorney.</a:t>
            </a:r>
            <a:endParaRPr lang="en-US" sz="2800" dirty="0">
              <a:solidFill>
                <a:schemeClr val="bg1"/>
              </a:solidFill>
            </a:endParaRPr>
          </a:p>
          <a:p>
            <a:pPr>
              <a:buClr>
                <a:srgbClr val="0070C0"/>
              </a:buClr>
            </a:pPr>
            <a:endParaRPr lang="en-US" sz="2400" b="1" dirty="0">
              <a:solidFill>
                <a:schemeClr val="bg1"/>
              </a:solidFill>
            </a:endParaRPr>
          </a:p>
        </p:txBody>
      </p:sp>
      <p:sp>
        <p:nvSpPr>
          <p:cNvPr id="4" name="TextBox 3"/>
          <p:cNvSpPr txBox="1"/>
          <p:nvPr/>
        </p:nvSpPr>
        <p:spPr>
          <a:xfrm>
            <a:off x="120869"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 in conclusion</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173242158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idea-bulb.png"/>
          <p:cNvPicPr>
            <a:picLocks noChangeAspect="1"/>
          </p:cNvPicPr>
          <p:nvPr/>
        </p:nvPicPr>
        <p:blipFill>
          <a:blip r:embed="rId3" cstate="print"/>
          <a:stretch>
            <a:fillRect/>
          </a:stretch>
        </p:blipFill>
        <p:spPr>
          <a:xfrm rot="19692147">
            <a:off x="53075" y="1745857"/>
            <a:ext cx="1967043" cy="1918650"/>
          </a:xfrm>
          <a:prstGeom prst="rect">
            <a:avLst/>
          </a:prstGeom>
        </p:spPr>
      </p:pic>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the Process Works</a:t>
            </a:r>
            <a:endParaRPr lang="en-US" sz="4600" b="1" dirty="0">
              <a:solidFill>
                <a:prstClr val="white"/>
              </a:solidFill>
              <a:latin typeface="Calibri Light" panose="020F0302020204030204"/>
              <a:ea typeface="Tahoma" pitchFamily="34" charset="0"/>
              <a:cs typeface="Tahoma" pitchFamily="34" charset="0"/>
            </a:endParaRPr>
          </a:p>
        </p:txBody>
      </p:sp>
      <p:sp>
        <p:nvSpPr>
          <p:cNvPr id="4" name="Rectangle 3"/>
          <p:cNvSpPr/>
          <p:nvPr/>
        </p:nvSpPr>
        <p:spPr bwMode="auto">
          <a:xfrm>
            <a:off x="3297620" y="1290145"/>
            <a:ext cx="2362200" cy="1143000"/>
          </a:xfrm>
          <a:prstGeom prst="rect">
            <a:avLst/>
          </a:prstGeom>
          <a:solidFill>
            <a:schemeClr val="tx1">
              <a:lumMod val="8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Wholesale a Deal</a:t>
            </a:r>
          </a:p>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PP $50k</a:t>
            </a:r>
          </a:p>
        </p:txBody>
      </p:sp>
      <p:cxnSp>
        <p:nvCxnSpPr>
          <p:cNvPr id="6" name="Straight Arrow Connector 5"/>
          <p:cNvCxnSpPr/>
          <p:nvPr/>
        </p:nvCxnSpPr>
        <p:spPr>
          <a:xfrm>
            <a:off x="4489230" y="2514600"/>
            <a:ext cx="0" cy="685800"/>
          </a:xfrm>
          <a:prstGeom prst="straightConnector1">
            <a:avLst/>
          </a:prstGeom>
          <a:ln w="254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bwMode="auto">
          <a:xfrm>
            <a:off x="2023240" y="3128255"/>
            <a:ext cx="2133600" cy="1095703"/>
          </a:xfrm>
          <a:prstGeom prst="rect">
            <a:avLst/>
          </a:prstGeom>
          <a:solidFill>
            <a:srgbClr val="85CB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Buyer Buys Cash</a:t>
            </a:r>
          </a:p>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SP $70k</a:t>
            </a:r>
          </a:p>
        </p:txBody>
      </p:sp>
      <p:sp>
        <p:nvSpPr>
          <p:cNvPr id="9" name="Rectangle 8"/>
          <p:cNvSpPr/>
          <p:nvPr/>
        </p:nvSpPr>
        <p:spPr bwMode="auto">
          <a:xfrm>
            <a:off x="4891936" y="3154417"/>
            <a:ext cx="2023240" cy="1095703"/>
          </a:xfrm>
          <a:prstGeom prst="rect">
            <a:avLst/>
          </a:prstGeom>
          <a:solidFill>
            <a:srgbClr val="85CBFF"/>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Financing</a:t>
            </a:r>
          </a:p>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80/20</a:t>
            </a:r>
          </a:p>
          <a:p>
            <a:pPr algn="ctr" defTabSz="914099" fontAlgn="base">
              <a:spcBef>
                <a:spcPct val="0"/>
              </a:spcBef>
              <a:spcAft>
                <a:spcPct val="0"/>
              </a:spcAft>
            </a:pPr>
            <a:r>
              <a:rPr lang="en-US" sz="2300" dirty="0" smtClean="0">
                <a:solidFill>
                  <a:schemeClr val="bg1"/>
                </a:solidFill>
                <a:effectLst>
                  <a:outerShdw blurRad="38100" dist="38100" dir="2700000" algn="tl">
                    <a:srgbClr val="000000">
                      <a:alpha val="43137"/>
                    </a:srgbClr>
                  </a:outerShdw>
                </a:effectLst>
                <a:latin typeface="Segoe" pitchFamily="34" charset="0"/>
              </a:rPr>
              <a:t>SP $70k</a:t>
            </a:r>
          </a:p>
        </p:txBody>
      </p:sp>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23240" y="4419600"/>
            <a:ext cx="4910960" cy="2227369"/>
          </a:xfrm>
          <a:prstGeom prst="rect">
            <a:avLst/>
          </a:prstGeom>
        </p:spPr>
      </p:pic>
      <p:sp>
        <p:nvSpPr>
          <p:cNvPr id="13" name="TextBox 12"/>
          <p:cNvSpPr txBox="1"/>
          <p:nvPr/>
        </p:nvSpPr>
        <p:spPr>
          <a:xfrm>
            <a:off x="1986454" y="6211669"/>
            <a:ext cx="4928722" cy="630942"/>
          </a:xfrm>
          <a:prstGeom prst="rect">
            <a:avLst/>
          </a:prstGeom>
          <a:noFill/>
        </p:spPr>
        <p:txBody>
          <a:bodyPr wrap="none" rtlCol="0">
            <a:spAutoFit/>
          </a:bodyPr>
          <a:lstStyle/>
          <a:p>
            <a:r>
              <a:rPr lang="en-US" sz="1700" dirty="0">
                <a:solidFill>
                  <a:schemeClr val="bg1"/>
                </a:solidFill>
                <a:effectLst>
                  <a:outerShdw blurRad="38100" dist="38100" dir="2700000" algn="tl">
                    <a:srgbClr val="000000">
                      <a:alpha val="43137"/>
                    </a:srgbClr>
                  </a:outerShdw>
                </a:effectLst>
                <a:latin typeface="Segoe" pitchFamily="34" charset="0"/>
              </a:rPr>
              <a:t>You can ‘create’ a 1</a:t>
            </a:r>
            <a:r>
              <a:rPr lang="en-US" sz="1700" baseline="30000" dirty="0">
                <a:solidFill>
                  <a:schemeClr val="bg1"/>
                </a:solidFill>
                <a:effectLst>
                  <a:outerShdw blurRad="38100" dist="38100" dir="2700000" algn="tl">
                    <a:srgbClr val="000000">
                      <a:alpha val="43137"/>
                    </a:srgbClr>
                  </a:outerShdw>
                </a:effectLst>
                <a:latin typeface="Segoe" pitchFamily="34" charset="0"/>
              </a:rPr>
              <a:t>st</a:t>
            </a:r>
            <a:r>
              <a:rPr lang="en-US" sz="1700" dirty="0">
                <a:solidFill>
                  <a:schemeClr val="bg1"/>
                </a:solidFill>
                <a:effectLst>
                  <a:outerShdw blurRad="38100" dist="38100" dir="2700000" algn="tl">
                    <a:srgbClr val="000000">
                      <a:alpha val="43137"/>
                    </a:srgbClr>
                  </a:outerShdw>
                </a:effectLst>
                <a:latin typeface="Segoe" pitchFamily="34" charset="0"/>
              </a:rPr>
              <a:t> or 2</a:t>
            </a:r>
            <a:r>
              <a:rPr lang="en-US" sz="1700" baseline="30000" dirty="0">
                <a:solidFill>
                  <a:schemeClr val="bg1"/>
                </a:solidFill>
                <a:effectLst>
                  <a:outerShdw blurRad="38100" dist="38100" dir="2700000" algn="tl">
                    <a:srgbClr val="000000">
                      <a:alpha val="43137"/>
                    </a:srgbClr>
                  </a:outerShdw>
                </a:effectLst>
                <a:latin typeface="Segoe" pitchFamily="34" charset="0"/>
              </a:rPr>
              <a:t>nd</a:t>
            </a:r>
            <a:r>
              <a:rPr lang="en-US" sz="1700" dirty="0">
                <a:solidFill>
                  <a:schemeClr val="bg1"/>
                </a:solidFill>
                <a:effectLst>
                  <a:outerShdw blurRad="38100" dist="38100" dir="2700000" algn="tl">
                    <a:srgbClr val="000000">
                      <a:alpha val="43137"/>
                    </a:srgbClr>
                  </a:outerShdw>
                </a:effectLst>
                <a:latin typeface="Segoe" pitchFamily="34" charset="0"/>
              </a:rPr>
              <a:t>  Mortgage up to $20k</a:t>
            </a:r>
          </a:p>
          <a:p>
            <a:endParaRPr lang="en-US" dirty="0"/>
          </a:p>
        </p:txBody>
      </p:sp>
    </p:spTree>
    <p:extLst>
      <p:ext uri="{BB962C8B-B14F-4D97-AF65-F5344CB8AC3E}">
        <p14:creationId xmlns:p14="http://schemas.microsoft.com/office/powerpoint/2010/main" val="1314614991"/>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Process Works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208690" y="2057400"/>
            <a:ext cx="6858000" cy="2246769"/>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Keep the note for passive income;</a:t>
            </a:r>
          </a:p>
          <a:p>
            <a:pPr>
              <a:buClr>
                <a:srgbClr val="0070C0"/>
              </a:buClr>
            </a:pPr>
            <a:endParaRPr lang="en-US" sz="2800" dirty="0" smtClean="0">
              <a:solidFill>
                <a:schemeClr val="bg1"/>
              </a:solidFill>
            </a:endParaRPr>
          </a:p>
          <a:p>
            <a:pPr algn="ctr">
              <a:buClr>
                <a:srgbClr val="0070C0"/>
              </a:buClr>
            </a:pPr>
            <a:r>
              <a:rPr lang="en-US" sz="2800" dirty="0">
                <a:solidFill>
                  <a:schemeClr val="bg1"/>
                </a:solidFill>
              </a:rPr>
              <a:t>o</a:t>
            </a:r>
            <a:r>
              <a:rPr lang="en-US" sz="2800" dirty="0" smtClean="0">
                <a:solidFill>
                  <a:schemeClr val="bg1"/>
                </a:solidFill>
              </a:rPr>
              <a:t>r</a:t>
            </a:r>
          </a:p>
          <a:p>
            <a:pPr>
              <a:buClr>
                <a:srgbClr val="0070C0"/>
              </a:buClr>
            </a:pPr>
            <a:endParaRPr lang="en-US" sz="2800" dirty="0" smtClean="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Sell the note for cash.</a:t>
            </a:r>
            <a:endParaRPr lang="en-US" sz="2800" dirty="0">
              <a:solidFill>
                <a:schemeClr val="bg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800" y="4418350"/>
            <a:ext cx="2305050" cy="1981200"/>
          </a:xfrm>
          <a:prstGeom prst="rect">
            <a:avLst/>
          </a:prstGeom>
        </p:spPr>
      </p:pic>
    </p:spTree>
    <p:extLst>
      <p:ext uri="{BB962C8B-B14F-4D97-AF65-F5344CB8AC3E}">
        <p14:creationId xmlns:p14="http://schemas.microsoft.com/office/powerpoint/2010/main" val="222174002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Create Marketable Notes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066800" y="2133600"/>
            <a:ext cx="6858000" cy="2246769"/>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Create a saleable note that can be easily converted to cash;</a:t>
            </a:r>
          </a:p>
          <a:p>
            <a:pPr>
              <a:buClr>
                <a:srgbClr val="0070C0"/>
              </a:buClr>
            </a:pPr>
            <a:endParaRPr lang="en-US" sz="2800" dirty="0" smtClean="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A minimal note discount from the balance owed.</a:t>
            </a:r>
            <a:endParaRPr lang="en-US" sz="2800" dirty="0">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4114800"/>
            <a:ext cx="2159000" cy="2159000"/>
          </a:xfrm>
          <a:prstGeom prst="rect">
            <a:avLst/>
          </a:prstGeom>
        </p:spPr>
      </p:pic>
    </p:spTree>
    <p:extLst>
      <p:ext uri="{BB962C8B-B14F-4D97-AF65-F5344CB8AC3E}">
        <p14:creationId xmlns:p14="http://schemas.microsoft.com/office/powerpoint/2010/main" val="34597907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Create Marketable Notes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143000" y="2895600"/>
            <a:ext cx="6858000" cy="1815882"/>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Residential property, especially single family;</a:t>
            </a:r>
          </a:p>
          <a:p>
            <a:pPr>
              <a:buClr>
                <a:srgbClr val="0070C0"/>
              </a:buClr>
            </a:pPr>
            <a:endParaRPr lang="en-US" sz="2800" dirty="0" smtClean="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“Bread and butter” homes.</a:t>
            </a:r>
            <a:endParaRPr lang="en-US" sz="2800" dirty="0">
              <a:solidFill>
                <a:schemeClr val="bg1"/>
              </a:solidFill>
            </a:endParaRPr>
          </a:p>
        </p:txBody>
      </p:sp>
      <p:sp>
        <p:nvSpPr>
          <p:cNvPr id="4" name="TextBox 3"/>
          <p:cNvSpPr txBox="1"/>
          <p:nvPr/>
        </p:nvSpPr>
        <p:spPr>
          <a:xfrm>
            <a:off x="381000" y="1447800"/>
            <a:ext cx="3290131" cy="646331"/>
          </a:xfrm>
          <a:prstGeom prst="rect">
            <a:avLst/>
          </a:prstGeom>
          <a:solidFill>
            <a:schemeClr val="tx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r>
              <a:rPr lang="en-US" sz="3600" dirty="0" smtClean="0">
                <a:solidFill>
                  <a:schemeClr val="bg1"/>
                </a:solidFill>
              </a:rPr>
              <a:t>Type of Property</a:t>
            </a:r>
            <a:endParaRPr lang="en-US" sz="3600" dirty="0">
              <a:solidFill>
                <a:schemeClr val="bg1"/>
              </a:solidFill>
            </a:endParaRPr>
          </a:p>
        </p:txBody>
      </p:sp>
    </p:spTree>
    <p:extLst>
      <p:ext uri="{BB962C8B-B14F-4D97-AF65-F5344CB8AC3E}">
        <p14:creationId xmlns:p14="http://schemas.microsoft.com/office/powerpoint/2010/main" val="199140488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Create Marketable Notes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143000" y="2895600"/>
            <a:ext cx="6858000" cy="954107"/>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Occupant who intends to buy the home is preferred.</a:t>
            </a:r>
            <a:endParaRPr lang="en-US" sz="2800" dirty="0">
              <a:solidFill>
                <a:schemeClr val="bg1"/>
              </a:solidFill>
            </a:endParaRPr>
          </a:p>
        </p:txBody>
      </p:sp>
      <p:sp>
        <p:nvSpPr>
          <p:cNvPr id="4" name="TextBox 3"/>
          <p:cNvSpPr txBox="1"/>
          <p:nvPr/>
        </p:nvSpPr>
        <p:spPr>
          <a:xfrm>
            <a:off x="381000" y="1447800"/>
            <a:ext cx="2233304" cy="646331"/>
          </a:xfrm>
          <a:prstGeom prst="rect">
            <a:avLst/>
          </a:prstGeom>
          <a:solidFill>
            <a:schemeClr val="tx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r>
              <a:rPr lang="en-US" sz="3600" dirty="0" smtClean="0">
                <a:solidFill>
                  <a:schemeClr val="bg1"/>
                </a:solidFill>
              </a:rPr>
              <a:t>Occupancy</a:t>
            </a:r>
            <a:endParaRPr lang="en-US" sz="3600" dirty="0">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0" y="4038600"/>
            <a:ext cx="2857501" cy="2005013"/>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24938532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Create Marketable Notes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143000" y="2895600"/>
            <a:ext cx="6858000" cy="1384995"/>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New note = more risk and uncertainty;</a:t>
            </a:r>
          </a:p>
          <a:p>
            <a:pPr marL="457200" indent="-457200">
              <a:buClr>
                <a:srgbClr val="0070C0"/>
              </a:buClr>
              <a:buFont typeface="Arial" panose="020B0604020202020204" pitchFamily="34" charset="0"/>
              <a:buChar char="•"/>
            </a:pPr>
            <a:endParaRPr lang="en-US" sz="2800" dirty="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Document payment history.</a:t>
            </a:r>
            <a:endParaRPr lang="en-US" sz="2800" dirty="0">
              <a:solidFill>
                <a:schemeClr val="bg1"/>
              </a:solidFill>
            </a:endParaRPr>
          </a:p>
        </p:txBody>
      </p:sp>
      <p:sp>
        <p:nvSpPr>
          <p:cNvPr id="4" name="TextBox 3"/>
          <p:cNvSpPr txBox="1"/>
          <p:nvPr/>
        </p:nvSpPr>
        <p:spPr>
          <a:xfrm>
            <a:off x="381000" y="1447800"/>
            <a:ext cx="5348772" cy="646331"/>
          </a:xfrm>
          <a:prstGeom prst="rect">
            <a:avLst/>
          </a:prstGeom>
          <a:solidFill>
            <a:schemeClr val="tx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r>
              <a:rPr lang="en-US" sz="3600" dirty="0" smtClean="0">
                <a:solidFill>
                  <a:schemeClr val="bg1"/>
                </a:solidFill>
              </a:rPr>
              <a:t>New Sale or Seasoned Note</a:t>
            </a:r>
            <a:endParaRPr lang="en-US" sz="3600" dirty="0">
              <a:solidFill>
                <a:schemeClr val="bg1"/>
              </a:solidFill>
            </a:endParaRPr>
          </a:p>
        </p:txBody>
      </p:sp>
    </p:spTree>
    <p:extLst>
      <p:ext uri="{BB962C8B-B14F-4D97-AF65-F5344CB8AC3E}">
        <p14:creationId xmlns:p14="http://schemas.microsoft.com/office/powerpoint/2010/main" val="409499865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Create Marketable Notes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143000" y="2895600"/>
            <a:ext cx="6858000" cy="2246769"/>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Buyer should have some skin in the game;</a:t>
            </a:r>
          </a:p>
          <a:p>
            <a:pPr marL="457200" indent="-457200">
              <a:buClr>
                <a:srgbClr val="0070C0"/>
              </a:buClr>
              <a:buFont typeface="Arial" panose="020B0604020202020204" pitchFamily="34" charset="0"/>
              <a:buChar char="•"/>
            </a:pPr>
            <a:endParaRPr lang="en-US" sz="2800" dirty="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5 to 10% </a:t>
            </a:r>
            <a:r>
              <a:rPr lang="en-US" sz="2800" dirty="0" err="1" smtClean="0">
                <a:solidFill>
                  <a:schemeClr val="bg1"/>
                </a:solidFill>
              </a:rPr>
              <a:t>downpayment</a:t>
            </a:r>
            <a:r>
              <a:rPr lang="en-US" sz="2800" dirty="0" smtClean="0">
                <a:solidFill>
                  <a:schemeClr val="bg1"/>
                </a:solidFill>
              </a:rPr>
              <a:t>;</a:t>
            </a:r>
          </a:p>
          <a:p>
            <a:pPr marL="457200" indent="-457200">
              <a:buClr>
                <a:srgbClr val="0070C0"/>
              </a:buClr>
              <a:buFont typeface="Arial" panose="020B0604020202020204" pitchFamily="34" charset="0"/>
              <a:buChar char="•"/>
            </a:pPr>
            <a:endParaRPr lang="en-US" sz="2800" dirty="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Document the deposit</a:t>
            </a:r>
            <a:r>
              <a:rPr lang="en-US" sz="2800" dirty="0" smtClean="0">
                <a:solidFill>
                  <a:schemeClr val="bg1"/>
                </a:solidFill>
              </a:rPr>
              <a:t>.</a:t>
            </a:r>
            <a:endParaRPr lang="en-US" sz="2800" dirty="0">
              <a:solidFill>
                <a:schemeClr val="bg1"/>
              </a:solidFill>
            </a:endParaRPr>
          </a:p>
        </p:txBody>
      </p:sp>
      <p:sp>
        <p:nvSpPr>
          <p:cNvPr id="4" name="TextBox 3"/>
          <p:cNvSpPr txBox="1"/>
          <p:nvPr/>
        </p:nvSpPr>
        <p:spPr>
          <a:xfrm>
            <a:off x="381000" y="1447800"/>
            <a:ext cx="4414285" cy="646331"/>
          </a:xfrm>
          <a:prstGeom prst="rect">
            <a:avLst/>
          </a:prstGeom>
          <a:solidFill>
            <a:schemeClr val="tx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r>
              <a:rPr lang="en-US" sz="3600" dirty="0" smtClean="0">
                <a:solidFill>
                  <a:schemeClr val="bg1"/>
                </a:solidFill>
              </a:rPr>
              <a:t>Buyer’s </a:t>
            </a:r>
            <a:r>
              <a:rPr lang="en-US" sz="3600" dirty="0" err="1" smtClean="0">
                <a:solidFill>
                  <a:schemeClr val="bg1"/>
                </a:solidFill>
              </a:rPr>
              <a:t>Downpayment</a:t>
            </a:r>
            <a:endParaRPr lang="en-US" sz="3600" dirty="0">
              <a:solidFill>
                <a:schemeClr val="bg1"/>
              </a:solidFill>
            </a:endParaRPr>
          </a:p>
        </p:txBody>
      </p:sp>
    </p:spTree>
    <p:extLst>
      <p:ext uri="{BB962C8B-B14F-4D97-AF65-F5344CB8AC3E}">
        <p14:creationId xmlns:p14="http://schemas.microsoft.com/office/powerpoint/2010/main" val="300278049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How to Create Marketable Notes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1143000" y="2895600"/>
            <a:ext cx="6858000" cy="2677656"/>
          </a:xfrm>
          <a:prstGeom prst="rect">
            <a:avLst/>
          </a:prstGeom>
          <a:noFill/>
        </p:spPr>
        <p:txBody>
          <a:bodyPr wrap="square" rtlCol="0">
            <a:spAutoFit/>
          </a:bodyPr>
          <a:lstStyle/>
          <a:p>
            <a:pPr marL="457200" indent="-457200">
              <a:buClr>
                <a:srgbClr val="0070C0"/>
              </a:buClr>
              <a:buFont typeface="Arial" panose="020B0604020202020204" pitchFamily="34" charset="0"/>
              <a:buChar char="•"/>
            </a:pPr>
            <a:r>
              <a:rPr lang="en-US" sz="2800" dirty="0" smtClean="0">
                <a:solidFill>
                  <a:schemeClr val="bg1"/>
                </a:solidFill>
              </a:rPr>
              <a:t>Stronger credit history = less discount;</a:t>
            </a:r>
          </a:p>
          <a:p>
            <a:pPr marL="457200" indent="-457200">
              <a:buClr>
                <a:srgbClr val="0070C0"/>
              </a:buClr>
              <a:buFont typeface="Arial" panose="020B0604020202020204" pitchFamily="34" charset="0"/>
              <a:buChar char="•"/>
            </a:pPr>
            <a:endParaRPr lang="en-US" sz="2800" dirty="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If the credit is not good enough, have the buyer repair his/her credit;</a:t>
            </a:r>
          </a:p>
          <a:p>
            <a:pPr marL="457200" indent="-457200">
              <a:buClr>
                <a:srgbClr val="0070C0"/>
              </a:buClr>
              <a:buFont typeface="Arial" panose="020B0604020202020204" pitchFamily="34" charset="0"/>
              <a:buChar char="•"/>
            </a:pPr>
            <a:endParaRPr lang="en-US" sz="2800" dirty="0">
              <a:solidFill>
                <a:schemeClr val="bg1"/>
              </a:solidFill>
            </a:endParaRPr>
          </a:p>
          <a:p>
            <a:pPr marL="457200" indent="-457200">
              <a:buClr>
                <a:srgbClr val="0070C0"/>
              </a:buClr>
              <a:buFont typeface="Arial" panose="020B0604020202020204" pitchFamily="34" charset="0"/>
              <a:buChar char="•"/>
            </a:pPr>
            <a:r>
              <a:rPr lang="en-US" sz="2800" dirty="0" smtClean="0">
                <a:solidFill>
                  <a:schemeClr val="bg1"/>
                </a:solidFill>
              </a:rPr>
              <a:t>Seasoning history is preferable</a:t>
            </a:r>
            <a:r>
              <a:rPr lang="en-US" sz="2800" dirty="0" smtClean="0">
                <a:solidFill>
                  <a:schemeClr val="bg1"/>
                </a:solidFill>
              </a:rPr>
              <a:t>.</a:t>
            </a:r>
            <a:endParaRPr lang="en-US" sz="2800" dirty="0">
              <a:solidFill>
                <a:schemeClr val="bg1"/>
              </a:solidFill>
            </a:endParaRPr>
          </a:p>
        </p:txBody>
      </p:sp>
      <p:sp>
        <p:nvSpPr>
          <p:cNvPr id="4" name="TextBox 3"/>
          <p:cNvSpPr txBox="1"/>
          <p:nvPr/>
        </p:nvSpPr>
        <p:spPr>
          <a:xfrm>
            <a:off x="381000" y="1447800"/>
            <a:ext cx="4117281" cy="646331"/>
          </a:xfrm>
          <a:prstGeom prst="rect">
            <a:avLst/>
          </a:prstGeom>
          <a:solidFill>
            <a:schemeClr val="tx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rtlCol="0">
            <a:spAutoFit/>
          </a:bodyPr>
          <a:lstStyle/>
          <a:p>
            <a:r>
              <a:rPr lang="en-US" sz="3600" dirty="0" smtClean="0">
                <a:solidFill>
                  <a:schemeClr val="bg1"/>
                </a:solidFill>
              </a:rPr>
              <a:t>Buyer’s Credit Profile</a:t>
            </a:r>
            <a:endParaRPr lang="en-US" sz="3600" dirty="0">
              <a:solidFill>
                <a:schemeClr val="bg1"/>
              </a:solidFill>
            </a:endParaRPr>
          </a:p>
        </p:txBody>
      </p:sp>
    </p:spTree>
    <p:extLst>
      <p:ext uri="{BB962C8B-B14F-4D97-AF65-F5344CB8AC3E}">
        <p14:creationId xmlns:p14="http://schemas.microsoft.com/office/powerpoint/2010/main" val="319288058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2467</TotalTime>
  <Words>1545</Words>
  <Application>Microsoft Office PowerPoint</Application>
  <PresentationFormat>On-screen Show (4:3)</PresentationFormat>
  <Paragraphs>117</Paragraphs>
  <Slides>12</Slides>
  <Notes>12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12</vt:i4>
      </vt:variant>
    </vt:vector>
  </HeadingPairs>
  <TitlesOfParts>
    <vt:vector size="22" baseType="lpstr">
      <vt:lpstr>Arial</vt:lpstr>
      <vt:lpstr>Calibri</vt:lpstr>
      <vt:lpstr>Calibri Light</vt:lpstr>
      <vt:lpstr>Courier New</vt:lpstr>
      <vt:lpstr>Segoe</vt:lpstr>
      <vt:lpstr>Tahoma</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105</cp:revision>
  <dcterms:created xsi:type="dcterms:W3CDTF">2013-05-01T18:49:20Z</dcterms:created>
  <dcterms:modified xsi:type="dcterms:W3CDTF">2015-11-18T14:53:37Z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