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  <p:sldMasterId id="2147483681" r:id="rId3"/>
  </p:sldMasterIdLst>
  <p:notesMasterIdLst>
    <p:notesMasterId r:id="rId28"/>
  </p:notesMasterIdLst>
  <p:sldIdLst>
    <p:sldId id="257" r:id="rId4"/>
    <p:sldId id="279" r:id="rId5"/>
    <p:sldId id="307" r:id="rId6"/>
    <p:sldId id="293" r:id="rId7"/>
    <p:sldId id="341" r:id="rId8"/>
    <p:sldId id="342" r:id="rId9"/>
    <p:sldId id="343" r:id="rId10"/>
    <p:sldId id="321" r:id="rId11"/>
    <p:sldId id="325" r:id="rId12"/>
    <p:sldId id="326" r:id="rId13"/>
    <p:sldId id="327" r:id="rId14"/>
    <p:sldId id="294" r:id="rId15"/>
    <p:sldId id="328" r:id="rId16"/>
    <p:sldId id="331" r:id="rId17"/>
    <p:sldId id="352" r:id="rId18"/>
    <p:sldId id="295" r:id="rId19"/>
    <p:sldId id="296" r:id="rId20"/>
    <p:sldId id="344" r:id="rId21"/>
    <p:sldId id="345" r:id="rId22"/>
    <p:sldId id="346" r:id="rId23"/>
    <p:sldId id="347" r:id="rId24"/>
    <p:sldId id="348" r:id="rId25"/>
    <p:sldId id="350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016A-C91E-4BD0-8285-3C1C5472EF9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9CF667-D74A-4403-AE3C-668EA5E93CBA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7E9281-33D7-4E43-9D68-07F33E885A2D}" type="parTrans" cxnId="{9D38880B-FF8A-4806-93D2-DA27E35D807E}">
      <dgm:prSet/>
      <dgm:spPr/>
      <dgm:t>
        <a:bodyPr/>
        <a:lstStyle/>
        <a:p>
          <a:endParaRPr lang="en-US"/>
        </a:p>
      </dgm:t>
    </dgm:pt>
    <dgm:pt modelId="{3C9BF992-C09D-4CB8-92DA-C60736B80A74}" type="sibTrans" cxnId="{9D38880B-FF8A-4806-93D2-DA27E35D807E}">
      <dgm:prSet/>
      <dgm:spPr/>
      <dgm:t>
        <a:bodyPr/>
        <a:lstStyle/>
        <a:p>
          <a:endParaRPr lang="en-US"/>
        </a:p>
      </dgm:t>
    </dgm:pt>
    <dgm:pt modelId="{BD63EFD2-BD09-434C-9A55-833E4A8316A8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Delegate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F456F-691F-4223-8CAB-92B3D8CF445C}" type="parTrans" cxnId="{338CA3C3-243F-4E7E-9096-2B6F6AFC382B}">
      <dgm:prSet/>
      <dgm:spPr/>
      <dgm:t>
        <a:bodyPr/>
        <a:lstStyle/>
        <a:p>
          <a:endParaRPr lang="en-US"/>
        </a:p>
      </dgm:t>
    </dgm:pt>
    <dgm:pt modelId="{70ABD642-6F6C-46A0-8CE9-A48C60ABD39C}" type="sibTrans" cxnId="{338CA3C3-243F-4E7E-9096-2B6F6AFC382B}">
      <dgm:prSet/>
      <dgm:spPr/>
      <dgm:t>
        <a:bodyPr/>
        <a:lstStyle/>
        <a:p>
          <a:endParaRPr lang="en-US"/>
        </a:p>
      </dgm:t>
    </dgm:pt>
    <dgm:pt modelId="{1C42A033-5AA4-4C39-B471-9F13D92A7642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Automate</a:t>
          </a:r>
          <a:endParaRPr 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93F462-2271-4BC6-A388-6F688E98954B}" type="parTrans" cxnId="{4B29CDCD-A30D-40DF-9FCE-6A83330FD978}">
      <dgm:prSet/>
      <dgm:spPr/>
      <dgm:t>
        <a:bodyPr/>
        <a:lstStyle/>
        <a:p>
          <a:endParaRPr lang="en-US"/>
        </a:p>
      </dgm:t>
    </dgm:pt>
    <dgm:pt modelId="{F473D022-21E5-42EB-B50C-B2591038113C}" type="sibTrans" cxnId="{4B29CDCD-A30D-40DF-9FCE-6A83330FD978}">
      <dgm:prSet/>
      <dgm:spPr/>
      <dgm:t>
        <a:bodyPr/>
        <a:lstStyle/>
        <a:p>
          <a:endParaRPr lang="en-US"/>
        </a:p>
      </dgm:t>
    </dgm:pt>
    <dgm:pt modelId="{03A6FD5F-EC8C-47F1-A634-F9DC72D8AFDE}" type="pres">
      <dgm:prSet presAssocID="{9040016A-C91E-4BD0-8285-3C1C5472EF9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0474F10-5685-4EBB-8A5A-46796E81E692}" type="pres">
      <dgm:prSet presAssocID="{1C42A033-5AA4-4C39-B471-9F13D92A7642}" presName="Accent3" presStyleCnt="0"/>
      <dgm:spPr/>
    </dgm:pt>
    <dgm:pt modelId="{C39C2D88-FABB-424A-9658-FFB31AA2AE6B}" type="pres">
      <dgm:prSet presAssocID="{1C42A033-5AA4-4C39-B471-9F13D92A7642}" presName="Accent" presStyleLbl="node1" presStyleIdx="0" presStyleCnt="3"/>
      <dgm:spPr/>
    </dgm:pt>
    <dgm:pt modelId="{8C3F27FB-68F1-4146-9EEC-2DBCF24DFFA0}" type="pres">
      <dgm:prSet presAssocID="{1C42A033-5AA4-4C39-B471-9F13D92A7642}" presName="ParentBackground3" presStyleCnt="0"/>
      <dgm:spPr/>
    </dgm:pt>
    <dgm:pt modelId="{02C5E1C9-A1B0-4429-B09E-D1FAD259F658}" type="pres">
      <dgm:prSet presAssocID="{1C42A033-5AA4-4C39-B471-9F13D92A7642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DA929E61-547A-4E97-9A8B-97BD42479422}" type="pres">
      <dgm:prSet presAssocID="{1C42A033-5AA4-4C39-B471-9F13D92A764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C1469-27A0-4289-A541-1317405287CC}" type="pres">
      <dgm:prSet presAssocID="{BD63EFD2-BD09-434C-9A55-833E4A8316A8}" presName="Accent2" presStyleCnt="0"/>
      <dgm:spPr/>
    </dgm:pt>
    <dgm:pt modelId="{A0B38589-2BEE-49F5-8196-8CDC7D954609}" type="pres">
      <dgm:prSet presAssocID="{BD63EFD2-BD09-434C-9A55-833E4A8316A8}" presName="Accent" presStyleLbl="node1" presStyleIdx="1" presStyleCnt="3"/>
      <dgm:spPr/>
    </dgm:pt>
    <dgm:pt modelId="{634C1CC1-745A-49EB-97D5-7B1606E54D48}" type="pres">
      <dgm:prSet presAssocID="{BD63EFD2-BD09-434C-9A55-833E4A8316A8}" presName="ParentBackground2" presStyleCnt="0"/>
      <dgm:spPr/>
    </dgm:pt>
    <dgm:pt modelId="{423FB632-F039-41A3-85E1-3D39712433C4}" type="pres">
      <dgm:prSet presAssocID="{BD63EFD2-BD09-434C-9A55-833E4A8316A8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551F58F8-C854-4BF3-B0C9-0FC3B8ACA589}" type="pres">
      <dgm:prSet presAssocID="{BD63EFD2-BD09-434C-9A55-833E4A8316A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75ED1-57E4-4D12-91CD-A7BE76AC51E3}" type="pres">
      <dgm:prSet presAssocID="{B49CF667-D74A-4403-AE3C-668EA5E93CBA}" presName="Accent1" presStyleCnt="0"/>
      <dgm:spPr/>
    </dgm:pt>
    <dgm:pt modelId="{1F6EC2F6-D633-4C72-8943-70317F9435E4}" type="pres">
      <dgm:prSet presAssocID="{B49CF667-D74A-4403-AE3C-668EA5E93CBA}" presName="Accent" presStyleLbl="node1" presStyleIdx="2" presStyleCnt="3"/>
      <dgm:spPr/>
    </dgm:pt>
    <dgm:pt modelId="{F3095136-57A6-4492-9C4A-B2EE1C434CA2}" type="pres">
      <dgm:prSet presAssocID="{B49CF667-D74A-4403-AE3C-668EA5E93CBA}" presName="ParentBackground1" presStyleCnt="0"/>
      <dgm:spPr/>
    </dgm:pt>
    <dgm:pt modelId="{5A95A486-576B-446B-8EDE-EFD2E4020C33}" type="pres">
      <dgm:prSet presAssocID="{B49CF667-D74A-4403-AE3C-668EA5E93CBA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4CE76ED3-73BB-4547-8EE9-C8E8241DE111}" type="pres">
      <dgm:prSet presAssocID="{B49CF667-D74A-4403-AE3C-668EA5E93CB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DE697-FB82-4B81-BA11-A5136E474BD6}" type="presOf" srcId="{1C42A033-5AA4-4C39-B471-9F13D92A7642}" destId="{DA929E61-547A-4E97-9A8B-97BD42479422}" srcOrd="1" destOrd="0" presId="urn:microsoft.com/office/officeart/2011/layout/CircleProcess"/>
    <dgm:cxn modelId="{4B29CDCD-A30D-40DF-9FCE-6A83330FD978}" srcId="{9040016A-C91E-4BD0-8285-3C1C5472EF9A}" destId="{1C42A033-5AA4-4C39-B471-9F13D92A7642}" srcOrd="2" destOrd="0" parTransId="{FF93F462-2271-4BC6-A388-6F688E98954B}" sibTransId="{F473D022-21E5-42EB-B50C-B2591038113C}"/>
    <dgm:cxn modelId="{3E7E3B7B-69D6-435C-9784-489C746F616B}" type="presOf" srcId="{BD63EFD2-BD09-434C-9A55-833E4A8316A8}" destId="{423FB632-F039-41A3-85E1-3D39712433C4}" srcOrd="0" destOrd="0" presId="urn:microsoft.com/office/officeart/2011/layout/CircleProcess"/>
    <dgm:cxn modelId="{B9CB9D89-4E6C-47CD-9C5B-58E5AE5C385E}" type="presOf" srcId="{BD63EFD2-BD09-434C-9A55-833E4A8316A8}" destId="{551F58F8-C854-4BF3-B0C9-0FC3B8ACA589}" srcOrd="1" destOrd="0" presId="urn:microsoft.com/office/officeart/2011/layout/CircleProcess"/>
    <dgm:cxn modelId="{338CA3C3-243F-4E7E-9096-2B6F6AFC382B}" srcId="{9040016A-C91E-4BD0-8285-3C1C5472EF9A}" destId="{BD63EFD2-BD09-434C-9A55-833E4A8316A8}" srcOrd="1" destOrd="0" parTransId="{ABBF456F-691F-4223-8CAB-92B3D8CF445C}" sibTransId="{70ABD642-6F6C-46A0-8CE9-A48C60ABD39C}"/>
    <dgm:cxn modelId="{89D6BE29-49B9-47B0-92F0-E104E64F8498}" type="presOf" srcId="{B49CF667-D74A-4403-AE3C-668EA5E93CBA}" destId="{4CE76ED3-73BB-4547-8EE9-C8E8241DE111}" srcOrd="1" destOrd="0" presId="urn:microsoft.com/office/officeart/2011/layout/CircleProcess"/>
    <dgm:cxn modelId="{DEDB1311-224B-4860-8973-E7576A0CE97F}" type="presOf" srcId="{9040016A-C91E-4BD0-8285-3C1C5472EF9A}" destId="{03A6FD5F-EC8C-47F1-A634-F9DC72D8AFDE}" srcOrd="0" destOrd="0" presId="urn:microsoft.com/office/officeart/2011/layout/CircleProcess"/>
    <dgm:cxn modelId="{E554711F-9B50-40FF-8F84-C066D128543D}" type="presOf" srcId="{B49CF667-D74A-4403-AE3C-668EA5E93CBA}" destId="{5A95A486-576B-446B-8EDE-EFD2E4020C33}" srcOrd="0" destOrd="0" presId="urn:microsoft.com/office/officeart/2011/layout/CircleProcess"/>
    <dgm:cxn modelId="{4461767F-7476-4A20-95DB-DABCDAFAD086}" type="presOf" srcId="{1C42A033-5AA4-4C39-B471-9F13D92A7642}" destId="{02C5E1C9-A1B0-4429-B09E-D1FAD259F658}" srcOrd="0" destOrd="0" presId="urn:microsoft.com/office/officeart/2011/layout/CircleProcess"/>
    <dgm:cxn modelId="{9D38880B-FF8A-4806-93D2-DA27E35D807E}" srcId="{9040016A-C91E-4BD0-8285-3C1C5472EF9A}" destId="{B49CF667-D74A-4403-AE3C-668EA5E93CBA}" srcOrd="0" destOrd="0" parTransId="{847E9281-33D7-4E43-9D68-07F33E885A2D}" sibTransId="{3C9BF992-C09D-4CB8-92DA-C60736B80A74}"/>
    <dgm:cxn modelId="{216C62FB-0842-42D9-9F5D-10737B26D253}" type="presParOf" srcId="{03A6FD5F-EC8C-47F1-A634-F9DC72D8AFDE}" destId="{00474F10-5685-4EBB-8A5A-46796E81E692}" srcOrd="0" destOrd="0" presId="urn:microsoft.com/office/officeart/2011/layout/CircleProcess"/>
    <dgm:cxn modelId="{085DDBC6-0F47-48CA-B884-53FBE6990DCD}" type="presParOf" srcId="{00474F10-5685-4EBB-8A5A-46796E81E692}" destId="{C39C2D88-FABB-424A-9658-FFB31AA2AE6B}" srcOrd="0" destOrd="0" presId="urn:microsoft.com/office/officeart/2011/layout/CircleProcess"/>
    <dgm:cxn modelId="{57FC4396-5441-4F45-BF0D-8B9E982B63E5}" type="presParOf" srcId="{03A6FD5F-EC8C-47F1-A634-F9DC72D8AFDE}" destId="{8C3F27FB-68F1-4146-9EEC-2DBCF24DFFA0}" srcOrd="1" destOrd="0" presId="urn:microsoft.com/office/officeart/2011/layout/CircleProcess"/>
    <dgm:cxn modelId="{1785F9C5-C617-479A-9357-5B92631B8031}" type="presParOf" srcId="{8C3F27FB-68F1-4146-9EEC-2DBCF24DFFA0}" destId="{02C5E1C9-A1B0-4429-B09E-D1FAD259F658}" srcOrd="0" destOrd="0" presId="urn:microsoft.com/office/officeart/2011/layout/CircleProcess"/>
    <dgm:cxn modelId="{98A649D4-B7FE-4F87-BBCC-2A2C70994F5D}" type="presParOf" srcId="{03A6FD5F-EC8C-47F1-A634-F9DC72D8AFDE}" destId="{DA929E61-547A-4E97-9A8B-97BD42479422}" srcOrd="2" destOrd="0" presId="urn:microsoft.com/office/officeart/2011/layout/CircleProcess"/>
    <dgm:cxn modelId="{57260E66-B680-41A2-B36A-E4054BA2125D}" type="presParOf" srcId="{03A6FD5F-EC8C-47F1-A634-F9DC72D8AFDE}" destId="{387C1469-27A0-4289-A541-1317405287CC}" srcOrd="3" destOrd="0" presId="urn:microsoft.com/office/officeart/2011/layout/CircleProcess"/>
    <dgm:cxn modelId="{7BDF8578-DA01-436E-AC29-9897DBBCAC76}" type="presParOf" srcId="{387C1469-27A0-4289-A541-1317405287CC}" destId="{A0B38589-2BEE-49F5-8196-8CDC7D954609}" srcOrd="0" destOrd="0" presId="urn:microsoft.com/office/officeart/2011/layout/CircleProcess"/>
    <dgm:cxn modelId="{1E445809-3651-4A1B-ADC9-1FF88D5E561C}" type="presParOf" srcId="{03A6FD5F-EC8C-47F1-A634-F9DC72D8AFDE}" destId="{634C1CC1-745A-49EB-97D5-7B1606E54D48}" srcOrd="4" destOrd="0" presId="urn:microsoft.com/office/officeart/2011/layout/CircleProcess"/>
    <dgm:cxn modelId="{4FBAD51A-C86E-4820-AC74-A76A404908F8}" type="presParOf" srcId="{634C1CC1-745A-49EB-97D5-7B1606E54D48}" destId="{423FB632-F039-41A3-85E1-3D39712433C4}" srcOrd="0" destOrd="0" presId="urn:microsoft.com/office/officeart/2011/layout/CircleProcess"/>
    <dgm:cxn modelId="{525B135B-279B-475F-AF07-94E9D0F0DEDD}" type="presParOf" srcId="{03A6FD5F-EC8C-47F1-A634-F9DC72D8AFDE}" destId="{551F58F8-C854-4BF3-B0C9-0FC3B8ACA589}" srcOrd="5" destOrd="0" presId="urn:microsoft.com/office/officeart/2011/layout/CircleProcess"/>
    <dgm:cxn modelId="{AB8ED65C-EFD8-46B5-BD3B-EFA9EFD92900}" type="presParOf" srcId="{03A6FD5F-EC8C-47F1-A634-F9DC72D8AFDE}" destId="{74275ED1-57E4-4D12-91CD-A7BE76AC51E3}" srcOrd="6" destOrd="0" presId="urn:microsoft.com/office/officeart/2011/layout/CircleProcess"/>
    <dgm:cxn modelId="{D8247125-ACAA-48C2-999E-0CAD6A5B4715}" type="presParOf" srcId="{74275ED1-57E4-4D12-91CD-A7BE76AC51E3}" destId="{1F6EC2F6-D633-4C72-8943-70317F9435E4}" srcOrd="0" destOrd="0" presId="urn:microsoft.com/office/officeart/2011/layout/CircleProcess"/>
    <dgm:cxn modelId="{8B06A847-C6B1-4F19-B580-5342C2331986}" type="presParOf" srcId="{03A6FD5F-EC8C-47F1-A634-F9DC72D8AFDE}" destId="{F3095136-57A6-4492-9C4A-B2EE1C434CA2}" srcOrd="7" destOrd="0" presId="urn:microsoft.com/office/officeart/2011/layout/CircleProcess"/>
    <dgm:cxn modelId="{A2DE3D9B-5AFA-4F80-BDF1-58BF91325FF2}" type="presParOf" srcId="{F3095136-57A6-4492-9C4A-B2EE1C434CA2}" destId="{5A95A486-576B-446B-8EDE-EFD2E4020C33}" srcOrd="0" destOrd="0" presId="urn:microsoft.com/office/officeart/2011/layout/CircleProcess"/>
    <dgm:cxn modelId="{59B52A19-DE79-458A-9F22-A0C6F861CBF0}" type="presParOf" srcId="{03A6FD5F-EC8C-47F1-A634-F9DC72D8AFDE}" destId="{4CE76ED3-73BB-4547-8EE9-C8E8241DE11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C2D88-FABB-424A-9658-FFB31AA2AE6B}">
      <dsp:nvSpPr>
        <dsp:cNvPr id="0" name=""/>
        <dsp:cNvSpPr/>
      </dsp:nvSpPr>
      <dsp:spPr>
        <a:xfrm>
          <a:off x="4851722" y="1227786"/>
          <a:ext cx="2116406" cy="21167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5E1C9-A1B0-4429-B09E-D1FAD259F658}">
      <dsp:nvSpPr>
        <dsp:cNvPr id="0" name=""/>
        <dsp:cNvSpPr/>
      </dsp:nvSpPr>
      <dsp:spPr>
        <a:xfrm>
          <a:off x="4921993" y="1298358"/>
          <a:ext cx="1975864" cy="19756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Automate</a:t>
          </a:r>
          <a:endParaRPr 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4457" y="1580648"/>
        <a:ext cx="1410937" cy="1411075"/>
      </dsp:txXfrm>
    </dsp:sp>
    <dsp:sp modelId="{A0B38589-2BEE-49F5-8196-8CDC7D954609}">
      <dsp:nvSpPr>
        <dsp:cNvPr id="0" name=""/>
        <dsp:cNvSpPr/>
      </dsp:nvSpPr>
      <dsp:spPr>
        <a:xfrm rot="2700000">
          <a:off x="2666904" y="1230345"/>
          <a:ext cx="2111309" cy="21113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FB632-F039-41A3-85E1-3D39712433C4}">
      <dsp:nvSpPr>
        <dsp:cNvPr id="0" name=""/>
        <dsp:cNvSpPr/>
      </dsp:nvSpPr>
      <dsp:spPr>
        <a:xfrm>
          <a:off x="2734626" y="1298358"/>
          <a:ext cx="1975864" cy="19756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Delegate</a:t>
          </a:r>
          <a:endParaRPr 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7089" y="1580648"/>
        <a:ext cx="1410937" cy="1411075"/>
      </dsp:txXfrm>
    </dsp:sp>
    <dsp:sp modelId="{1F6EC2F6-D633-4C72-8943-70317F9435E4}">
      <dsp:nvSpPr>
        <dsp:cNvPr id="0" name=""/>
        <dsp:cNvSpPr/>
      </dsp:nvSpPr>
      <dsp:spPr>
        <a:xfrm rot="2700000">
          <a:off x="479537" y="1230345"/>
          <a:ext cx="2111309" cy="21113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5A486-576B-446B-8EDE-EFD2E4020C33}">
      <dsp:nvSpPr>
        <dsp:cNvPr id="0" name=""/>
        <dsp:cNvSpPr/>
      </dsp:nvSpPr>
      <dsp:spPr>
        <a:xfrm>
          <a:off x="547259" y="1298358"/>
          <a:ext cx="1975864" cy="19756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Focus</a:t>
          </a:r>
          <a:endParaRPr 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9722" y="1580648"/>
        <a:ext cx="1410937" cy="141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DEAE-4773-4C20-9FD9-AE4CCB088FFD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4EF2-B7E2-4A91-A803-D2AB65E6E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7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3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7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1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8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4EF2-B7E2-4A91-A803-D2AB65E6E1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15" name="Rectangle 14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28" name="Freeform 27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3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19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62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 userDrawn="1"/>
        </p:nvGrpSpPr>
        <p:grpSpPr>
          <a:xfrm>
            <a:off x="-36195" y="0"/>
            <a:ext cx="9213011" cy="6858000"/>
            <a:chOff x="-36195" y="0"/>
            <a:chExt cx="9213011" cy="68580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2133600" y="0"/>
              <a:ext cx="7010400" cy="518160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6"/>
            <p:cNvGrpSpPr/>
            <p:nvPr userDrawn="1"/>
          </p:nvGrpSpPr>
          <p:grpSpPr>
            <a:xfrm>
              <a:off x="-7145" y="0"/>
              <a:ext cx="9151145" cy="5215467"/>
              <a:chOff x="-7145" y="0"/>
              <a:chExt cx="9151145" cy="5215467"/>
            </a:xfrm>
          </p:grpSpPr>
          <p:sp>
            <p:nvSpPr>
              <p:cNvPr id="13" name="Freeform 12"/>
              <p:cNvSpPr/>
              <p:nvPr userDrawn="1"/>
            </p:nvSpPr>
            <p:spPr>
              <a:xfrm>
                <a:off x="25400" y="0"/>
                <a:ext cx="9118600" cy="5012267"/>
              </a:xfrm>
              <a:custGeom>
                <a:avLst/>
                <a:gdLst>
                  <a:gd name="connsiteX0" fmla="*/ 0 w 9118600"/>
                  <a:gd name="connsiteY0" fmla="*/ 5012267 h 5012267"/>
                  <a:gd name="connsiteX1" fmla="*/ 321733 w 9118600"/>
                  <a:gd name="connsiteY1" fmla="*/ 4216400 h 5012267"/>
                  <a:gd name="connsiteX2" fmla="*/ 575733 w 9118600"/>
                  <a:gd name="connsiteY2" fmla="*/ 3691467 h 5012267"/>
                  <a:gd name="connsiteX3" fmla="*/ 956733 w 9118600"/>
                  <a:gd name="connsiteY3" fmla="*/ 3124200 h 5012267"/>
                  <a:gd name="connsiteX4" fmla="*/ 1371600 w 9118600"/>
                  <a:gd name="connsiteY4" fmla="*/ 2641600 h 5012267"/>
                  <a:gd name="connsiteX5" fmla="*/ 1837267 w 9118600"/>
                  <a:gd name="connsiteY5" fmla="*/ 2201333 h 5012267"/>
                  <a:gd name="connsiteX6" fmla="*/ 2328333 w 9118600"/>
                  <a:gd name="connsiteY6" fmla="*/ 1837267 h 5012267"/>
                  <a:gd name="connsiteX7" fmla="*/ 3005667 w 9118600"/>
                  <a:gd name="connsiteY7" fmla="*/ 1397000 h 5012267"/>
                  <a:gd name="connsiteX8" fmla="*/ 3801533 w 9118600"/>
                  <a:gd name="connsiteY8" fmla="*/ 1032933 h 5012267"/>
                  <a:gd name="connsiteX9" fmla="*/ 4529667 w 9118600"/>
                  <a:gd name="connsiteY9" fmla="*/ 736600 h 5012267"/>
                  <a:gd name="connsiteX10" fmla="*/ 5630333 w 9118600"/>
                  <a:gd name="connsiteY10" fmla="*/ 474133 h 5012267"/>
                  <a:gd name="connsiteX11" fmla="*/ 6620933 w 9118600"/>
                  <a:gd name="connsiteY11" fmla="*/ 338667 h 5012267"/>
                  <a:gd name="connsiteX12" fmla="*/ 7560733 w 9118600"/>
                  <a:gd name="connsiteY12" fmla="*/ 313267 h 5012267"/>
                  <a:gd name="connsiteX13" fmla="*/ 8373533 w 9118600"/>
                  <a:gd name="connsiteY13" fmla="*/ 355600 h 5012267"/>
                  <a:gd name="connsiteX14" fmla="*/ 9118600 w 9118600"/>
                  <a:gd name="connsiteY14" fmla="*/ 474133 h 5012267"/>
                  <a:gd name="connsiteX15" fmla="*/ 9110133 w 9118600"/>
                  <a:gd name="connsiteY15" fmla="*/ 0 h 5012267"/>
                  <a:gd name="connsiteX16" fmla="*/ 6121400 w 9118600"/>
                  <a:gd name="connsiteY16" fmla="*/ 0 h 5012267"/>
                  <a:gd name="connsiteX17" fmla="*/ 4478867 w 9118600"/>
                  <a:gd name="connsiteY17" fmla="*/ 237067 h 5012267"/>
                  <a:gd name="connsiteX18" fmla="*/ 2540000 w 9118600"/>
                  <a:gd name="connsiteY18" fmla="*/ 1126067 h 5012267"/>
                  <a:gd name="connsiteX19" fmla="*/ 1117600 w 9118600"/>
                  <a:gd name="connsiteY19" fmla="*/ 2319867 h 5012267"/>
                  <a:gd name="connsiteX20" fmla="*/ 304800 w 9118600"/>
                  <a:gd name="connsiteY20" fmla="*/ 3539067 h 5012267"/>
                  <a:gd name="connsiteX21" fmla="*/ 0 w 9118600"/>
                  <a:gd name="connsiteY21" fmla="*/ 5012267 h 50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8600" h="5012267">
                    <a:moveTo>
                      <a:pt x="0" y="5012267"/>
                    </a:moveTo>
                    <a:lnTo>
                      <a:pt x="321733" y="4216400"/>
                    </a:lnTo>
                    <a:lnTo>
                      <a:pt x="575733" y="3691467"/>
                    </a:lnTo>
                    <a:lnTo>
                      <a:pt x="956733" y="3124200"/>
                    </a:lnTo>
                    <a:lnTo>
                      <a:pt x="1371600" y="2641600"/>
                    </a:lnTo>
                    <a:lnTo>
                      <a:pt x="1837267" y="2201333"/>
                    </a:lnTo>
                    <a:lnTo>
                      <a:pt x="2328333" y="1837267"/>
                    </a:lnTo>
                    <a:lnTo>
                      <a:pt x="3005667" y="1397000"/>
                    </a:lnTo>
                    <a:lnTo>
                      <a:pt x="3801533" y="1032933"/>
                    </a:lnTo>
                    <a:lnTo>
                      <a:pt x="4529667" y="736600"/>
                    </a:lnTo>
                    <a:cubicBezTo>
                      <a:pt x="4896402" y="648470"/>
                      <a:pt x="5253157" y="474133"/>
                      <a:pt x="5630333" y="474133"/>
                    </a:cubicBezTo>
                    <a:lnTo>
                      <a:pt x="6620933" y="338667"/>
                    </a:lnTo>
                    <a:lnTo>
                      <a:pt x="7560733" y="313267"/>
                    </a:lnTo>
                    <a:lnTo>
                      <a:pt x="8373533" y="355600"/>
                    </a:lnTo>
                    <a:lnTo>
                      <a:pt x="9118600" y="474133"/>
                    </a:lnTo>
                    <a:lnTo>
                      <a:pt x="9110133" y="0"/>
                    </a:lnTo>
                    <a:lnTo>
                      <a:pt x="6121400" y="0"/>
                    </a:lnTo>
                    <a:cubicBezTo>
                      <a:pt x="5574006" y="79828"/>
                      <a:pt x="5032051" y="237067"/>
                      <a:pt x="4478867" y="237067"/>
                    </a:cubicBezTo>
                    <a:cubicBezTo>
                      <a:pt x="3830928" y="529776"/>
                      <a:pt x="2857963" y="490141"/>
                      <a:pt x="2540000" y="1126067"/>
                    </a:cubicBezTo>
                    <a:lnTo>
                      <a:pt x="1117600" y="2319867"/>
                    </a:lnTo>
                    <a:cubicBezTo>
                      <a:pt x="845359" y="2725392"/>
                      <a:pt x="304800" y="3050635"/>
                      <a:pt x="304800" y="3539067"/>
                    </a:cubicBezTo>
                    <a:cubicBezTo>
                      <a:pt x="200378" y="4018845"/>
                      <a:pt x="0" y="5012267"/>
                      <a:pt x="0" y="50122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7145" y="0"/>
                <a:ext cx="7360920" cy="5215467"/>
              </a:xfrm>
              <a:custGeom>
                <a:avLst/>
                <a:gdLst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846667 w 7349067"/>
                  <a:gd name="connsiteY27" fmla="*/ 3115733 h 5063067"/>
                  <a:gd name="connsiteX28" fmla="*/ 668867 w 7349067"/>
                  <a:gd name="connsiteY28" fmla="*/ 3412067 h 5063067"/>
                  <a:gd name="connsiteX29" fmla="*/ 508000 w 7349067"/>
                  <a:gd name="connsiteY29" fmla="*/ 3699933 h 5063067"/>
                  <a:gd name="connsiteX30" fmla="*/ 347134 w 7349067"/>
                  <a:gd name="connsiteY30" fmla="*/ 4030133 h 5063067"/>
                  <a:gd name="connsiteX31" fmla="*/ 262467 w 7349067"/>
                  <a:gd name="connsiteY31" fmla="*/ 4267200 h 5063067"/>
                  <a:gd name="connsiteX32" fmla="*/ 152400 w 7349067"/>
                  <a:gd name="connsiteY32" fmla="*/ 4605867 h 5063067"/>
                  <a:gd name="connsiteX33" fmla="*/ 67734 w 7349067"/>
                  <a:gd name="connsiteY33" fmla="*/ 4842933 h 5063067"/>
                  <a:gd name="connsiteX34" fmla="*/ 0 w 7349067"/>
                  <a:gd name="connsiteY34" fmla="*/ 5063067 h 5063067"/>
                  <a:gd name="connsiteX35" fmla="*/ 8467 w 7349067"/>
                  <a:gd name="connsiteY35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9548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063067"/>
                  <a:gd name="connsiteX1" fmla="*/ 160867 w 7349067"/>
                  <a:gd name="connsiteY1" fmla="*/ 2946400 h 5063067"/>
                  <a:gd name="connsiteX2" fmla="*/ 330200 w 7349067"/>
                  <a:gd name="connsiteY2" fmla="*/ 2692400 h 5063067"/>
                  <a:gd name="connsiteX3" fmla="*/ 541867 w 7349067"/>
                  <a:gd name="connsiteY3" fmla="*/ 2421467 h 5063067"/>
                  <a:gd name="connsiteX4" fmla="*/ 787400 w 7349067"/>
                  <a:gd name="connsiteY4" fmla="*/ 2133600 h 5063067"/>
                  <a:gd name="connsiteX5" fmla="*/ 1041400 w 7349067"/>
                  <a:gd name="connsiteY5" fmla="*/ 1862667 h 5063067"/>
                  <a:gd name="connsiteX6" fmla="*/ 1363134 w 7349067"/>
                  <a:gd name="connsiteY6" fmla="*/ 1574800 h 5063067"/>
                  <a:gd name="connsiteX7" fmla="*/ 1794934 w 7349067"/>
                  <a:gd name="connsiteY7" fmla="*/ 1244600 h 5063067"/>
                  <a:gd name="connsiteX8" fmla="*/ 2184400 w 7349067"/>
                  <a:gd name="connsiteY8" fmla="*/ 982133 h 5063067"/>
                  <a:gd name="connsiteX9" fmla="*/ 2590800 w 7349067"/>
                  <a:gd name="connsiteY9" fmla="*/ 753533 h 5063067"/>
                  <a:gd name="connsiteX10" fmla="*/ 2980267 w 7349067"/>
                  <a:gd name="connsiteY10" fmla="*/ 550333 h 5063067"/>
                  <a:gd name="connsiteX11" fmla="*/ 3505200 w 7349067"/>
                  <a:gd name="connsiteY11" fmla="*/ 330200 h 5063067"/>
                  <a:gd name="connsiteX12" fmla="*/ 4148667 w 7349067"/>
                  <a:gd name="connsiteY12" fmla="*/ 101600 h 5063067"/>
                  <a:gd name="connsiteX13" fmla="*/ 4470400 w 7349067"/>
                  <a:gd name="connsiteY13" fmla="*/ 0 h 5063067"/>
                  <a:gd name="connsiteX14" fmla="*/ 7349067 w 7349067"/>
                  <a:gd name="connsiteY14" fmla="*/ 0 h 5063067"/>
                  <a:gd name="connsiteX15" fmla="*/ 6815667 w 7349067"/>
                  <a:gd name="connsiteY15" fmla="*/ 67733 h 5063067"/>
                  <a:gd name="connsiteX16" fmla="*/ 6197600 w 7349067"/>
                  <a:gd name="connsiteY16" fmla="*/ 152400 h 5063067"/>
                  <a:gd name="connsiteX17" fmla="*/ 5613400 w 7349067"/>
                  <a:gd name="connsiteY17" fmla="*/ 237067 h 5063067"/>
                  <a:gd name="connsiteX18" fmla="*/ 5020734 w 7349067"/>
                  <a:gd name="connsiteY18" fmla="*/ 381000 h 5063067"/>
                  <a:gd name="connsiteX19" fmla="*/ 4555067 w 7349067"/>
                  <a:gd name="connsiteY19" fmla="*/ 516467 h 5063067"/>
                  <a:gd name="connsiteX20" fmla="*/ 3937000 w 7349067"/>
                  <a:gd name="connsiteY20" fmla="*/ 745067 h 5063067"/>
                  <a:gd name="connsiteX21" fmla="*/ 3386667 w 7349067"/>
                  <a:gd name="connsiteY21" fmla="*/ 990600 h 5063067"/>
                  <a:gd name="connsiteX22" fmla="*/ 2946400 w 7349067"/>
                  <a:gd name="connsiteY22" fmla="*/ 1236133 h 5063067"/>
                  <a:gd name="connsiteX23" fmla="*/ 2556934 w 7349067"/>
                  <a:gd name="connsiteY23" fmla="*/ 1481667 h 5063067"/>
                  <a:gd name="connsiteX24" fmla="*/ 2125134 w 7349067"/>
                  <a:gd name="connsiteY24" fmla="*/ 1786467 h 5063067"/>
                  <a:gd name="connsiteX25" fmla="*/ 1634067 w 7349067"/>
                  <a:gd name="connsiteY25" fmla="*/ 2209800 h 5063067"/>
                  <a:gd name="connsiteX26" fmla="*/ 1261534 w 7349067"/>
                  <a:gd name="connsiteY26" fmla="*/ 2607733 h 5063067"/>
                  <a:gd name="connsiteX27" fmla="*/ 1032934 w 7349067"/>
                  <a:gd name="connsiteY27" fmla="*/ 2878667 h 5063067"/>
                  <a:gd name="connsiteX28" fmla="*/ 846667 w 7349067"/>
                  <a:gd name="connsiteY28" fmla="*/ 3115733 h 5063067"/>
                  <a:gd name="connsiteX29" fmla="*/ 668867 w 7349067"/>
                  <a:gd name="connsiteY29" fmla="*/ 3412067 h 5063067"/>
                  <a:gd name="connsiteX30" fmla="*/ 508000 w 7349067"/>
                  <a:gd name="connsiteY30" fmla="*/ 3699933 h 5063067"/>
                  <a:gd name="connsiteX31" fmla="*/ 347134 w 7349067"/>
                  <a:gd name="connsiteY31" fmla="*/ 4030133 h 5063067"/>
                  <a:gd name="connsiteX32" fmla="*/ 262467 w 7349067"/>
                  <a:gd name="connsiteY32" fmla="*/ 4267200 h 5063067"/>
                  <a:gd name="connsiteX33" fmla="*/ 152400 w 7349067"/>
                  <a:gd name="connsiteY33" fmla="*/ 4605867 h 5063067"/>
                  <a:gd name="connsiteX34" fmla="*/ 67734 w 7349067"/>
                  <a:gd name="connsiteY34" fmla="*/ 4842933 h 5063067"/>
                  <a:gd name="connsiteX35" fmla="*/ 0 w 7349067"/>
                  <a:gd name="connsiteY35" fmla="*/ 5063067 h 5063067"/>
                  <a:gd name="connsiteX36" fmla="*/ 8467 w 7349067"/>
                  <a:gd name="connsiteY36" fmla="*/ 3183467 h 50630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  <a:gd name="connsiteX0" fmla="*/ 8467 w 7349067"/>
                  <a:gd name="connsiteY0" fmla="*/ 3183467 h 5215467"/>
                  <a:gd name="connsiteX1" fmla="*/ 160867 w 7349067"/>
                  <a:gd name="connsiteY1" fmla="*/ 2946400 h 5215467"/>
                  <a:gd name="connsiteX2" fmla="*/ 330200 w 7349067"/>
                  <a:gd name="connsiteY2" fmla="*/ 2692400 h 5215467"/>
                  <a:gd name="connsiteX3" fmla="*/ 541867 w 7349067"/>
                  <a:gd name="connsiteY3" fmla="*/ 2421467 h 5215467"/>
                  <a:gd name="connsiteX4" fmla="*/ 787400 w 7349067"/>
                  <a:gd name="connsiteY4" fmla="*/ 2133600 h 5215467"/>
                  <a:gd name="connsiteX5" fmla="*/ 1041400 w 7349067"/>
                  <a:gd name="connsiteY5" fmla="*/ 1862667 h 5215467"/>
                  <a:gd name="connsiteX6" fmla="*/ 1363134 w 7349067"/>
                  <a:gd name="connsiteY6" fmla="*/ 1574800 h 5215467"/>
                  <a:gd name="connsiteX7" fmla="*/ 1794934 w 7349067"/>
                  <a:gd name="connsiteY7" fmla="*/ 1244600 h 5215467"/>
                  <a:gd name="connsiteX8" fmla="*/ 2184400 w 7349067"/>
                  <a:gd name="connsiteY8" fmla="*/ 982133 h 5215467"/>
                  <a:gd name="connsiteX9" fmla="*/ 2590800 w 7349067"/>
                  <a:gd name="connsiteY9" fmla="*/ 753533 h 5215467"/>
                  <a:gd name="connsiteX10" fmla="*/ 2980267 w 7349067"/>
                  <a:gd name="connsiteY10" fmla="*/ 550333 h 5215467"/>
                  <a:gd name="connsiteX11" fmla="*/ 3505200 w 7349067"/>
                  <a:gd name="connsiteY11" fmla="*/ 330200 h 5215467"/>
                  <a:gd name="connsiteX12" fmla="*/ 4148667 w 7349067"/>
                  <a:gd name="connsiteY12" fmla="*/ 101600 h 5215467"/>
                  <a:gd name="connsiteX13" fmla="*/ 4470400 w 7349067"/>
                  <a:gd name="connsiteY13" fmla="*/ 0 h 5215467"/>
                  <a:gd name="connsiteX14" fmla="*/ 7349067 w 7349067"/>
                  <a:gd name="connsiteY14" fmla="*/ 0 h 5215467"/>
                  <a:gd name="connsiteX15" fmla="*/ 6815667 w 7349067"/>
                  <a:gd name="connsiteY15" fmla="*/ 67733 h 5215467"/>
                  <a:gd name="connsiteX16" fmla="*/ 6197600 w 7349067"/>
                  <a:gd name="connsiteY16" fmla="*/ 152400 h 5215467"/>
                  <a:gd name="connsiteX17" fmla="*/ 5613400 w 7349067"/>
                  <a:gd name="connsiteY17" fmla="*/ 237067 h 5215467"/>
                  <a:gd name="connsiteX18" fmla="*/ 5020734 w 7349067"/>
                  <a:gd name="connsiteY18" fmla="*/ 381000 h 5215467"/>
                  <a:gd name="connsiteX19" fmla="*/ 4555067 w 7349067"/>
                  <a:gd name="connsiteY19" fmla="*/ 516467 h 5215467"/>
                  <a:gd name="connsiteX20" fmla="*/ 3937000 w 7349067"/>
                  <a:gd name="connsiteY20" fmla="*/ 745067 h 5215467"/>
                  <a:gd name="connsiteX21" fmla="*/ 3386667 w 7349067"/>
                  <a:gd name="connsiteY21" fmla="*/ 990600 h 5215467"/>
                  <a:gd name="connsiteX22" fmla="*/ 2946400 w 7349067"/>
                  <a:gd name="connsiteY22" fmla="*/ 1236133 h 5215467"/>
                  <a:gd name="connsiteX23" fmla="*/ 2556934 w 7349067"/>
                  <a:gd name="connsiteY23" fmla="*/ 1481667 h 5215467"/>
                  <a:gd name="connsiteX24" fmla="*/ 2125134 w 7349067"/>
                  <a:gd name="connsiteY24" fmla="*/ 1786467 h 5215467"/>
                  <a:gd name="connsiteX25" fmla="*/ 1634067 w 7349067"/>
                  <a:gd name="connsiteY25" fmla="*/ 2209800 h 5215467"/>
                  <a:gd name="connsiteX26" fmla="*/ 1261534 w 7349067"/>
                  <a:gd name="connsiteY26" fmla="*/ 2607733 h 5215467"/>
                  <a:gd name="connsiteX27" fmla="*/ 1032934 w 7349067"/>
                  <a:gd name="connsiteY27" fmla="*/ 2878667 h 5215467"/>
                  <a:gd name="connsiteX28" fmla="*/ 846667 w 7349067"/>
                  <a:gd name="connsiteY28" fmla="*/ 3115733 h 5215467"/>
                  <a:gd name="connsiteX29" fmla="*/ 668867 w 7349067"/>
                  <a:gd name="connsiteY29" fmla="*/ 3412067 h 5215467"/>
                  <a:gd name="connsiteX30" fmla="*/ 508000 w 7349067"/>
                  <a:gd name="connsiteY30" fmla="*/ 3699933 h 5215467"/>
                  <a:gd name="connsiteX31" fmla="*/ 347134 w 7349067"/>
                  <a:gd name="connsiteY31" fmla="*/ 4030133 h 5215467"/>
                  <a:gd name="connsiteX32" fmla="*/ 262467 w 7349067"/>
                  <a:gd name="connsiteY32" fmla="*/ 4267200 h 5215467"/>
                  <a:gd name="connsiteX33" fmla="*/ 152400 w 7349067"/>
                  <a:gd name="connsiteY33" fmla="*/ 4605867 h 5215467"/>
                  <a:gd name="connsiteX34" fmla="*/ 67734 w 7349067"/>
                  <a:gd name="connsiteY34" fmla="*/ 4842933 h 5215467"/>
                  <a:gd name="connsiteX35" fmla="*/ 0 w 7349067"/>
                  <a:gd name="connsiteY35" fmla="*/ 5215467 h 5215467"/>
                  <a:gd name="connsiteX36" fmla="*/ 8467 w 7349067"/>
                  <a:gd name="connsiteY36" fmla="*/ 3183467 h 52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349067" h="5215467">
                    <a:moveTo>
                      <a:pt x="8467" y="3183467"/>
                    </a:moveTo>
                    <a:lnTo>
                      <a:pt x="160867" y="2946400"/>
                    </a:lnTo>
                    <a:lnTo>
                      <a:pt x="330200" y="2692400"/>
                    </a:lnTo>
                    <a:lnTo>
                      <a:pt x="541867" y="2421467"/>
                    </a:lnTo>
                    <a:lnTo>
                      <a:pt x="787400" y="2133600"/>
                    </a:lnTo>
                    <a:lnTo>
                      <a:pt x="1041400" y="1862667"/>
                    </a:lnTo>
                    <a:lnTo>
                      <a:pt x="1363134" y="1574800"/>
                    </a:lnTo>
                    <a:lnTo>
                      <a:pt x="1794934" y="1244600"/>
                    </a:lnTo>
                    <a:lnTo>
                      <a:pt x="2184400" y="982133"/>
                    </a:lnTo>
                    <a:lnTo>
                      <a:pt x="2590800" y="753533"/>
                    </a:lnTo>
                    <a:lnTo>
                      <a:pt x="2980267" y="550333"/>
                    </a:lnTo>
                    <a:lnTo>
                      <a:pt x="3505200" y="330200"/>
                    </a:lnTo>
                    <a:lnTo>
                      <a:pt x="4148667" y="101600"/>
                    </a:lnTo>
                    <a:lnTo>
                      <a:pt x="4470400" y="0"/>
                    </a:lnTo>
                    <a:lnTo>
                      <a:pt x="7349067" y="0"/>
                    </a:lnTo>
                    <a:lnTo>
                      <a:pt x="6815667" y="67733"/>
                    </a:lnTo>
                    <a:lnTo>
                      <a:pt x="6197600" y="152400"/>
                    </a:lnTo>
                    <a:lnTo>
                      <a:pt x="5613400" y="237067"/>
                    </a:lnTo>
                    <a:lnTo>
                      <a:pt x="5020734" y="381000"/>
                    </a:lnTo>
                    <a:lnTo>
                      <a:pt x="4555067" y="516467"/>
                    </a:lnTo>
                    <a:lnTo>
                      <a:pt x="3937000" y="745067"/>
                    </a:lnTo>
                    <a:lnTo>
                      <a:pt x="3386667" y="990600"/>
                    </a:lnTo>
                    <a:lnTo>
                      <a:pt x="2946400" y="1236133"/>
                    </a:lnTo>
                    <a:lnTo>
                      <a:pt x="2556934" y="1481667"/>
                    </a:lnTo>
                    <a:lnTo>
                      <a:pt x="2125134" y="1786467"/>
                    </a:lnTo>
                    <a:lnTo>
                      <a:pt x="1634067" y="2209800"/>
                    </a:lnTo>
                    <a:lnTo>
                      <a:pt x="1261534" y="2607733"/>
                    </a:lnTo>
                    <a:cubicBezTo>
                      <a:pt x="1135945" y="2757311"/>
                      <a:pt x="1102079" y="2794000"/>
                      <a:pt x="1032934" y="2878667"/>
                    </a:cubicBezTo>
                    <a:cubicBezTo>
                      <a:pt x="963789" y="2963334"/>
                      <a:pt x="881945" y="3064933"/>
                      <a:pt x="846667" y="3115733"/>
                    </a:cubicBezTo>
                    <a:lnTo>
                      <a:pt x="668867" y="3412067"/>
                    </a:lnTo>
                    <a:lnTo>
                      <a:pt x="508000" y="3699933"/>
                    </a:lnTo>
                    <a:lnTo>
                      <a:pt x="347134" y="4030133"/>
                    </a:lnTo>
                    <a:lnTo>
                      <a:pt x="262467" y="4267200"/>
                    </a:lnTo>
                    <a:lnTo>
                      <a:pt x="152400" y="4605867"/>
                    </a:lnTo>
                    <a:cubicBezTo>
                      <a:pt x="75336" y="4845620"/>
                      <a:pt x="184603" y="4529667"/>
                      <a:pt x="67734" y="4842933"/>
                    </a:cubicBezTo>
                    <a:cubicBezTo>
                      <a:pt x="36689" y="5094111"/>
                      <a:pt x="22578" y="5091289"/>
                      <a:pt x="0" y="5215467"/>
                    </a:cubicBezTo>
                    <a:cubicBezTo>
                      <a:pt x="0" y="4577645"/>
                      <a:pt x="8467" y="3183467"/>
                      <a:pt x="8467" y="31834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/>
                  </a:gs>
                  <a:gs pos="6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7200000" scaled="0"/>
                <a:tileRect/>
              </a:gradFill>
              <a:ln w="254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-7144" y="330198"/>
                <a:ext cx="9144000" cy="4851402"/>
              </a:xfrm>
              <a:custGeom>
                <a:avLst/>
                <a:gdLst>
                  <a:gd name="connsiteX0" fmla="*/ 0 w 9160933"/>
                  <a:gd name="connsiteY0" fmla="*/ 4834467 h 4834467"/>
                  <a:gd name="connsiteX1" fmla="*/ 990600 w 9160933"/>
                  <a:gd name="connsiteY1" fmla="*/ 2827867 h 4834467"/>
                  <a:gd name="connsiteX2" fmla="*/ 2616200 w 9160933"/>
                  <a:gd name="connsiteY2" fmla="*/ 1354667 h 4834467"/>
                  <a:gd name="connsiteX3" fmla="*/ 4673600 w 9160933"/>
                  <a:gd name="connsiteY3" fmla="*/ 389467 h 4834467"/>
                  <a:gd name="connsiteX4" fmla="*/ 6595533 w 9160933"/>
                  <a:gd name="connsiteY4" fmla="*/ 8467 h 4834467"/>
                  <a:gd name="connsiteX5" fmla="*/ 8085667 w 9160933"/>
                  <a:gd name="connsiteY5" fmla="*/ 0 h 4834467"/>
                  <a:gd name="connsiteX6" fmla="*/ 9160933 w 9160933"/>
                  <a:gd name="connsiteY6" fmla="*/ 152400 h 483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0933" h="4834467">
                    <a:moveTo>
                      <a:pt x="0" y="4834467"/>
                    </a:moveTo>
                    <a:cubicBezTo>
                      <a:pt x="277283" y="4121150"/>
                      <a:pt x="554567" y="3407834"/>
                      <a:pt x="990600" y="2827867"/>
                    </a:cubicBezTo>
                    <a:cubicBezTo>
                      <a:pt x="1426633" y="2247900"/>
                      <a:pt x="2002367" y="1761067"/>
                      <a:pt x="2616200" y="1354667"/>
                    </a:cubicBezTo>
                    <a:cubicBezTo>
                      <a:pt x="3230033" y="948267"/>
                      <a:pt x="4010378" y="613834"/>
                      <a:pt x="4673600" y="389467"/>
                    </a:cubicBezTo>
                    <a:cubicBezTo>
                      <a:pt x="5336822" y="165100"/>
                      <a:pt x="6026855" y="73378"/>
                      <a:pt x="6595533" y="8467"/>
                    </a:cubicBezTo>
                    <a:cubicBezTo>
                      <a:pt x="7164211" y="-56444"/>
                      <a:pt x="7658100" y="-23989"/>
                      <a:pt x="8085667" y="0"/>
                    </a:cubicBezTo>
                    <a:cubicBezTo>
                      <a:pt x="8513234" y="23989"/>
                      <a:pt x="8837083" y="88194"/>
                      <a:pt x="9160933" y="152400"/>
                    </a:cubicBezTo>
                  </a:path>
                </a:pathLst>
              </a:cu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3760" y="5257800"/>
              <a:ext cx="9180576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5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oup 15"/>
            <p:cNvGrpSpPr/>
            <p:nvPr userDrawn="1"/>
          </p:nvGrpSpPr>
          <p:grpSpPr>
            <a:xfrm>
              <a:off x="-36195" y="5173136"/>
              <a:ext cx="9189720" cy="499532"/>
              <a:chOff x="-7034" y="5173136"/>
              <a:chExt cx="9165102" cy="49953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0" y="5173136"/>
                <a:ext cx="9155982" cy="8466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2"/>
              <p:cNvSpPr/>
              <p:nvPr userDrawn="1"/>
            </p:nvSpPr>
            <p:spPr>
              <a:xfrm flipV="1">
                <a:off x="-7034" y="5257800"/>
                <a:ext cx="9165102" cy="414868"/>
              </a:xfrm>
              <a:custGeom>
                <a:avLst/>
                <a:gdLst>
                  <a:gd name="connsiteX0" fmla="*/ 7034 w 9165102"/>
                  <a:gd name="connsiteY0" fmla="*/ 0 h 1899138"/>
                  <a:gd name="connsiteX1" fmla="*/ 232117 w 9165102"/>
                  <a:gd name="connsiteY1" fmla="*/ 225083 h 1899138"/>
                  <a:gd name="connsiteX2" fmla="*/ 436099 w 9165102"/>
                  <a:gd name="connsiteY2" fmla="*/ 414997 h 1899138"/>
                  <a:gd name="connsiteX3" fmla="*/ 633046 w 9165102"/>
                  <a:gd name="connsiteY3" fmla="*/ 562707 h 1899138"/>
                  <a:gd name="connsiteX4" fmla="*/ 844062 w 9165102"/>
                  <a:gd name="connsiteY4" fmla="*/ 717452 h 1899138"/>
                  <a:gd name="connsiteX5" fmla="*/ 1083212 w 9165102"/>
                  <a:gd name="connsiteY5" fmla="*/ 886264 h 1899138"/>
                  <a:gd name="connsiteX6" fmla="*/ 1603717 w 9165102"/>
                  <a:gd name="connsiteY6" fmla="*/ 1181686 h 1899138"/>
                  <a:gd name="connsiteX7" fmla="*/ 1976511 w 9165102"/>
                  <a:gd name="connsiteY7" fmla="*/ 1357532 h 1899138"/>
                  <a:gd name="connsiteX8" fmla="*/ 2293034 w 9165102"/>
                  <a:gd name="connsiteY8" fmla="*/ 1470074 h 1899138"/>
                  <a:gd name="connsiteX9" fmla="*/ 2708031 w 9165102"/>
                  <a:gd name="connsiteY9" fmla="*/ 1610750 h 1899138"/>
                  <a:gd name="connsiteX10" fmla="*/ 3137096 w 9165102"/>
                  <a:gd name="connsiteY10" fmla="*/ 1723292 h 1899138"/>
                  <a:gd name="connsiteX11" fmla="*/ 3552092 w 9165102"/>
                  <a:gd name="connsiteY11" fmla="*/ 1793630 h 1899138"/>
                  <a:gd name="connsiteX12" fmla="*/ 4030394 w 9165102"/>
                  <a:gd name="connsiteY12" fmla="*/ 1856935 h 1899138"/>
                  <a:gd name="connsiteX13" fmla="*/ 4508696 w 9165102"/>
                  <a:gd name="connsiteY13" fmla="*/ 1885070 h 1899138"/>
                  <a:gd name="connsiteX14" fmla="*/ 4902591 w 9165102"/>
                  <a:gd name="connsiteY14" fmla="*/ 1871003 h 1899138"/>
                  <a:gd name="connsiteX15" fmla="*/ 5458265 w 9165102"/>
                  <a:gd name="connsiteY15" fmla="*/ 1821766 h 1899138"/>
                  <a:gd name="connsiteX16" fmla="*/ 5887329 w 9165102"/>
                  <a:gd name="connsiteY16" fmla="*/ 1758461 h 1899138"/>
                  <a:gd name="connsiteX17" fmla="*/ 6316394 w 9165102"/>
                  <a:gd name="connsiteY17" fmla="*/ 1652954 h 1899138"/>
                  <a:gd name="connsiteX18" fmla="*/ 6801729 w 9165102"/>
                  <a:gd name="connsiteY18" fmla="*/ 1505243 h 1899138"/>
                  <a:gd name="connsiteX19" fmla="*/ 7294099 w 9165102"/>
                  <a:gd name="connsiteY19" fmla="*/ 1315329 h 1899138"/>
                  <a:gd name="connsiteX20" fmla="*/ 7659859 w 9165102"/>
                  <a:gd name="connsiteY20" fmla="*/ 1132449 h 1899138"/>
                  <a:gd name="connsiteX21" fmla="*/ 8032652 w 9165102"/>
                  <a:gd name="connsiteY21" fmla="*/ 921434 h 1899138"/>
                  <a:gd name="connsiteX22" fmla="*/ 8391379 w 9165102"/>
                  <a:gd name="connsiteY22" fmla="*/ 689317 h 1899138"/>
                  <a:gd name="connsiteX23" fmla="*/ 8665699 w 9165102"/>
                  <a:gd name="connsiteY23" fmla="*/ 478301 h 1899138"/>
                  <a:gd name="connsiteX24" fmla="*/ 8890782 w 9165102"/>
                  <a:gd name="connsiteY24" fmla="*/ 295421 h 1899138"/>
                  <a:gd name="connsiteX25" fmla="*/ 9165102 w 9165102"/>
                  <a:gd name="connsiteY25" fmla="*/ 35169 h 1899138"/>
                  <a:gd name="connsiteX26" fmla="*/ 9158068 w 9165102"/>
                  <a:gd name="connsiteY26" fmla="*/ 1899138 h 1899138"/>
                  <a:gd name="connsiteX27" fmla="*/ 0 w 9165102"/>
                  <a:gd name="connsiteY27" fmla="*/ 1899138 h 1899138"/>
                  <a:gd name="connsiteX28" fmla="*/ 7034 w 9165102"/>
                  <a:gd name="connsiteY28" fmla="*/ 0 h 189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5102" h="1899138">
                    <a:moveTo>
                      <a:pt x="7034" y="0"/>
                    </a:moveTo>
                    <a:lnTo>
                      <a:pt x="232117" y="225083"/>
                    </a:lnTo>
                    <a:lnTo>
                      <a:pt x="436099" y="414997"/>
                    </a:lnTo>
                    <a:lnTo>
                      <a:pt x="633046" y="562707"/>
                    </a:lnTo>
                    <a:lnTo>
                      <a:pt x="844062" y="717452"/>
                    </a:lnTo>
                    <a:lnTo>
                      <a:pt x="1083212" y="886264"/>
                    </a:lnTo>
                    <a:lnTo>
                      <a:pt x="1603717" y="1181686"/>
                    </a:lnTo>
                    <a:lnTo>
                      <a:pt x="1976511" y="1357532"/>
                    </a:lnTo>
                    <a:lnTo>
                      <a:pt x="2293034" y="1470074"/>
                    </a:lnTo>
                    <a:lnTo>
                      <a:pt x="2708031" y="1610750"/>
                    </a:lnTo>
                    <a:lnTo>
                      <a:pt x="3137096" y="1723292"/>
                    </a:lnTo>
                    <a:lnTo>
                      <a:pt x="3552092" y="1793630"/>
                    </a:lnTo>
                    <a:lnTo>
                      <a:pt x="4030394" y="1856935"/>
                    </a:lnTo>
                    <a:lnTo>
                      <a:pt x="4508696" y="1885070"/>
                    </a:lnTo>
                    <a:lnTo>
                      <a:pt x="4902591" y="1871003"/>
                    </a:lnTo>
                    <a:lnTo>
                      <a:pt x="5458265" y="1821766"/>
                    </a:lnTo>
                    <a:lnTo>
                      <a:pt x="5887329" y="1758461"/>
                    </a:lnTo>
                    <a:lnTo>
                      <a:pt x="6316394" y="1652954"/>
                    </a:lnTo>
                    <a:lnTo>
                      <a:pt x="6801729" y="1505243"/>
                    </a:lnTo>
                    <a:lnTo>
                      <a:pt x="7294099" y="1315329"/>
                    </a:lnTo>
                    <a:lnTo>
                      <a:pt x="7659859" y="1132449"/>
                    </a:lnTo>
                    <a:lnTo>
                      <a:pt x="8032652" y="921434"/>
                    </a:lnTo>
                    <a:lnTo>
                      <a:pt x="8391379" y="689317"/>
                    </a:lnTo>
                    <a:lnTo>
                      <a:pt x="8665699" y="478301"/>
                    </a:lnTo>
                    <a:lnTo>
                      <a:pt x="8890782" y="295421"/>
                    </a:lnTo>
                    <a:lnTo>
                      <a:pt x="9165102" y="35169"/>
                    </a:lnTo>
                    <a:cubicBezTo>
                      <a:pt x="9162757" y="656492"/>
                      <a:pt x="9160413" y="1277815"/>
                      <a:pt x="9158068" y="1899138"/>
                    </a:cubicBezTo>
                    <a:lnTo>
                      <a:pt x="0" y="1899138"/>
                    </a:lnTo>
                    <a:cubicBezTo>
                      <a:pt x="0" y="1261403"/>
                      <a:pt x="7034" y="0"/>
                      <a:pt x="703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5257801"/>
            <a:ext cx="7924800" cy="106680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14400" y="3505200"/>
            <a:ext cx="4191000" cy="1295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9850D8-A8DB-482F-A1F2-DAFA2EAFFC5A}" type="slidenum">
              <a:rPr lang="en-US">
                <a:solidFill>
                  <a:srgbClr val="333333"/>
                </a:solidFill>
              </a:rPr>
              <a:pPr/>
              <a:t>‹#›</a:t>
            </a:fld>
            <a:endParaRPr 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1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4Sale.png"/>
          <p:cNvPicPr>
            <a:picLocks noChangeAspect="1"/>
          </p:cNvPicPr>
          <p:nvPr userDrawn="1"/>
        </p:nvPicPr>
        <p:blipFill>
          <a:blip r:embed="rId2" cstate="print"/>
          <a:srcRect l="7913"/>
          <a:stretch>
            <a:fillRect/>
          </a:stretch>
        </p:blipFill>
        <p:spPr>
          <a:xfrm>
            <a:off x="0" y="990600"/>
            <a:ext cx="6207004" cy="5867400"/>
          </a:xfrm>
          <a:prstGeom prst="rect">
            <a:avLst/>
          </a:prstGeom>
        </p:spPr>
      </p:pic>
      <p:grpSp>
        <p:nvGrpSpPr>
          <p:cNvPr id="8" name="Group 13"/>
          <p:cNvGrpSpPr/>
          <p:nvPr userDrawn="1"/>
        </p:nvGrpSpPr>
        <p:grpSpPr>
          <a:xfrm>
            <a:off x="-47625" y="-9525"/>
            <a:ext cx="9217152" cy="6867525"/>
            <a:chOff x="-47625" y="-9525"/>
            <a:chExt cx="9217152" cy="6867525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0" y="6705600"/>
              <a:ext cx="7620000" cy="152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Header"/>
            <p:cNvGrpSpPr/>
            <p:nvPr userDrawn="1"/>
          </p:nvGrpSpPr>
          <p:grpSpPr>
            <a:xfrm>
              <a:off x="-47625" y="-9525"/>
              <a:ext cx="9217152" cy="1752600"/>
              <a:chOff x="-28575" y="-9525"/>
              <a:chExt cx="9172575" cy="1752600"/>
            </a:xfrm>
          </p:grpSpPr>
          <p:sp>
            <p:nvSpPr>
              <p:cNvPr id="11" name="Freeform 10"/>
              <p:cNvSpPr/>
              <p:nvPr userDrawn="1"/>
            </p:nvSpPr>
            <p:spPr>
              <a:xfrm>
                <a:off x="-9525" y="857251"/>
                <a:ext cx="4638675" cy="800100"/>
              </a:xfrm>
              <a:custGeom>
                <a:avLst/>
                <a:gdLst>
                  <a:gd name="connsiteX0" fmla="*/ 9525 w 4638675"/>
                  <a:gd name="connsiteY0" fmla="*/ 733425 h 733425"/>
                  <a:gd name="connsiteX1" fmla="*/ 161925 w 4638675"/>
                  <a:gd name="connsiteY1" fmla="*/ 685800 h 733425"/>
                  <a:gd name="connsiteX2" fmla="*/ 428625 w 4638675"/>
                  <a:gd name="connsiteY2" fmla="*/ 609600 h 733425"/>
                  <a:gd name="connsiteX3" fmla="*/ 742950 w 4638675"/>
                  <a:gd name="connsiteY3" fmla="*/ 542925 h 733425"/>
                  <a:gd name="connsiteX4" fmla="*/ 1247775 w 4638675"/>
                  <a:gd name="connsiteY4" fmla="*/ 466725 h 733425"/>
                  <a:gd name="connsiteX5" fmla="*/ 1800225 w 4638675"/>
                  <a:gd name="connsiteY5" fmla="*/ 390525 h 733425"/>
                  <a:gd name="connsiteX6" fmla="*/ 2333625 w 4638675"/>
                  <a:gd name="connsiteY6" fmla="*/ 333375 h 733425"/>
                  <a:gd name="connsiteX7" fmla="*/ 2895600 w 4638675"/>
                  <a:gd name="connsiteY7" fmla="*/ 304800 h 733425"/>
                  <a:gd name="connsiteX8" fmla="*/ 3581400 w 4638675"/>
                  <a:gd name="connsiteY8" fmla="*/ 276225 h 733425"/>
                  <a:gd name="connsiteX9" fmla="*/ 4314825 w 4638675"/>
                  <a:gd name="connsiteY9" fmla="*/ 266700 h 733425"/>
                  <a:gd name="connsiteX10" fmla="*/ 4638675 w 4638675"/>
                  <a:gd name="connsiteY10" fmla="*/ 285750 h 733425"/>
                  <a:gd name="connsiteX11" fmla="*/ 4638675 w 4638675"/>
                  <a:gd name="connsiteY11" fmla="*/ 0 h 733425"/>
                  <a:gd name="connsiteX12" fmla="*/ 0 w 4638675"/>
                  <a:gd name="connsiteY12" fmla="*/ 123825 h 733425"/>
                  <a:gd name="connsiteX13" fmla="*/ 9525 w 4638675"/>
                  <a:gd name="connsiteY13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38675" h="733425">
                    <a:moveTo>
                      <a:pt x="9525" y="733425"/>
                    </a:moveTo>
                    <a:lnTo>
                      <a:pt x="161925" y="685800"/>
                    </a:lnTo>
                    <a:lnTo>
                      <a:pt x="428625" y="609600"/>
                    </a:lnTo>
                    <a:lnTo>
                      <a:pt x="742950" y="542925"/>
                    </a:lnTo>
                    <a:lnTo>
                      <a:pt x="1247775" y="466725"/>
                    </a:lnTo>
                    <a:lnTo>
                      <a:pt x="1800225" y="390525"/>
                    </a:lnTo>
                    <a:lnTo>
                      <a:pt x="2333625" y="333375"/>
                    </a:lnTo>
                    <a:lnTo>
                      <a:pt x="2895600" y="304800"/>
                    </a:lnTo>
                    <a:lnTo>
                      <a:pt x="3581400" y="276225"/>
                    </a:lnTo>
                    <a:lnTo>
                      <a:pt x="4314825" y="266700"/>
                    </a:lnTo>
                    <a:lnTo>
                      <a:pt x="4638675" y="285750"/>
                    </a:lnTo>
                    <a:lnTo>
                      <a:pt x="4638675" y="0"/>
                    </a:lnTo>
                    <a:lnTo>
                      <a:pt x="0" y="123825"/>
                    </a:lnTo>
                    <a:cubicBezTo>
                      <a:pt x="-3175" y="330200"/>
                      <a:pt x="9525" y="733425"/>
                      <a:pt x="9525" y="733425"/>
                    </a:cubicBezTo>
                    <a:close/>
                  </a:path>
                </a:pathLst>
              </a:custGeom>
              <a:gradFill flip="none" rotWithShape="1">
                <a:gsLst>
                  <a:gs pos="9000">
                    <a:schemeClr val="accent1">
                      <a:lumMod val="75000"/>
                    </a:schemeClr>
                  </a:gs>
                  <a:gs pos="96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>
                <a:off x="0" y="771525"/>
                <a:ext cx="5057775" cy="609600"/>
              </a:xfrm>
              <a:custGeom>
                <a:avLst/>
                <a:gdLst>
                  <a:gd name="connsiteX0" fmla="*/ 0 w 5057775"/>
                  <a:gd name="connsiteY0" fmla="*/ 609600 h 609600"/>
                  <a:gd name="connsiteX1" fmla="*/ 333375 w 5057775"/>
                  <a:gd name="connsiteY1" fmla="*/ 542925 h 609600"/>
                  <a:gd name="connsiteX2" fmla="*/ 819150 w 5057775"/>
                  <a:gd name="connsiteY2" fmla="*/ 447675 h 609600"/>
                  <a:gd name="connsiteX3" fmla="*/ 1162050 w 5057775"/>
                  <a:gd name="connsiteY3" fmla="*/ 400050 h 609600"/>
                  <a:gd name="connsiteX4" fmla="*/ 1743075 w 5057775"/>
                  <a:gd name="connsiteY4" fmla="*/ 323850 h 609600"/>
                  <a:gd name="connsiteX5" fmla="*/ 2324100 w 5057775"/>
                  <a:gd name="connsiteY5" fmla="*/ 276225 h 609600"/>
                  <a:gd name="connsiteX6" fmla="*/ 3076575 w 5057775"/>
                  <a:gd name="connsiteY6" fmla="*/ 238125 h 609600"/>
                  <a:gd name="connsiteX7" fmla="*/ 3514725 w 5057775"/>
                  <a:gd name="connsiteY7" fmla="*/ 228600 h 609600"/>
                  <a:gd name="connsiteX8" fmla="*/ 4095750 w 5057775"/>
                  <a:gd name="connsiteY8" fmla="*/ 228600 h 609600"/>
                  <a:gd name="connsiteX9" fmla="*/ 4657725 w 5057775"/>
                  <a:gd name="connsiteY9" fmla="*/ 257175 h 609600"/>
                  <a:gd name="connsiteX10" fmla="*/ 5019675 w 5057775"/>
                  <a:gd name="connsiteY10" fmla="*/ 276225 h 609600"/>
                  <a:gd name="connsiteX11" fmla="*/ 5057775 w 5057775"/>
                  <a:gd name="connsiteY11" fmla="*/ 114300 h 609600"/>
                  <a:gd name="connsiteX12" fmla="*/ 4143375 w 5057775"/>
                  <a:gd name="connsiteY12" fmla="*/ 0 h 609600"/>
                  <a:gd name="connsiteX13" fmla="*/ 0 w 5057775"/>
                  <a:gd name="connsiteY13" fmla="*/ 57150 h 609600"/>
                  <a:gd name="connsiteX14" fmla="*/ 0 w 5057775"/>
                  <a:gd name="connsiteY14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7775" h="609600">
                    <a:moveTo>
                      <a:pt x="0" y="609600"/>
                    </a:moveTo>
                    <a:lnTo>
                      <a:pt x="333375" y="542925"/>
                    </a:lnTo>
                    <a:lnTo>
                      <a:pt x="819150" y="447675"/>
                    </a:lnTo>
                    <a:lnTo>
                      <a:pt x="1162050" y="400050"/>
                    </a:lnTo>
                    <a:lnTo>
                      <a:pt x="1743075" y="323850"/>
                    </a:lnTo>
                    <a:lnTo>
                      <a:pt x="2324100" y="276225"/>
                    </a:lnTo>
                    <a:lnTo>
                      <a:pt x="3076575" y="238125"/>
                    </a:lnTo>
                    <a:lnTo>
                      <a:pt x="3514725" y="228600"/>
                    </a:lnTo>
                    <a:lnTo>
                      <a:pt x="4095750" y="228600"/>
                    </a:lnTo>
                    <a:lnTo>
                      <a:pt x="4657725" y="257175"/>
                    </a:lnTo>
                    <a:lnTo>
                      <a:pt x="5019675" y="276225"/>
                    </a:lnTo>
                    <a:lnTo>
                      <a:pt x="5057775" y="114300"/>
                    </a:lnTo>
                    <a:lnTo>
                      <a:pt x="4143375" y="0"/>
                    </a:lnTo>
                    <a:lnTo>
                      <a:pt x="0" y="57150"/>
                    </a:lnTo>
                    <a:lnTo>
                      <a:pt x="0" y="609600"/>
                    </a:lnTo>
                    <a:close/>
                  </a:path>
                </a:pathLst>
              </a:custGeom>
              <a:gradFill flip="none" rotWithShape="1">
                <a:gsLst>
                  <a:gs pos="33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>
                <a:off x="-9525" y="-9525"/>
                <a:ext cx="9153525" cy="1752600"/>
              </a:xfrm>
              <a:custGeom>
                <a:avLst/>
                <a:gdLst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  <a:gd name="connsiteX0" fmla="*/ 9525 w 9153525"/>
                  <a:gd name="connsiteY0" fmla="*/ 1038225 h 1752600"/>
                  <a:gd name="connsiteX1" fmla="*/ 600075 w 9153525"/>
                  <a:gd name="connsiteY1" fmla="*/ 990600 h 1752600"/>
                  <a:gd name="connsiteX2" fmla="*/ 1190625 w 9153525"/>
                  <a:gd name="connsiteY2" fmla="*/ 942975 h 1752600"/>
                  <a:gd name="connsiteX3" fmla="*/ 1933575 w 9153525"/>
                  <a:gd name="connsiteY3" fmla="*/ 904875 h 1752600"/>
                  <a:gd name="connsiteX4" fmla="*/ 2609850 w 9153525"/>
                  <a:gd name="connsiteY4" fmla="*/ 895350 h 1752600"/>
                  <a:gd name="connsiteX5" fmla="*/ 3219450 w 9153525"/>
                  <a:gd name="connsiteY5" fmla="*/ 895350 h 1752600"/>
                  <a:gd name="connsiteX6" fmla="*/ 4000500 w 9153525"/>
                  <a:gd name="connsiteY6" fmla="*/ 914400 h 1752600"/>
                  <a:gd name="connsiteX7" fmla="*/ 4705350 w 9153525"/>
                  <a:gd name="connsiteY7" fmla="*/ 952500 h 1752600"/>
                  <a:gd name="connsiteX8" fmla="*/ 5581650 w 9153525"/>
                  <a:gd name="connsiteY8" fmla="*/ 1038225 h 1752600"/>
                  <a:gd name="connsiteX9" fmla="*/ 6391275 w 9153525"/>
                  <a:gd name="connsiteY9" fmla="*/ 1143000 h 1752600"/>
                  <a:gd name="connsiteX10" fmla="*/ 7143750 w 9153525"/>
                  <a:gd name="connsiteY10" fmla="*/ 1266825 h 1752600"/>
                  <a:gd name="connsiteX11" fmla="*/ 7810500 w 9153525"/>
                  <a:gd name="connsiteY11" fmla="*/ 1400175 h 1752600"/>
                  <a:gd name="connsiteX12" fmla="*/ 8305800 w 9153525"/>
                  <a:gd name="connsiteY12" fmla="*/ 1514475 h 1752600"/>
                  <a:gd name="connsiteX13" fmla="*/ 8877300 w 9153525"/>
                  <a:gd name="connsiteY13" fmla="*/ 1666875 h 1752600"/>
                  <a:gd name="connsiteX14" fmla="*/ 9153525 w 9153525"/>
                  <a:gd name="connsiteY14" fmla="*/ 1752600 h 1752600"/>
                  <a:gd name="connsiteX15" fmla="*/ 9134475 w 9153525"/>
                  <a:gd name="connsiteY15" fmla="*/ 9525 h 1752600"/>
                  <a:gd name="connsiteX16" fmla="*/ 0 w 9153525"/>
                  <a:gd name="connsiteY16" fmla="*/ 0 h 1752600"/>
                  <a:gd name="connsiteX17" fmla="*/ 9525 w 9153525"/>
                  <a:gd name="connsiteY17" fmla="*/ 1038225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53525" h="1752600">
                    <a:moveTo>
                      <a:pt x="9525" y="1038225"/>
                    </a:moveTo>
                    <a:lnTo>
                      <a:pt x="600075" y="990600"/>
                    </a:lnTo>
                    <a:lnTo>
                      <a:pt x="1190625" y="942975"/>
                    </a:lnTo>
                    <a:lnTo>
                      <a:pt x="1933575" y="904875"/>
                    </a:lnTo>
                    <a:lnTo>
                      <a:pt x="2609850" y="895350"/>
                    </a:lnTo>
                    <a:lnTo>
                      <a:pt x="3219450" y="895350"/>
                    </a:lnTo>
                    <a:lnTo>
                      <a:pt x="4000500" y="914400"/>
                    </a:lnTo>
                    <a:lnTo>
                      <a:pt x="4705350" y="952500"/>
                    </a:lnTo>
                    <a:lnTo>
                      <a:pt x="5581650" y="1038225"/>
                    </a:lnTo>
                    <a:lnTo>
                      <a:pt x="6391275" y="1143000"/>
                    </a:lnTo>
                    <a:lnTo>
                      <a:pt x="7143750" y="1266825"/>
                    </a:lnTo>
                    <a:lnTo>
                      <a:pt x="7810500" y="1400175"/>
                    </a:lnTo>
                    <a:lnTo>
                      <a:pt x="8305800" y="1514475"/>
                    </a:lnTo>
                    <a:cubicBezTo>
                      <a:pt x="8880355" y="1677266"/>
                      <a:pt x="8458200" y="1550549"/>
                      <a:pt x="8877300" y="1666875"/>
                    </a:cubicBezTo>
                    <a:lnTo>
                      <a:pt x="9153525" y="1752600"/>
                    </a:lnTo>
                    <a:lnTo>
                      <a:pt x="9134475" y="9525"/>
                    </a:lnTo>
                    <a:lnTo>
                      <a:pt x="0" y="0"/>
                    </a:lnTo>
                    <a:cubicBezTo>
                      <a:pt x="6350" y="349250"/>
                      <a:pt x="9525" y="1038225"/>
                      <a:pt x="9525" y="1038225"/>
                    </a:cubicBezTo>
                    <a:close/>
                  </a:path>
                </a:pathLst>
              </a:custGeom>
              <a:gradFill flip="none" rotWithShape="1">
                <a:gsLst>
                  <a:gs pos="38000">
                    <a:schemeClr val="accent1">
                      <a:lumMod val="60000"/>
                      <a:lumOff val="40000"/>
                    </a:schemeClr>
                  </a:gs>
                  <a:gs pos="79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>
                <a:off x="-28575" y="885825"/>
                <a:ext cx="9125712" cy="838200"/>
              </a:xfrm>
              <a:custGeom>
                <a:avLst/>
                <a:gdLst>
                  <a:gd name="connsiteX0" fmla="*/ 0 w 9118600"/>
                  <a:gd name="connsiteY0" fmla="*/ 152400 h 846666"/>
                  <a:gd name="connsiteX1" fmla="*/ 821267 w 9118600"/>
                  <a:gd name="connsiteY1" fmla="*/ 76200 h 846666"/>
                  <a:gd name="connsiteX2" fmla="*/ 1651000 w 9118600"/>
                  <a:gd name="connsiteY2" fmla="*/ 25400 h 846666"/>
                  <a:gd name="connsiteX3" fmla="*/ 2683934 w 9118600"/>
                  <a:gd name="connsiteY3" fmla="*/ 0 h 846666"/>
                  <a:gd name="connsiteX4" fmla="*/ 3776134 w 9118600"/>
                  <a:gd name="connsiteY4" fmla="*/ 8466 h 846666"/>
                  <a:gd name="connsiteX5" fmla="*/ 4817534 w 9118600"/>
                  <a:gd name="connsiteY5" fmla="*/ 67733 h 846666"/>
                  <a:gd name="connsiteX6" fmla="*/ 5918200 w 9118600"/>
                  <a:gd name="connsiteY6" fmla="*/ 177800 h 846666"/>
                  <a:gd name="connsiteX7" fmla="*/ 7095067 w 9118600"/>
                  <a:gd name="connsiteY7" fmla="*/ 355600 h 846666"/>
                  <a:gd name="connsiteX8" fmla="*/ 8195734 w 9118600"/>
                  <a:gd name="connsiteY8" fmla="*/ 592666 h 846666"/>
                  <a:gd name="connsiteX9" fmla="*/ 9110134 w 9118600"/>
                  <a:gd name="connsiteY9" fmla="*/ 846666 h 846666"/>
                  <a:gd name="connsiteX10" fmla="*/ 9118600 w 9118600"/>
                  <a:gd name="connsiteY10" fmla="*/ 846666 h 846666"/>
                  <a:gd name="connsiteX11" fmla="*/ 9110134 w 9118600"/>
                  <a:gd name="connsiteY11" fmla="*/ 846666 h 846666"/>
                  <a:gd name="connsiteX12" fmla="*/ 9110134 w 9118600"/>
                  <a:gd name="connsiteY12" fmla="*/ 846666 h 846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8600" h="846666">
                    <a:moveTo>
                      <a:pt x="0" y="152400"/>
                    </a:moveTo>
                    <a:lnTo>
                      <a:pt x="821267" y="76200"/>
                    </a:lnTo>
                    <a:cubicBezTo>
                      <a:pt x="1096434" y="55033"/>
                      <a:pt x="1340556" y="38100"/>
                      <a:pt x="1651000" y="25400"/>
                    </a:cubicBezTo>
                    <a:cubicBezTo>
                      <a:pt x="1961444" y="12700"/>
                      <a:pt x="2683934" y="0"/>
                      <a:pt x="2683934" y="0"/>
                    </a:cubicBezTo>
                    <a:lnTo>
                      <a:pt x="3776134" y="8466"/>
                    </a:lnTo>
                    <a:cubicBezTo>
                      <a:pt x="4131734" y="19755"/>
                      <a:pt x="4460523" y="39511"/>
                      <a:pt x="4817534" y="67733"/>
                    </a:cubicBezTo>
                    <a:cubicBezTo>
                      <a:pt x="5174545" y="95955"/>
                      <a:pt x="5538611" y="129822"/>
                      <a:pt x="5918200" y="177800"/>
                    </a:cubicBezTo>
                    <a:cubicBezTo>
                      <a:pt x="6297789" y="225778"/>
                      <a:pt x="6715478" y="286456"/>
                      <a:pt x="7095067" y="355600"/>
                    </a:cubicBezTo>
                    <a:cubicBezTo>
                      <a:pt x="7474656" y="424744"/>
                      <a:pt x="7859890" y="510822"/>
                      <a:pt x="8195734" y="592666"/>
                    </a:cubicBezTo>
                    <a:cubicBezTo>
                      <a:pt x="8531578" y="674510"/>
                      <a:pt x="8956323" y="804333"/>
                      <a:pt x="9110134" y="846666"/>
                    </a:cubicBezTo>
                    <a:cubicBezTo>
                      <a:pt x="9263945" y="888999"/>
                      <a:pt x="9118600" y="846666"/>
                      <a:pt x="9118600" y="846666"/>
                    </a:cubicBezTo>
                    <a:lnTo>
                      <a:pt x="9110134" y="846666"/>
                    </a:lnTo>
                    <a:lnTo>
                      <a:pt x="9110134" y="846666"/>
                    </a:lnTo>
                  </a:path>
                </a:pathLst>
              </a:custGeom>
              <a:noFill/>
              <a:ln w="508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>
              <a:xfrm>
                <a:off x="0" y="1028700"/>
                <a:ext cx="5495925" cy="371475"/>
              </a:xfrm>
              <a:custGeom>
                <a:avLst/>
                <a:gdLst>
                  <a:gd name="connsiteX0" fmla="*/ 0 w 5495925"/>
                  <a:gd name="connsiteY0" fmla="*/ 371475 h 371475"/>
                  <a:gd name="connsiteX1" fmla="*/ 752475 w 5495925"/>
                  <a:gd name="connsiteY1" fmla="*/ 228600 h 371475"/>
                  <a:gd name="connsiteX2" fmla="*/ 1857375 w 5495925"/>
                  <a:gd name="connsiteY2" fmla="*/ 76200 h 371475"/>
                  <a:gd name="connsiteX3" fmla="*/ 3114675 w 5495925"/>
                  <a:gd name="connsiteY3" fmla="*/ 9525 h 371475"/>
                  <a:gd name="connsiteX4" fmla="*/ 4371975 w 5495925"/>
                  <a:gd name="connsiteY4" fmla="*/ 0 h 371475"/>
                  <a:gd name="connsiteX5" fmla="*/ 5324475 w 5495925"/>
                  <a:gd name="connsiteY5" fmla="*/ 66675 h 371475"/>
                  <a:gd name="connsiteX6" fmla="*/ 5495925 w 5495925"/>
                  <a:gd name="connsiteY6" fmla="*/ 8572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5925" h="371475">
                    <a:moveTo>
                      <a:pt x="0" y="371475"/>
                    </a:moveTo>
                    <a:cubicBezTo>
                      <a:pt x="221456" y="324643"/>
                      <a:pt x="442913" y="277812"/>
                      <a:pt x="752475" y="228600"/>
                    </a:cubicBezTo>
                    <a:cubicBezTo>
                      <a:pt x="1062037" y="179388"/>
                      <a:pt x="1463675" y="112712"/>
                      <a:pt x="1857375" y="76200"/>
                    </a:cubicBezTo>
                    <a:cubicBezTo>
                      <a:pt x="2251075" y="39688"/>
                      <a:pt x="2695575" y="22225"/>
                      <a:pt x="3114675" y="9525"/>
                    </a:cubicBezTo>
                    <a:cubicBezTo>
                      <a:pt x="3533775" y="-3175"/>
                      <a:pt x="4003675" y="-9525"/>
                      <a:pt x="4371975" y="0"/>
                    </a:cubicBezTo>
                    <a:cubicBezTo>
                      <a:pt x="4740275" y="9525"/>
                      <a:pt x="5137150" y="52388"/>
                      <a:pt x="5324475" y="66675"/>
                    </a:cubicBezTo>
                    <a:cubicBezTo>
                      <a:pt x="5511800" y="80962"/>
                      <a:pt x="5503862" y="83343"/>
                      <a:pt x="5495925" y="85725"/>
                    </a:cubicBezTo>
                  </a:path>
                </a:pathLst>
              </a:custGeom>
              <a:ln w="50800">
                <a:gradFill flip="none" rotWithShape="1">
                  <a:gsLst>
                    <a:gs pos="0">
                      <a:schemeClr val="accent1">
                        <a:tint val="44500"/>
                        <a:satMod val="16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538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33E6-B8BE-41C8-B77E-5B79F14083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5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0FBED-0FD9-4C1E-ADC2-E36CE6343C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22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A1DF-A669-491C-89B9-85D63A6F52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4B44-A2C3-4E76-9C2E-9FD421D0B0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3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7A8F1-34A4-4420-B70E-2F8DE04101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4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48BA-7F51-4627-9D95-68C8647E51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3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8DB81-3C36-4697-8A4F-DF416A2FF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9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8491-8E1F-48F4-AD1E-CFDECADDB6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78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80A9E-9AFE-4B9F-AE9D-A066A8979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11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83AB3-6D0A-4220-9167-8324C59E1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AE534D-A43F-4041-9D34-38CA144E64B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292CF3-1079-440B-B83F-1896992D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8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1BA2FB-AB12-442C-8823-BCEF2566F6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86400"/>
            <a:ext cx="8458200" cy="1066800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5 core strategies of wholesaling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51248">
            <a:off x="5260342" y="4486762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 Laura Al-Amery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Tm="7337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Virtual wholesaling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3716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endParaRPr lang="en-US" sz="3200" b="1" dirty="0" smtClean="0"/>
          </a:p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/>
              <a:t>Step 3: Take a trip!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Interview 2-3 agents and contractors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Have them show you around different areas</a:t>
            </a:r>
          </a:p>
          <a:p>
            <a:pPr marL="1028700" lvl="0">
              <a:buClr>
                <a:srgbClr val="00B050"/>
              </a:buClr>
            </a:pPr>
            <a:endParaRPr lang="en-US" sz="2800" dirty="0" smtClean="0"/>
          </a:p>
          <a:p>
            <a:pPr marL="1028700" lvl="0">
              <a:buClr>
                <a:srgbClr val="00B050"/>
              </a:buClr>
            </a:pPr>
            <a:r>
              <a:rPr lang="en-US" sz="3200" b="1" dirty="0" smtClean="0"/>
              <a:t>Step 4: Build a Buyers’ List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 Same strategy as for local strategy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 One buyers’ list per area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76054138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Virtual wholesaling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" y="15240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endParaRPr lang="en-US" sz="3200" b="1" dirty="0" smtClean="0"/>
          </a:p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/>
              <a:t>Step 5: Locate properties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Can be done virtually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Your out of town agent and contractor are your “eyes and legs”</a:t>
            </a:r>
          </a:p>
          <a:p>
            <a:pPr marL="1028700" lvl="0">
              <a:buClr>
                <a:srgbClr val="00B050"/>
              </a:buClr>
            </a:pPr>
            <a:endParaRPr lang="en-US" sz="2800" dirty="0" smtClean="0"/>
          </a:p>
          <a:p>
            <a:pPr marL="1028700" lvl="0">
              <a:buClr>
                <a:srgbClr val="00B050"/>
              </a:buClr>
            </a:pPr>
            <a:r>
              <a:rPr lang="en-US" sz="3200" b="1" dirty="0" smtClean="0"/>
              <a:t>Step 6: Title company &amp; Financing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 Nationally connected</a:t>
            </a:r>
          </a:p>
          <a:p>
            <a:pPr marL="1028700" lvl="0">
              <a:buClr>
                <a:srgbClr val="C00000"/>
              </a:buClr>
            </a:pPr>
            <a:endParaRPr lang="en-US" sz="2800" dirty="0" smtClean="0"/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28709415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Co-wholesaling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Partnership=Quicker Results</a:t>
            </a:r>
          </a:p>
          <a:p>
            <a:pPr marL="1028700">
              <a:buClr>
                <a:schemeClr val="tx1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Better Than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</a:rPr>
              <a:t>BirdDogging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(50/50 Split)</a:t>
            </a: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Segmentation by Markets</a:t>
            </a: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43400"/>
            <a:ext cx="2066925" cy="19161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05359656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Co-wholesaling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75607" y="1828800"/>
            <a:ext cx="9601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4000" b="1" dirty="0" smtClean="0">
                <a:solidFill>
                  <a:srgbClr val="09055F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 – Find Possible Partners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3200" b="1" dirty="0" smtClean="0">
                <a:solidFill>
                  <a:prstClr val="black"/>
                </a:solidFill>
              </a:rPr>
              <a:t>Bandit Signs      - Blind Ads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 smtClean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prstClr val="black"/>
                </a:solidFill>
              </a:rPr>
              <a:t> Craigslist – Look for “Trigger Words”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prstClr val="black"/>
                </a:solidFill>
              </a:rPr>
              <a:t> Google “wholesaler” + your city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 smtClean="0">
                <a:solidFill>
                  <a:prstClr val="black"/>
                </a:solidFill>
              </a:rPr>
              <a:t>		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74901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4000" b="1" dirty="0" smtClean="0">
                <a:solidFill>
                  <a:srgbClr val="09055F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– Selection Process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US" sz="3200" b="1" dirty="0" smtClean="0">
                <a:solidFill>
                  <a:prstClr val="black"/>
                </a:solidFill>
              </a:rPr>
              <a:t>Investors with properties and/or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 smtClean="0">
                <a:solidFill>
                  <a:prstClr val="black"/>
                </a:solidFill>
              </a:rPr>
              <a:t>	   buyers</a:t>
            </a:r>
          </a:p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3200" b="1" dirty="0">
                <a:solidFill>
                  <a:prstClr val="black"/>
                </a:solidFill>
              </a:rPr>
              <a:t>	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solidFill>
                  <a:prstClr val="black"/>
                </a:solidFill>
              </a:rPr>
              <a:t> Cash Investors (see JVs later)</a:t>
            </a: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09381"/>
      </p:ext>
    </p:extLst>
  </p:cSld>
  <p:clrMapOvr>
    <a:masterClrMapping/>
  </p:clrMapOvr>
  <p:transition advTm="24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Co-wholesaling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0" y="16764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4000" b="1" dirty="0" smtClean="0">
                <a:solidFill>
                  <a:srgbClr val="09055F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– Sign Co-Wholesaling 			    Agreement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3124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4000" b="1" dirty="0" smtClean="0">
                <a:solidFill>
                  <a:srgbClr val="09055F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– Locate Buyers and/or 		    Properties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572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>
              <a:buClr>
                <a:srgbClr val="E9E5DC">
                  <a:lumMod val="10000"/>
                </a:srgbClr>
              </a:buClr>
            </a:pPr>
            <a:r>
              <a:rPr lang="en-US" sz="4000" b="1" dirty="0" smtClean="0">
                <a:solidFill>
                  <a:srgbClr val="09055F">
                    <a:lumMod val="90000"/>
                    <a:lumOff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 – Sign Sale Contract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5638800"/>
            <a:ext cx="3897221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Rinse &amp; Repeat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912772"/>
      </p:ext>
    </p:extLst>
  </p:cSld>
  <p:clrMapOvr>
    <a:masterClrMapping/>
  </p:clrMapOvr>
  <p:transition advTm="24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ahoma" pitchFamily="112" charset="0"/>
                <a:cs typeface="Tahoma" pitchFamily="112" charset="0"/>
              </a:rPr>
              <a:t>Bonus</a:t>
            </a:r>
            <a:r>
              <a:rPr lang="en-US" dirty="0" smtClean="0">
                <a:latin typeface="Tahoma" pitchFamily="112" charset="0"/>
                <a:cs typeface="Tahoma" pitchFamily="112" charset="0"/>
              </a:rPr>
              <a:t> Co-wholesaling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Locate Properties Across Markets (Virtual Wholesaling)</a:t>
            </a: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Locate Local Wholesalers</a:t>
            </a: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Assign the Deals to Them under a</a:t>
            </a:r>
          </a:p>
          <a:p>
            <a:pPr marL="1028700" lvl="0">
              <a:buClr>
                <a:schemeClr val="tx1"/>
              </a:buClr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Co-Wholesaling Agreement</a:t>
            </a:r>
          </a:p>
          <a:p>
            <a:pPr marL="1028700" lvl="0">
              <a:buClr>
                <a:schemeClr val="tx1"/>
              </a:buClr>
            </a:pP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724400"/>
            <a:ext cx="2317604" cy="1676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53910130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assignments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Assign Contract to End Buyer</a:t>
            </a:r>
          </a:p>
          <a:p>
            <a:pPr marL="1028700">
              <a:buClr>
                <a:schemeClr val="tx1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Good Practice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Profit is less than $5k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Deed Restrictions</a:t>
            </a: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</a:pPr>
            <a:endParaRPr lang="en-US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4419600"/>
            <a:ext cx="2628900" cy="175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1028466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Joint ventures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38200" y="1828800"/>
            <a:ext cx="883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indent="-571500">
              <a:buClr>
                <a:srgbClr val="E9E5DC">
                  <a:lumMod val="10000"/>
                </a:srgbClr>
              </a:buCl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Expectations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rgbClr val="A28E6A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indent="-571500">
              <a:buClr>
                <a:srgbClr val="E9E5DC">
                  <a:lumMod val="10000"/>
                </a:srgbClr>
              </a:buClr>
              <a:buFont typeface="Wingdings" panose="05000000000000000000" pitchFamily="2" charset="2"/>
              <a:buChar char="ü"/>
            </a:pPr>
            <a:r>
              <a:rPr lang="en-US" sz="4000" b="1" dirty="0" smtClean="0">
                <a:solidFill>
                  <a:schemeClr val="bg1"/>
                </a:solidFill>
              </a:rPr>
              <a:t>Sources of JVs:</a:t>
            </a:r>
          </a:p>
          <a:p>
            <a:pPr marL="2514600" lvl="2" indent="-571500">
              <a:buClr>
                <a:srgbClr val="E9E5DC">
                  <a:lumMod val="10000"/>
                </a:srgb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When you look for co-wholesalers</a:t>
            </a:r>
          </a:p>
          <a:p>
            <a:pPr marL="2514600" lvl="2" indent="-571500">
              <a:buClr>
                <a:srgbClr val="E9E5DC">
                  <a:lumMod val="10000"/>
                </a:srgb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Research recent cash sales</a:t>
            </a:r>
          </a:p>
          <a:p>
            <a:pPr marL="2514600" lvl="2" indent="-571500">
              <a:buClr>
                <a:srgbClr val="E9E5DC">
                  <a:lumMod val="10000"/>
                </a:srgb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Referrals by agents, mortgage brokers, title companies</a:t>
            </a:r>
          </a:p>
          <a:p>
            <a:pPr marL="2514600" lvl="2" indent="-571500">
              <a:buClr>
                <a:srgbClr val="E9E5DC">
                  <a:lumMod val="10000"/>
                </a:srgbClr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Networking – social media &amp; club meetings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6778"/>
            <a:ext cx="2554445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49124"/>
      </p:ext>
    </p:extLst>
  </p:cSld>
  <p:clrMapOvr>
    <a:masterClrMapping/>
  </p:clrMapOvr>
  <p:transition advTm="24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Enrollment Tips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535487"/>
          </a:xfrm>
          <a:noFill/>
          <a:ln/>
        </p:spPr>
        <p:txBody>
          <a:bodyPr lIns="182562" tIns="46038" rIns="182562" bIns="46038"/>
          <a:lstStyle/>
          <a:p>
            <a:r>
              <a:rPr lang="en-US" dirty="0" smtClean="0"/>
              <a:t>Invite people that you know </a:t>
            </a:r>
            <a:r>
              <a:rPr lang="en-US" sz="2000" dirty="0" smtClean="0"/>
              <a:t>(per SEC, you should have talked to them 3-4 times – email count)</a:t>
            </a:r>
            <a:endParaRPr lang="en-US" sz="2000" dirty="0"/>
          </a:p>
          <a:p>
            <a:r>
              <a:rPr lang="en-US" dirty="0" smtClean="0"/>
              <a:t>Partner with people who know potential investors: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Mortgage Brokers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Title Companies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Real Estate Agents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Other Investors/Networking/Clubs</a:t>
            </a:r>
          </a:p>
        </p:txBody>
      </p:sp>
    </p:spTree>
    <p:extLst>
      <p:ext uri="{BB962C8B-B14F-4D97-AF65-F5344CB8AC3E}">
        <p14:creationId xmlns:p14="http://schemas.microsoft.com/office/powerpoint/2010/main" val="912388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Enrollment Tips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535487"/>
          </a:xfrm>
          <a:noFill/>
          <a:ln/>
        </p:spPr>
        <p:txBody>
          <a:bodyPr lIns="182562" tIns="46038" rIns="182562" bIns="46038"/>
          <a:lstStyle/>
          <a:p>
            <a:pPr marL="1943100" lvl="2" indent="0">
              <a:buClr>
                <a:srgbClr val="E9E5DC">
                  <a:lumMod val="10000"/>
                </a:srgbClr>
              </a:buCl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ales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Co-Wholesalers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Recent Cash Sales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Advertising – ONLY for informational meeting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Don’t be pushy – be transparent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85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#4 – build a scalable proven system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8546763"/>
              </p:ext>
            </p:extLst>
          </p:nvPr>
        </p:nvGraphicFramePr>
        <p:xfrm>
          <a:off x="609600" y="1066800"/>
          <a:ext cx="701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5105400"/>
            <a:ext cx="5051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www.sweetprocess.com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8747269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dirty="0" smtClean="0"/>
              <a:t>Who are the Possible Investors?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dirty="0" smtClean="0"/>
              <a:t>Anyone with Funds Available </a:t>
            </a:r>
            <a:r>
              <a:rPr lang="en-US" sz="2000" dirty="0" smtClean="0"/>
              <a:t>(at least $25k)</a:t>
            </a:r>
            <a:endParaRPr lang="en-US" sz="2000" dirty="0"/>
          </a:p>
          <a:p>
            <a:r>
              <a:rPr lang="en-US" dirty="0" smtClean="0"/>
              <a:t>Older people nearing retirement</a:t>
            </a:r>
          </a:p>
          <a:p>
            <a:r>
              <a:rPr lang="en-US" dirty="0" smtClean="0"/>
              <a:t>People who do not want to deal with day to day operations</a:t>
            </a:r>
          </a:p>
          <a:p>
            <a:r>
              <a:rPr lang="en-US" dirty="0" smtClean="0"/>
              <a:t>Investors who are already in real estate but looking to spread into other areas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201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dirty="0" smtClean="0"/>
              <a:t>Possible Sources of Money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001000" cy="4114800"/>
          </a:xfrm>
          <a:noFill/>
          <a:ln/>
        </p:spPr>
        <p:txBody>
          <a:bodyPr lIns="182562" tIns="46038" rIns="182562" bIns="46038"/>
          <a:lstStyle/>
          <a:p>
            <a:r>
              <a:rPr lang="en-US" dirty="0" smtClean="0"/>
              <a:t>Savings</a:t>
            </a:r>
            <a:endParaRPr lang="en-US" sz="2000" dirty="0"/>
          </a:p>
          <a:p>
            <a:r>
              <a:rPr lang="en-US" dirty="0" smtClean="0"/>
              <a:t>Mutual Funds </a:t>
            </a:r>
          </a:p>
          <a:p>
            <a:r>
              <a:rPr lang="en-US" dirty="0" smtClean="0"/>
              <a:t>Credit Lines (Business and HELOC)</a:t>
            </a:r>
          </a:p>
          <a:p>
            <a:r>
              <a:rPr lang="en-US" dirty="0" smtClean="0"/>
              <a:t>Self Directed IRAs or 401K</a:t>
            </a:r>
          </a:p>
          <a:p>
            <a:r>
              <a:rPr lang="en-US" dirty="0" smtClean="0"/>
              <a:t>Insurance Policies with cash value </a:t>
            </a:r>
            <a:r>
              <a:rPr lang="en-US" sz="2000" dirty="0" smtClean="0"/>
              <a:t>(5+ yrs)</a:t>
            </a:r>
          </a:p>
          <a:p>
            <a:pPr>
              <a:buNone/>
            </a:pPr>
            <a:endParaRPr lang="en-US" sz="2400" dirty="0"/>
          </a:p>
          <a:p>
            <a:pPr algn="ctr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as the Syndicator have to educate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Private Lenders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68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eting of the Minds Inv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6755" y="0"/>
            <a:ext cx="499049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9600"/>
            <a:ext cx="25146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dirty="0" smtClean="0"/>
              <a:t>Private Lender Kit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Business Cards/Brochure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Credibility: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Company Info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Past Deals and/or Current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Resume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Testimonials or Referrals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15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dirty="0" smtClean="0"/>
              <a:t>…</a:t>
            </a:r>
            <a:r>
              <a:rPr lang="en-US" sz="4000" i="1" dirty="0" smtClean="0"/>
              <a:t> continuation </a:t>
            </a:r>
            <a:endParaRPr lang="en-US" sz="400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Details on at least one possible deal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/>
              <a:t>Photos, Figures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What is in it for them? </a:t>
            </a:r>
            <a:endParaRPr lang="en-US" sz="2800" i="1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/>
              <a:t>Ask them for their interests and goals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/>
              <a:t>Emphasize ROI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Give them Timeline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Advantages of Working with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094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The 5 core strategies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981200"/>
            <a:ext cx="55338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“Simple” Wholesaling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Virtual Wholesaling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Co-Wholesaling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Assignments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Joint Ventures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7705666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“simple” wholesaling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6807519" cy="51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3374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5 Steps to wholesaling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14400" y="1752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Step 1: Build a “Qualified” Buyers’ List</a:t>
            </a:r>
          </a:p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/>
              <a:t>		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95648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Step 2: Locate Properties</a:t>
            </a:r>
          </a:p>
          <a:p>
            <a:pPr marL="1028700">
              <a:buClr>
                <a:srgbClr val="EEECE1">
                  <a:lumMod val="10000"/>
                </a:srgbClr>
              </a:buClr>
            </a:pPr>
            <a:r>
              <a:rPr lang="en-US" sz="3200" b="1" dirty="0" smtClean="0"/>
              <a:t>             </a:t>
            </a:r>
            <a:r>
              <a:rPr lang="en-US" sz="3200" dirty="0">
                <a:solidFill>
                  <a:srgbClr val="FF0000"/>
                </a:solidFill>
              </a:rPr>
              <a:t>Distressed Sellers</a:t>
            </a:r>
          </a:p>
          <a:p>
            <a:pPr marL="1028700">
              <a:buClr>
                <a:srgbClr val="EEECE1">
                  <a:lumMod val="10000"/>
                </a:srgbClr>
              </a:buClr>
            </a:pPr>
            <a:r>
              <a:rPr lang="en-US" sz="3200" b="1" dirty="0">
                <a:solidFill>
                  <a:srgbClr val="FF0000"/>
                </a:solidFill>
              </a:rPr>
              <a:t>	   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Go </a:t>
            </a:r>
            <a:r>
              <a:rPr lang="en-US" sz="3200" dirty="0">
                <a:solidFill>
                  <a:srgbClr val="FF0000"/>
                </a:solidFill>
              </a:rPr>
              <a:t>to </a:t>
            </a:r>
            <a:r>
              <a:rPr lang="en-US" sz="3200" i="1" dirty="0">
                <a:solidFill>
                  <a:srgbClr val="FF0000"/>
                </a:solidFill>
              </a:rPr>
              <a:t>the</a:t>
            </a:r>
            <a:r>
              <a:rPr lang="en-US" sz="3200" dirty="0">
                <a:solidFill>
                  <a:srgbClr val="FF0000"/>
                </a:solidFill>
              </a:rPr>
              <a:t> source </a:t>
            </a:r>
          </a:p>
          <a:p>
            <a:pPr marL="1028700">
              <a:buClr>
                <a:srgbClr val="EEECE1">
                  <a:lumMod val="10000"/>
                </a:srgbClr>
              </a:buClr>
            </a:pPr>
            <a:r>
              <a:rPr lang="en-US" sz="3200" b="1" dirty="0">
                <a:solidFill>
                  <a:srgbClr val="FF0000"/>
                </a:solidFill>
              </a:rPr>
              <a:t>	     ** </a:t>
            </a:r>
            <a:r>
              <a:rPr lang="en-US" sz="3200" dirty="0">
                <a:solidFill>
                  <a:srgbClr val="FF0000"/>
                </a:solidFill>
              </a:rPr>
              <a:t>Direct Approach **</a:t>
            </a:r>
          </a:p>
          <a:p>
            <a:pPr marL="1028700" lvl="0">
              <a:buClr>
                <a:schemeClr val="bg2">
                  <a:lumMod val="10000"/>
                </a:schemeClr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192034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Step 3: Run Comps and Due Diligence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989" y="2449375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735"/>
      </p:ext>
    </p:extLst>
  </p:cSld>
  <p:clrMapOvr>
    <a:masterClrMapping/>
  </p:clrMapOvr>
  <p:transition advTm="24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5 Steps to wholesaling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81000" y="1295400"/>
            <a:ext cx="8763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endParaRPr lang="en-US" sz="3200" b="1" dirty="0" smtClean="0"/>
          </a:p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Step 4: Purchase the Property</a:t>
            </a:r>
          </a:p>
          <a:p>
            <a:pPr marL="1028700" lvl="0">
              <a:buClr>
                <a:srgbClr val="00B050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Title Company Considerations</a:t>
            </a:r>
          </a:p>
          <a:p>
            <a:pPr marL="1028700" lvl="0">
              <a:buClr>
                <a:srgbClr val="00B050"/>
              </a:buClr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1028700" lvl="0">
              <a:buClr>
                <a:srgbClr val="00B050"/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Step 5: Present the Property to your Buyers List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Qualified List is Important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Use MLS as last resort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Loophole Contingencies on Sale Contract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76400"/>
            <a:ext cx="186283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2704"/>
      </p:ext>
    </p:extLst>
  </p:cSld>
  <p:clrMapOvr>
    <a:masterClrMapping/>
  </p:clrMapOvr>
  <p:transition advTm="24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Tips to wholesaling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029200"/>
            <a:ext cx="1862836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6" y="1981200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>
              <a:buClr>
                <a:srgbClr val="EEECE1">
                  <a:lumMod val="10000"/>
                </a:srgbClr>
              </a:buClr>
            </a:pPr>
            <a:r>
              <a:rPr lang="en-US" sz="3200" b="1" dirty="0" smtClean="0">
                <a:solidFill>
                  <a:prstClr val="black"/>
                </a:solidFill>
              </a:rPr>
              <a:t>Secure Financing with Transactional Funding or JVs &amp; Close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1028700">
              <a:buClr>
                <a:srgbClr val="00B050"/>
              </a:buClr>
            </a:pPr>
            <a:r>
              <a:rPr lang="en-US" sz="3200" b="1" dirty="0" smtClean="0">
                <a:solidFill>
                  <a:prstClr val="black"/>
                </a:solidFill>
              </a:rPr>
              <a:t>Important Recommendations for setting up a wholesaling machine –</a:t>
            </a:r>
          </a:p>
          <a:p>
            <a:pPr marL="1028700">
              <a:buClr>
                <a:srgbClr val="00B05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Organize and Automate</a:t>
            </a:r>
          </a:p>
          <a:p>
            <a:pPr marL="1028700">
              <a:buClr>
                <a:srgbClr val="00B05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Delegate</a:t>
            </a:r>
          </a:p>
          <a:p>
            <a:pPr marL="1028700">
              <a:buClr>
                <a:srgbClr val="00B05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Take action</a:t>
            </a:r>
          </a:p>
          <a:p>
            <a:pPr marL="1028700">
              <a:buClr>
                <a:srgbClr val="00B050"/>
              </a:buClr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46888"/>
      </p:ext>
    </p:extLst>
  </p:cSld>
  <p:clrMapOvr>
    <a:masterClrMapping/>
  </p:clrMapOvr>
  <p:transition advTm="242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Virtual wholesaling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latin typeface="Calibri" pitchFamily="34" charset="0"/>
              </a:rPr>
              <a:t>Why wholesaling long distance?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Better Markets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Less Competition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Diversification</a:t>
            </a:r>
          </a:p>
          <a:p>
            <a:pPr marL="1028700">
              <a:buClr>
                <a:schemeClr val="tx1"/>
              </a:buClr>
            </a:pPr>
            <a:endParaRPr lang="en-US" sz="3200" b="1" dirty="0" smtClean="0">
              <a:latin typeface="Calibri" pitchFamily="34" charset="0"/>
            </a:endParaRPr>
          </a:p>
          <a:p>
            <a:pPr marL="1028700" lvl="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 b="1" dirty="0" smtClean="0">
                <a:latin typeface="Calibri" pitchFamily="34" charset="0"/>
              </a:rPr>
              <a:t>Recommendations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Wholesale locally first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Organization is key</a:t>
            </a:r>
          </a:p>
          <a:p>
            <a:pPr marL="1485900"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Ability to delegate</a:t>
            </a: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28700">
              <a:buClr>
                <a:srgbClr val="00B050"/>
              </a:buClr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1683884" cy="1676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87080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7630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Virtual wholesaling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2400" y="12954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0">
              <a:buClr>
                <a:schemeClr val="bg2">
                  <a:lumMod val="10000"/>
                </a:schemeClr>
              </a:buClr>
            </a:pPr>
            <a:endParaRPr lang="en-US" sz="3200" b="1" dirty="0" smtClean="0"/>
          </a:p>
          <a:p>
            <a:pPr marL="1028700" lvl="0">
              <a:buClr>
                <a:schemeClr val="bg2">
                  <a:lumMod val="10000"/>
                </a:schemeClr>
              </a:buClr>
            </a:pPr>
            <a:r>
              <a:rPr lang="en-US" sz="3200" b="1" dirty="0" smtClean="0"/>
              <a:t>Step 1: Research Markets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Realtor.org – National Association of Realtors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ngkf.com – </a:t>
            </a:r>
            <a:r>
              <a:rPr lang="en-US" sz="2800" dirty="0" err="1" smtClean="0"/>
              <a:t>Newmark</a:t>
            </a:r>
            <a:r>
              <a:rPr lang="en-US" sz="2800" dirty="0" smtClean="0"/>
              <a:t> Grubb Knight Frank</a:t>
            </a:r>
          </a:p>
          <a:p>
            <a:pPr marL="1028700" lvl="0">
              <a:buClr>
                <a:srgbClr val="00B050"/>
              </a:buClr>
            </a:pPr>
            <a:endParaRPr lang="en-US" sz="2800" dirty="0" smtClean="0"/>
          </a:p>
          <a:p>
            <a:pPr marL="1028700" lvl="0">
              <a:buClr>
                <a:srgbClr val="00B050"/>
              </a:buClr>
            </a:pPr>
            <a:r>
              <a:rPr lang="en-US" sz="3200" b="1" dirty="0" smtClean="0"/>
              <a:t>Step 2: Contact local agents and contractors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 Browse craigslist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800" dirty="0" smtClean="0"/>
              <a:t> Local REIA and </a:t>
            </a:r>
            <a:r>
              <a:rPr lang="en-US" sz="2800" dirty="0" err="1" smtClean="0"/>
              <a:t>Meetup</a:t>
            </a:r>
            <a:r>
              <a:rPr lang="en-US" sz="2800" dirty="0" smtClean="0"/>
              <a:t> groups</a:t>
            </a:r>
          </a:p>
          <a:p>
            <a:pPr marL="1028700" lvl="0">
              <a:buClr>
                <a:srgbClr val="C00000"/>
              </a:buCl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076" y="4876800"/>
            <a:ext cx="1438781" cy="14387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33651244"/>
      </p:ext>
    </p:extLst>
  </p:cSld>
  <p:clrMapOvr>
    <a:masterClrMapping/>
  </p:clrMapOvr>
  <p:transition advTm="24215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S001013022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72F49D-997C-438B-AED5-0380CB2A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566</Words>
  <Application>Microsoft Office PowerPoint</Application>
  <PresentationFormat>On-screen Show (4:3)</PresentationFormat>
  <Paragraphs>184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Tahoma</vt:lpstr>
      <vt:lpstr>Wingdings</vt:lpstr>
      <vt:lpstr>Wingdings 3</vt:lpstr>
      <vt:lpstr>Slice</vt:lpstr>
      <vt:lpstr>TS001013022</vt:lpstr>
      <vt:lpstr>The 5 core strategies of wholesaling</vt:lpstr>
      <vt:lpstr>#4 – build a scalable proven system</vt:lpstr>
      <vt:lpstr>The 5 core strategies</vt:lpstr>
      <vt:lpstr>“simple” wholesaling</vt:lpstr>
      <vt:lpstr>5 Steps to wholesaling</vt:lpstr>
      <vt:lpstr>5 Steps to wholesaling</vt:lpstr>
      <vt:lpstr>Tips to wholesaling</vt:lpstr>
      <vt:lpstr>Virtual wholesaling</vt:lpstr>
      <vt:lpstr>Virtual wholesaling</vt:lpstr>
      <vt:lpstr>Virtual wholesaling</vt:lpstr>
      <vt:lpstr>Virtual wholesaling</vt:lpstr>
      <vt:lpstr>Co-wholesaling</vt:lpstr>
      <vt:lpstr>Co-wholesaling</vt:lpstr>
      <vt:lpstr>Co-wholesaling</vt:lpstr>
      <vt:lpstr>Bonus Co-wholesaling strategy</vt:lpstr>
      <vt:lpstr>assignments</vt:lpstr>
      <vt:lpstr>Joint ventures</vt:lpstr>
      <vt:lpstr>Enrollment Tips</vt:lpstr>
      <vt:lpstr>Enrollment Tips</vt:lpstr>
      <vt:lpstr>Who are the Possible Investors?</vt:lpstr>
      <vt:lpstr>Possible Sources of Money</vt:lpstr>
      <vt:lpstr>PowerPoint Presentation</vt:lpstr>
      <vt:lpstr>Private Lender Kit</vt:lpstr>
      <vt:lpstr>… continuation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2012-06-11T23:02:15Z</dcterms:created>
  <dcterms:modified xsi:type="dcterms:W3CDTF">2014-11-19T21:18:59Z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TC102413879990</vt:lpwstr>
  </property>
</Properties>
</file>