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305" r:id="rId4"/>
    <p:sldId id="306" r:id="rId5"/>
    <p:sldId id="307" r:id="rId6"/>
    <p:sldId id="308" r:id="rId7"/>
    <p:sldId id="309" r:id="rId8"/>
    <p:sldId id="261" r:id="rId9"/>
    <p:sldId id="266" r:id="rId10"/>
    <p:sldId id="280" r:id="rId11"/>
    <p:sldId id="285" r:id="rId12"/>
    <p:sldId id="286" r:id="rId13"/>
    <p:sldId id="282" r:id="rId14"/>
    <p:sldId id="287" r:id="rId15"/>
    <p:sldId id="290" r:id="rId16"/>
    <p:sldId id="291" r:id="rId17"/>
    <p:sldId id="292" r:id="rId18"/>
    <p:sldId id="293" r:id="rId19"/>
    <p:sldId id="304" r:id="rId20"/>
    <p:sldId id="295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9" d="100"/>
          <a:sy n="119" d="100"/>
        </p:scale>
        <p:origin x="96" y="21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6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E1F51-00D1-4EA2-B750-1BDC6364813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C45D9-2346-4254-A4BC-01B298F38CA5}">
      <dgm:prSet phldrT="[Text]"/>
      <dgm:spPr/>
      <dgm:t>
        <a:bodyPr/>
        <a:lstStyle/>
        <a:p>
          <a:r>
            <a:rPr lang="en-US" dirty="0" smtClean="0"/>
            <a:t>Drive Leads to You</a:t>
          </a:r>
          <a:endParaRPr lang="en-US" dirty="0"/>
        </a:p>
      </dgm:t>
    </dgm:pt>
    <dgm:pt modelId="{D4E1C448-A19E-4E96-B50E-CE4628E94E9E}" type="parTrans" cxnId="{EE9FC74F-262C-4CA6-B295-986EA8CDE5AF}">
      <dgm:prSet/>
      <dgm:spPr/>
      <dgm:t>
        <a:bodyPr/>
        <a:lstStyle/>
        <a:p>
          <a:endParaRPr lang="en-US"/>
        </a:p>
      </dgm:t>
    </dgm:pt>
    <dgm:pt modelId="{2B12DF47-2D53-45D4-9551-2DB0E699034E}" type="sibTrans" cxnId="{EE9FC74F-262C-4CA6-B295-986EA8CDE5AF}">
      <dgm:prSet/>
      <dgm:spPr/>
      <dgm:t>
        <a:bodyPr/>
        <a:lstStyle/>
        <a:p>
          <a:endParaRPr lang="en-US"/>
        </a:p>
      </dgm:t>
    </dgm:pt>
    <dgm:pt modelId="{6F84F93C-4C96-4095-9F98-0A3FB9B99886}">
      <dgm:prSet phldrT="[Text]"/>
      <dgm:spPr/>
      <dgm:t>
        <a:bodyPr/>
        <a:lstStyle/>
        <a:p>
          <a:r>
            <a:rPr lang="en-US" dirty="0" smtClean="0"/>
            <a:t>Syndicate</a:t>
          </a:r>
          <a:endParaRPr lang="en-US" dirty="0"/>
        </a:p>
      </dgm:t>
    </dgm:pt>
    <dgm:pt modelId="{5E136F3F-4A57-4177-A155-6910677E86A7}" type="parTrans" cxnId="{B1BBBA74-51C9-49C5-8626-34DAF58D1615}">
      <dgm:prSet/>
      <dgm:spPr/>
      <dgm:t>
        <a:bodyPr/>
        <a:lstStyle/>
        <a:p>
          <a:endParaRPr lang="en-US"/>
        </a:p>
      </dgm:t>
    </dgm:pt>
    <dgm:pt modelId="{5EB2A557-79F7-4C96-81BF-D581480222B6}" type="sibTrans" cxnId="{B1BBBA74-51C9-49C5-8626-34DAF58D1615}">
      <dgm:prSet/>
      <dgm:spPr/>
      <dgm:t>
        <a:bodyPr/>
        <a:lstStyle/>
        <a:p>
          <a:endParaRPr lang="en-US"/>
        </a:p>
      </dgm:t>
    </dgm:pt>
    <dgm:pt modelId="{8B7090B6-136E-4554-B335-30F7194BAA52}" type="pres">
      <dgm:prSet presAssocID="{6FFE1F51-00D1-4EA2-B750-1BDC636481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23A30-2E64-48A7-A37B-F8715ED4038D}" type="pres">
      <dgm:prSet presAssocID="{6FFE1F51-00D1-4EA2-B750-1BDC63648138}" presName="ribbon" presStyleLbl="node1" presStyleIdx="0" presStyleCnt="1"/>
      <dgm:spPr/>
    </dgm:pt>
    <dgm:pt modelId="{9CBA484C-FD71-450C-BE6F-865971F197E4}" type="pres">
      <dgm:prSet presAssocID="{6FFE1F51-00D1-4EA2-B750-1BDC6364813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9A7C1-8815-4F53-BB2A-C92E4BBA30B0}" type="pres">
      <dgm:prSet presAssocID="{6FFE1F51-00D1-4EA2-B750-1BDC6364813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F499A-4383-46E5-8B2A-EE1872499294}" type="presOf" srcId="{553C45D9-2346-4254-A4BC-01B298F38CA5}" destId="{9CBA484C-FD71-450C-BE6F-865971F197E4}" srcOrd="0" destOrd="0" presId="urn:microsoft.com/office/officeart/2005/8/layout/arrow6"/>
    <dgm:cxn modelId="{5F65C1F2-74AF-4899-BF80-AA98FFDFB0DB}" type="presOf" srcId="{6F84F93C-4C96-4095-9F98-0A3FB9B99886}" destId="{CC09A7C1-8815-4F53-BB2A-C92E4BBA30B0}" srcOrd="0" destOrd="0" presId="urn:microsoft.com/office/officeart/2005/8/layout/arrow6"/>
    <dgm:cxn modelId="{EE9FC74F-262C-4CA6-B295-986EA8CDE5AF}" srcId="{6FFE1F51-00D1-4EA2-B750-1BDC63648138}" destId="{553C45D9-2346-4254-A4BC-01B298F38CA5}" srcOrd="0" destOrd="0" parTransId="{D4E1C448-A19E-4E96-B50E-CE4628E94E9E}" sibTransId="{2B12DF47-2D53-45D4-9551-2DB0E699034E}"/>
    <dgm:cxn modelId="{BB9376C6-2F94-4E98-9257-46779E2ADE1F}" type="presOf" srcId="{6FFE1F51-00D1-4EA2-B750-1BDC63648138}" destId="{8B7090B6-136E-4554-B335-30F7194BAA52}" srcOrd="0" destOrd="0" presId="urn:microsoft.com/office/officeart/2005/8/layout/arrow6"/>
    <dgm:cxn modelId="{B1BBBA74-51C9-49C5-8626-34DAF58D1615}" srcId="{6FFE1F51-00D1-4EA2-B750-1BDC63648138}" destId="{6F84F93C-4C96-4095-9F98-0A3FB9B99886}" srcOrd="1" destOrd="0" parTransId="{5E136F3F-4A57-4177-A155-6910677E86A7}" sibTransId="{5EB2A557-79F7-4C96-81BF-D581480222B6}"/>
    <dgm:cxn modelId="{FBBFF6A1-180B-42E9-9483-C736DE20BA71}" type="presParOf" srcId="{8B7090B6-136E-4554-B335-30F7194BAA52}" destId="{19023A30-2E64-48A7-A37B-F8715ED4038D}" srcOrd="0" destOrd="0" presId="urn:microsoft.com/office/officeart/2005/8/layout/arrow6"/>
    <dgm:cxn modelId="{CF4DDB3A-2D23-4040-B774-7348A0FDF861}" type="presParOf" srcId="{8B7090B6-136E-4554-B335-30F7194BAA52}" destId="{9CBA484C-FD71-450C-BE6F-865971F197E4}" srcOrd="1" destOrd="0" presId="urn:microsoft.com/office/officeart/2005/8/layout/arrow6"/>
    <dgm:cxn modelId="{EED19EAF-DC8E-4FD8-9743-7A6CB42ED6B2}" type="presParOf" srcId="{8B7090B6-136E-4554-B335-30F7194BAA52}" destId="{CC09A7C1-8815-4F53-BB2A-C92E4BBA30B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3A30-2E64-48A7-A37B-F8715ED4038D}">
      <dsp:nvSpPr>
        <dsp:cNvPr id="0" name=""/>
        <dsp:cNvSpPr/>
      </dsp:nvSpPr>
      <dsp:spPr>
        <a:xfrm>
          <a:off x="0" y="490277"/>
          <a:ext cx="4543655" cy="181746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A484C-FD71-450C-BE6F-865971F197E4}">
      <dsp:nvSpPr>
        <dsp:cNvPr id="0" name=""/>
        <dsp:cNvSpPr/>
      </dsp:nvSpPr>
      <dsp:spPr>
        <a:xfrm>
          <a:off x="545238" y="808332"/>
          <a:ext cx="1499406" cy="8905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Drive Leads to You</a:t>
          </a:r>
          <a:endParaRPr lang="en-US" sz="2400" kern="1200" dirty="0"/>
        </a:p>
      </dsp:txBody>
      <dsp:txXfrm>
        <a:off x="545238" y="808332"/>
        <a:ext cx="1499406" cy="890556"/>
      </dsp:txXfrm>
    </dsp:sp>
    <dsp:sp modelId="{CC09A7C1-8815-4F53-BB2A-C92E4BBA30B0}">
      <dsp:nvSpPr>
        <dsp:cNvPr id="0" name=""/>
        <dsp:cNvSpPr/>
      </dsp:nvSpPr>
      <dsp:spPr>
        <a:xfrm>
          <a:off x="2271827" y="1099126"/>
          <a:ext cx="1772025" cy="8905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Syndicate</a:t>
          </a:r>
          <a:endParaRPr lang="en-US" sz="2400" kern="1200" dirty="0"/>
        </a:p>
      </dsp:txBody>
      <dsp:txXfrm>
        <a:off x="2271827" y="1099126"/>
        <a:ext cx="1772025" cy="890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10/4/2014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10/4/2014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10/4/2014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10/4/2014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2.png"/><Relationship Id="rId9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for Real Estate Investing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04800"/>
            <a:ext cx="2301565" cy="20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800" dirty="0" smtClean="0">
                <a:solidFill>
                  <a:srgbClr val="FFFFFF"/>
                </a:solidFill>
              </a:rPr>
              <a:t>Direct Marketing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1981200"/>
            <a:ext cx="698059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800" dirty="0" smtClean="0">
                <a:solidFill>
                  <a:srgbClr val="FFFFFF"/>
                </a:solidFill>
              </a:rPr>
              <a:t>Direct Marketing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7612" y="1447800"/>
            <a:ext cx="8963025" cy="56388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50800" dir="2700000" algn="tl">
                    <a:srgbClr val="000000">
                      <a:alpha val="89000"/>
                    </a:srgbClr>
                  </a:outerShdw>
                </a:effectLst>
              </a:rPr>
              <a:t>Look Professional 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50800" dir="2700000" algn="tl">
                    <a:srgbClr val="000000">
                      <a:alpha val="89000"/>
                    </a:srgbClr>
                  </a:outerShdw>
                </a:effectLst>
              </a:rPr>
              <a:t>Use Letter with Envelope or Oversized Postcard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50800" dir="2700000" algn="tl">
                    <a:srgbClr val="000000">
                      <a:alpha val="89000"/>
                    </a:srgbClr>
                  </a:outerShdw>
                </a:effectLst>
              </a:rPr>
              <a:t>Highlight Benefits to Them (It is not about you)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50800" dir="2700000" algn="tl">
                    <a:srgbClr val="000000">
                      <a:alpha val="89000"/>
                    </a:srgbClr>
                  </a:outerShdw>
                </a:effectLst>
              </a:rPr>
              <a:t>Be Yourself and True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50800" dir="2700000" algn="tl">
                    <a:srgbClr val="000000">
                      <a:alpha val="89000"/>
                    </a:srgbClr>
                  </a:outerShdw>
                </a:effectLst>
              </a:rPr>
              <a:t>Offer Something of Value (Money, Assistance)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50800" dir="2700000" algn="tl">
                    <a:srgbClr val="000000">
                      <a:alpha val="89000"/>
                    </a:srgbClr>
                  </a:outerShdw>
                </a:effectLst>
              </a:rPr>
              <a:t>Make Them Open the Envelope (“Trigger” Line)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2667000"/>
            <a:ext cx="2143125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786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</a:t>
            </a:r>
            <a:endParaRPr lang="en-US" sz="3800" dirty="0">
              <a:solidFill>
                <a:srgbClr val="FFFFFF"/>
              </a:solidFill>
            </a:endParaRPr>
          </a:p>
          <a:p>
            <a:pPr lvl="0"/>
            <a:r>
              <a:rPr lang="en-US" sz="3200" dirty="0" smtClean="0">
                <a:solidFill>
                  <a:srgbClr val="FFFFFF"/>
                </a:solidFill>
              </a:rPr>
              <a:t>                                    Which Channels Matter for Real Estate?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12" y="2057400"/>
            <a:ext cx="1018120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898" y="3429000"/>
            <a:ext cx="1018120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091" y="4876800"/>
            <a:ext cx="1005927" cy="83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812" y="2148848"/>
            <a:ext cx="1170533" cy="92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3018" y="3412958"/>
            <a:ext cx="1018120" cy="1018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56" y="4768516"/>
            <a:ext cx="1022690" cy="1022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12" y="2971800"/>
            <a:ext cx="2246286" cy="1652107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06362551"/>
              </p:ext>
            </p:extLst>
          </p:nvPr>
        </p:nvGraphicFramePr>
        <p:xfrm>
          <a:off x="3198811" y="2612184"/>
          <a:ext cx="4543655" cy="279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928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Blogging </a:t>
            </a:r>
            <a:endParaRPr lang="en-US" sz="3800" dirty="0">
              <a:solidFill>
                <a:srgbClr val="FFFFFF"/>
              </a:solidFill>
            </a:endParaRPr>
          </a:p>
          <a:p>
            <a:pPr lvl="0"/>
            <a:r>
              <a:rPr lang="en-US" sz="3200" dirty="0" smtClean="0">
                <a:solidFill>
                  <a:srgbClr val="FFFFFF"/>
                </a:solidFill>
              </a:rPr>
              <a:t>                                    Start Blogging Today!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7612" y="1600200"/>
            <a:ext cx="8631299" cy="26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8DC3C9"/>
              </a:buClr>
              <a:buSzPct val="120000"/>
            </a:pPr>
            <a:r>
              <a:rPr lang="en-US" sz="3600" b="1" dirty="0" smtClean="0"/>
              <a:t>Blogging increases overall visibility &amp; is a chance to give your business some personality</a:t>
            </a:r>
          </a:p>
          <a:p>
            <a:pPr marL="292100" indent="-292100">
              <a:lnSpc>
                <a:spcPct val="90000"/>
              </a:lnSpc>
              <a:spcBef>
                <a:spcPts val="1000"/>
              </a:spcBef>
              <a:buClr>
                <a:srgbClr val="8DC3C9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Blogs should be located on your website</a:t>
            </a:r>
            <a:r>
              <a:rPr lang="en-US" sz="2800" dirty="0" smtClean="0"/>
              <a:t>. This is because each blog ‘post’ is typically counted as one page on a website and improves the visibility of the website.</a:t>
            </a:r>
          </a:p>
          <a:p>
            <a:pPr marL="292100" indent="-292100">
              <a:lnSpc>
                <a:spcPct val="90000"/>
              </a:lnSpc>
              <a:spcBef>
                <a:spcPts val="1000"/>
              </a:spcBef>
              <a:buClr>
                <a:srgbClr val="8DC3C9"/>
              </a:buClr>
              <a:buSzPct val="120000"/>
              <a:buFont typeface="Wingdings" pitchFamily="2" charset="2"/>
              <a:buChar char="§"/>
            </a:pPr>
            <a:r>
              <a:rPr lang="en-US" sz="2800" b="1" dirty="0" smtClean="0"/>
              <a:t>Use a content management system for blogging </a:t>
            </a:r>
            <a:r>
              <a:rPr lang="en-US" sz="2800" dirty="0" smtClean="0"/>
              <a:t>such as WordPress to keep things organized and easy. This not only saves time, but WordPress is designed for blogging and fast updates.</a:t>
            </a:r>
          </a:p>
        </p:txBody>
      </p:sp>
    </p:spTree>
    <p:extLst>
      <p:ext uri="{BB962C8B-B14F-4D97-AF65-F5344CB8AC3E}">
        <p14:creationId xmlns:p14="http://schemas.microsoft.com/office/powerpoint/2010/main" val="4910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Pages </a:t>
            </a:r>
            <a:endParaRPr lang="en-US" sz="3800" dirty="0">
              <a:solidFill>
                <a:srgbClr val="FFFFFF"/>
              </a:solidFill>
            </a:endParaRPr>
          </a:p>
          <a:p>
            <a:pPr lvl="0"/>
            <a:r>
              <a:rPr lang="en-US" sz="3200" dirty="0" smtClean="0">
                <a:solidFill>
                  <a:srgbClr val="FFFFFF"/>
                </a:solidFill>
              </a:rPr>
              <a:t>               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8012" y="1295400"/>
            <a:ext cx="10363200" cy="69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indent="-282575">
              <a:spcBef>
                <a:spcPts val="600"/>
              </a:spcBef>
              <a:spcAft>
                <a:spcPts val="1200"/>
              </a:spcAft>
              <a:buClr>
                <a:srgbClr val="8DC3C9"/>
              </a:buClr>
              <a:buSzPct val="120000"/>
              <a:defRPr/>
            </a:pPr>
            <a:r>
              <a:rPr lang="en-US" sz="2800" b="1" dirty="0" smtClean="0">
                <a:solidFill>
                  <a:schemeClr val="accent2"/>
                </a:solidFill>
                <a:ea typeface="+mj-ea"/>
                <a:cs typeface="+mj-cs"/>
              </a:rPr>
              <a:t>** Very Important in Building Leads’ Lists (Buyers and Sellers) **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1961937"/>
            <a:ext cx="5486400" cy="47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 </a:t>
            </a:r>
            <a:endParaRPr lang="en-US" sz="3800" dirty="0">
              <a:solidFill>
                <a:srgbClr val="FFFFFF"/>
              </a:solidFill>
            </a:endParaRPr>
          </a:p>
          <a:p>
            <a:pPr lvl="0"/>
            <a:r>
              <a:rPr lang="en-US" sz="3200" dirty="0" smtClean="0">
                <a:solidFill>
                  <a:srgbClr val="FFFFFF"/>
                </a:solidFill>
              </a:rPr>
              <a:t>                                   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212" y="1491915"/>
            <a:ext cx="4398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Internet Advertising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2488255"/>
            <a:ext cx="2362200" cy="984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98" y="2488255"/>
            <a:ext cx="1883843" cy="11890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3245563" y="4267200"/>
            <a:ext cx="4158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Offline Advertising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2488255"/>
            <a:ext cx="1996129" cy="14970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5257800"/>
            <a:ext cx="2265868" cy="12257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5257800"/>
            <a:ext cx="2211109" cy="12634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843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Internet Syndication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1812" y="1981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WordPress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 Site (Blog)</a:t>
            </a:r>
          </a:p>
          <a:p>
            <a:pPr marL="1428750" lvl="2" indent="-514350">
              <a:spcBef>
                <a:spcPts val="58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500" noProof="0" dirty="0" smtClean="0">
                <a:latin typeface="Corbel" panose="020B0503020204020204" pitchFamily="34" charset="0"/>
              </a:rPr>
              <a:t>Posts for content &amp; building brand</a:t>
            </a:r>
          </a:p>
          <a:p>
            <a:pPr marL="1428750" lvl="2" indent="-514350">
              <a:spcBef>
                <a:spcPts val="58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en-US" sz="2500" dirty="0" smtClean="0">
                <a:latin typeface="Corbel" panose="020B0503020204020204" pitchFamily="34" charset="0"/>
              </a:rPr>
              <a:t>Every property a post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5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Video (YouTube) for every property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5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Mobile site (</a:t>
            </a:r>
            <a:r>
              <a:rPr lang="en-US" sz="25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DudaMobile</a:t>
            </a:r>
            <a:r>
              <a:rPr lang="en-US" sz="2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) </a:t>
            </a:r>
            <a:endParaRPr lang="en-US" sz="2500" b="1" noProof="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1428750" lvl="2" indent="-514350">
              <a:spcBef>
                <a:spcPts val="580"/>
              </a:spcBef>
              <a:buClr>
                <a:schemeClr val="accent1"/>
              </a:buClr>
              <a:buSzPct val="85000"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2" y="3962400"/>
            <a:ext cx="2767890" cy="19408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665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a Property in 3 Weeks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7012" y="1524000"/>
            <a:ext cx="6705600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Weeks Marketing Time</a:t>
            </a: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Week 1 – 	Price at $114,900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Blast to:</a:t>
            </a:r>
          </a:p>
          <a:p>
            <a:pPr lvl="7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Buyers’ List</a:t>
            </a:r>
          </a:p>
          <a:p>
            <a:pPr lvl="7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Internet – Blog 			   Syndication</a:t>
            </a:r>
          </a:p>
          <a:p>
            <a:pPr lvl="8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   Forums</a:t>
            </a:r>
          </a:p>
          <a:p>
            <a:pPr lvl="7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Social Media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1412" y="5029200"/>
            <a:ext cx="5791200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Week 2 – 	Drop Price about 5%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i.e. $109,900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1012" y="6096000"/>
            <a:ext cx="5181600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Week 3 – 	Drop Price about 10%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	i.e. $99,900	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905000"/>
            <a:ext cx="2176186" cy="1796540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265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Internet Syndication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2" y="2209800"/>
            <a:ext cx="524301" cy="2999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938" y="3180347"/>
            <a:ext cx="2185586" cy="687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49" y="2097816"/>
            <a:ext cx="2319340" cy="490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38" y="4550542"/>
            <a:ext cx="2166940" cy="65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2812" y="3524185"/>
            <a:ext cx="1747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612" y="2724924"/>
            <a:ext cx="240812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Results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2812" y="1850189"/>
            <a:ext cx="4104566" cy="508000"/>
            <a:chOff x="669989" y="3315501"/>
            <a:chExt cx="4104566" cy="508000"/>
          </a:xfrm>
        </p:grpSpPr>
        <p:sp>
          <p:nvSpPr>
            <p:cNvPr id="10" name="Oval 9"/>
            <p:cNvSpPr/>
            <p:nvPr/>
          </p:nvSpPr>
          <p:spPr>
            <a:xfrm>
              <a:off x="669989" y="3315501"/>
              <a:ext cx="508000" cy="508000"/>
            </a:xfrm>
            <a:prstGeom prst="ellipse">
              <a:avLst/>
            </a:prstGeom>
            <a:solidFill>
              <a:srgbClr val="FAB4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5891" y="3338668"/>
              <a:ext cx="3548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get measurable </a:t>
              </a:r>
              <a:r>
                <a:rPr lang="en-US" sz="2400" b="1" dirty="0" smtClean="0">
                  <a:solidFill>
                    <a:srgbClr val="FAB41E"/>
                  </a:solidFill>
                </a:rPr>
                <a:t>RESULTS</a:t>
              </a:r>
              <a:endParaRPr lang="en-US" sz="2400" b="1" dirty="0">
                <a:solidFill>
                  <a:srgbClr val="FAB41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8714" y="2819400"/>
            <a:ext cx="79191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is about measurable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are measurements of actions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125719" y="3200401"/>
            <a:ext cx="524301" cy="29994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232" y="3048000"/>
            <a:ext cx="987146" cy="1295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232" y="4279696"/>
            <a:ext cx="1181919" cy="13267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232" y="5904391"/>
            <a:ext cx="1099780" cy="752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10" y="4460208"/>
            <a:ext cx="3219564" cy="19344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09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2412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2412" y="22860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2412" y="3048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2412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Marketing for Buyers</a:t>
            </a:r>
            <a:endParaRPr lang="en-US" sz="54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Success K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6809" y="1981200"/>
            <a:ext cx="2134582" cy="19812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979612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	Cash Buyers are Best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MLS Search cash sales in the last 6 months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Auctions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	Court Auctions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	Private Auctions</a:t>
            </a:r>
          </a:p>
          <a:p>
            <a:pPr lvl="2"/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HudsonandMarshall.com</a:t>
            </a:r>
          </a:p>
          <a:p>
            <a:pPr lvl="2"/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WilliamsandWilliams.com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Linkedin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      Search keyword “Portfolio Manager” “Asset Manager”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      Join local real estate group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4600" dirty="0">
              <a:solidFill>
                <a:schemeClr val="tx2"/>
              </a:solidFill>
              <a:latin typeface="Calibri" pitchFamily="34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46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7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2412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2412" y="22860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2412" y="3048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2412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Marketing for Buyers</a:t>
            </a:r>
            <a:endParaRPr lang="en-US" sz="54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Success K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6809" y="1981200"/>
            <a:ext cx="2134582" cy="19812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979612" y="1600201"/>
            <a:ext cx="8229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46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	Website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4600" dirty="0">
                <a:solidFill>
                  <a:schemeClr val="tx2"/>
                </a:solidFill>
                <a:latin typeface="Calibri" pitchFamily="34" charset="0"/>
              </a:rPr>
              <a:t>Offer free report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4600" dirty="0">
                <a:solidFill>
                  <a:schemeClr val="tx2"/>
                </a:solidFill>
                <a:latin typeface="Calibri" pitchFamily="34" charset="0"/>
              </a:rPr>
              <a:t>Optimized for geographical area (Google PPC,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4600" dirty="0">
                <a:solidFill>
                  <a:schemeClr val="tx2"/>
                </a:solidFill>
                <a:latin typeface="Calibri" pitchFamily="34" charset="0"/>
              </a:rPr>
              <a:t>	Google Local, etc)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46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	Bandit Signs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4600" dirty="0">
                <a:solidFill>
                  <a:schemeClr val="tx2"/>
                </a:solidFill>
                <a:latin typeface="Calibri" pitchFamily="34" charset="0"/>
              </a:rPr>
              <a:t>Strategic Locations and Strategic Times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4600" dirty="0">
                <a:solidFill>
                  <a:schemeClr val="tx2"/>
                </a:solidFill>
                <a:latin typeface="Calibri" pitchFamily="34" charset="0"/>
              </a:rPr>
              <a:t>2 lines only – catchy headline and phone number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51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2412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b="1" dirty="0"/>
              <a:t>4.	Advertising Online and Offline</a:t>
            </a:r>
          </a:p>
          <a:p>
            <a:pPr marL="514350" indent="-514350"/>
            <a:r>
              <a:rPr lang="en-US" dirty="0"/>
              <a:t>Your website, your phone number</a:t>
            </a:r>
          </a:p>
          <a:p>
            <a:pPr marL="514350" indent="-514350"/>
            <a:r>
              <a:rPr lang="en-US" dirty="0"/>
              <a:t>Craigslist, </a:t>
            </a:r>
            <a:r>
              <a:rPr lang="en-US" dirty="0" err="1"/>
              <a:t>Backpage</a:t>
            </a:r>
            <a:r>
              <a:rPr lang="en-US" dirty="0"/>
              <a:t>, Business Cards, etc.</a:t>
            </a:r>
          </a:p>
          <a:p>
            <a:pPr marL="514350" indent="-514350"/>
            <a:endParaRPr lang="en-US" dirty="0"/>
          </a:p>
          <a:p>
            <a:pPr marL="514350" indent="-514350">
              <a:buAutoNum type="arabicPeriod" startAt="5"/>
            </a:pPr>
            <a:r>
              <a:rPr lang="en-US" b="1" dirty="0"/>
              <a:t>Host Free Seminar</a:t>
            </a:r>
          </a:p>
          <a:p>
            <a:pPr marL="514350" indent="-514350"/>
            <a:r>
              <a:rPr lang="en-US" dirty="0"/>
              <a:t>“How to Buy Property for Long Term with No Money or Credit”</a:t>
            </a:r>
          </a:p>
          <a:p>
            <a:pPr marL="514350" indent="-514350"/>
            <a:r>
              <a:rPr lang="en-US" dirty="0"/>
              <a:t>“How to Find Private Lenders”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2412" y="22860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2412" y="3048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2412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Marketing for Buyers</a:t>
            </a:r>
            <a:endParaRPr lang="en-US" sz="54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Success K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7013" y="1981200"/>
            <a:ext cx="2234379" cy="207382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79612" y="1600201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	Advertising Online and Offline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Your website, your phone number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Craigslist, </a:t>
            </a:r>
            <a:r>
              <a:rPr lang="en-US" sz="2500" dirty="0" err="1">
                <a:solidFill>
                  <a:schemeClr val="tx2"/>
                </a:solidFill>
                <a:latin typeface="Calibri" pitchFamily="34" charset="0"/>
              </a:rPr>
              <a:t>Backpage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, Business Cards, etc.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500" dirty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5.	Social Media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 err="1">
                <a:solidFill>
                  <a:schemeClr val="tx2"/>
                </a:solidFill>
                <a:latin typeface="Calibri" pitchFamily="34" charset="0"/>
              </a:rPr>
              <a:t>Linkedin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alibri" pitchFamily="34" charset="0"/>
              </a:rPr>
              <a:t>Facebook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, Twitter, Google+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HootSuite.com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</a:pPr>
            <a:endParaRPr lang="en-US" sz="2500" dirty="0">
              <a:solidFill>
                <a:schemeClr val="tx2"/>
              </a:solidFill>
              <a:latin typeface="Calibri" pitchFamily="34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6.	Auctions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Attend auctions and exchange business cards</a:t>
            </a:r>
            <a:r>
              <a:rPr lang="en-US" sz="2600" b="1" dirty="0">
                <a:solidFill>
                  <a:schemeClr val="tx2"/>
                </a:solidFill>
              </a:rPr>
              <a:t>	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87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2412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b="1" dirty="0"/>
              <a:t>4.	Advertising Online and Offline</a:t>
            </a:r>
          </a:p>
          <a:p>
            <a:pPr marL="514350" indent="-514350"/>
            <a:r>
              <a:rPr lang="en-US" dirty="0"/>
              <a:t>Your website, your phone number</a:t>
            </a:r>
          </a:p>
          <a:p>
            <a:pPr marL="514350" indent="-514350"/>
            <a:r>
              <a:rPr lang="en-US" dirty="0"/>
              <a:t>Craigslist, </a:t>
            </a:r>
            <a:r>
              <a:rPr lang="en-US" dirty="0" err="1"/>
              <a:t>Backpage</a:t>
            </a:r>
            <a:r>
              <a:rPr lang="en-US" dirty="0"/>
              <a:t>, Business Cards, etc.</a:t>
            </a:r>
          </a:p>
          <a:p>
            <a:pPr marL="514350" indent="-514350"/>
            <a:endParaRPr lang="en-US" dirty="0"/>
          </a:p>
          <a:p>
            <a:pPr marL="514350" indent="-514350">
              <a:buAutoNum type="arabicPeriod" startAt="5"/>
            </a:pPr>
            <a:r>
              <a:rPr lang="en-US" b="1" dirty="0"/>
              <a:t>Host Free Seminar</a:t>
            </a:r>
          </a:p>
          <a:p>
            <a:pPr marL="514350" indent="-514350"/>
            <a:r>
              <a:rPr lang="en-US" dirty="0"/>
              <a:t>“How to Buy Property for Long Term with No Money or Credit”</a:t>
            </a:r>
          </a:p>
          <a:p>
            <a:pPr marL="514350" indent="-514350"/>
            <a:r>
              <a:rPr lang="en-US" dirty="0"/>
              <a:t>“How to Find Private Lenders”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2412" y="22860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2412" y="3048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2412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Marketing for Sellers</a:t>
            </a:r>
            <a:endParaRPr lang="en-US" sz="54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79612" y="19050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Website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Targeting distressed sellers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Offer free report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Optimized for geographical area (Google </a:t>
            </a:r>
            <a:r>
              <a:rPr lang="en-US" sz="2500" dirty="0" err="1">
                <a:solidFill>
                  <a:schemeClr val="tx2"/>
                </a:solidFill>
                <a:latin typeface="Calibri" pitchFamily="34" charset="0"/>
              </a:rPr>
              <a:t>PPC,Google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 Local, etc)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AutoNum type="arabicPeriod" startAt="2"/>
              <a:defRPr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Search and Post on Classified Ads Online and Offline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Look for words like “Motivated Seller” or “Must Sell”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Post  your site and phone number</a:t>
            </a:r>
          </a:p>
        </p:txBody>
      </p:sp>
    </p:spTree>
    <p:extLst>
      <p:ext uri="{BB962C8B-B14F-4D97-AF65-F5344CB8AC3E}">
        <p14:creationId xmlns:p14="http://schemas.microsoft.com/office/powerpoint/2010/main" val="33929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2412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b="1" dirty="0"/>
              <a:t>4.	Advertising Online and Offline</a:t>
            </a:r>
          </a:p>
          <a:p>
            <a:pPr marL="514350" indent="-514350"/>
            <a:r>
              <a:rPr lang="en-US" dirty="0"/>
              <a:t>Your website, your phone number</a:t>
            </a:r>
          </a:p>
          <a:p>
            <a:pPr marL="514350" indent="-514350"/>
            <a:r>
              <a:rPr lang="en-US" dirty="0"/>
              <a:t>Craigslist, </a:t>
            </a:r>
            <a:r>
              <a:rPr lang="en-US" dirty="0" err="1"/>
              <a:t>Backpage</a:t>
            </a:r>
            <a:r>
              <a:rPr lang="en-US" dirty="0"/>
              <a:t>, Business Cards, etc.</a:t>
            </a:r>
          </a:p>
          <a:p>
            <a:pPr marL="514350" indent="-514350"/>
            <a:endParaRPr lang="en-US" dirty="0"/>
          </a:p>
          <a:p>
            <a:pPr marL="514350" indent="-514350">
              <a:buAutoNum type="arabicPeriod" startAt="5"/>
            </a:pPr>
            <a:r>
              <a:rPr lang="en-US" b="1" dirty="0"/>
              <a:t>Host Free Seminar</a:t>
            </a:r>
          </a:p>
          <a:p>
            <a:pPr marL="514350" indent="-514350"/>
            <a:r>
              <a:rPr lang="en-US" dirty="0"/>
              <a:t>“How to Buy Property for Long Term with No Money or Credit”</a:t>
            </a:r>
          </a:p>
          <a:p>
            <a:pPr marL="514350" indent="-514350"/>
            <a:r>
              <a:rPr lang="en-US" dirty="0"/>
              <a:t>“How to Find Private Lenders”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2412" y="22860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2412" y="3048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2412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Marketing for Sellers</a:t>
            </a:r>
            <a:endParaRPr lang="en-US" sz="54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79612" y="1600200"/>
            <a:ext cx="8229600" cy="4876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	Direct Marketing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	Oversized Postcards (</a:t>
            </a:r>
            <a:r>
              <a:rPr lang="en-US" sz="2500" dirty="0" err="1">
                <a:solidFill>
                  <a:schemeClr val="tx2"/>
                </a:solidFill>
                <a:latin typeface="Calibri" pitchFamily="34" charset="0"/>
              </a:rPr>
              <a:t>Vistaprint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), </a:t>
            </a:r>
            <a:r>
              <a:rPr lang="en-US" sz="2500" dirty="0" err="1">
                <a:solidFill>
                  <a:schemeClr val="tx2"/>
                </a:solidFill>
                <a:latin typeface="Calibri" pitchFamily="34" charset="0"/>
              </a:rPr>
              <a:t>Preforeclosure</a:t>
            </a: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 letters, etc. (see the Best Direct Marketing Strategy)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500" dirty="0">
              <a:solidFill>
                <a:schemeClr val="tx2"/>
              </a:solidFill>
              <a:latin typeface="Calibri" pitchFamily="34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	Bandit Signs</a:t>
            </a:r>
            <a:r>
              <a:rPr lang="en-US" sz="2500" b="1" dirty="0">
                <a:solidFill>
                  <a:srgbClr val="002060"/>
                </a:solidFill>
                <a:latin typeface="Calibri" pitchFamily="34" charset="0"/>
              </a:rPr>
              <a:t>	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Strategic Locations and Strategic Times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2 lines only – catchy headline and phone number</a:t>
            </a: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500" dirty="0">
              <a:solidFill>
                <a:schemeClr val="tx2"/>
              </a:solidFill>
              <a:latin typeface="Calibri" pitchFamily="34" charset="0"/>
            </a:endParaRPr>
          </a:p>
          <a:p>
            <a:pPr marL="514350" indent="-51435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5.	Wholesalers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They have sellers</a:t>
            </a:r>
          </a:p>
          <a:p>
            <a:pPr marL="971550" lvl="1" indent="-51435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n-US" sz="2500" dirty="0">
                <a:solidFill>
                  <a:schemeClr val="tx2"/>
                </a:solidFill>
                <a:latin typeface="Calibri" pitchFamily="34" charset="0"/>
              </a:rPr>
              <a:t>They can find properties</a:t>
            </a:r>
          </a:p>
        </p:txBody>
      </p:sp>
    </p:spTree>
    <p:extLst>
      <p:ext uri="{BB962C8B-B14F-4D97-AF65-F5344CB8AC3E}">
        <p14:creationId xmlns:p14="http://schemas.microsoft.com/office/powerpoint/2010/main" val="413769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8612" y="2305987"/>
            <a:ext cx="5885306" cy="508000"/>
            <a:chOff x="68471" y="1371629"/>
            <a:chExt cx="5885306" cy="508000"/>
          </a:xfrm>
        </p:grpSpPr>
        <p:sp>
          <p:nvSpPr>
            <p:cNvPr id="8" name="TextBox 7"/>
            <p:cNvSpPr txBox="1"/>
            <p:nvPr/>
          </p:nvSpPr>
          <p:spPr>
            <a:xfrm>
              <a:off x="576471" y="1371629"/>
              <a:ext cx="5377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set marketing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GOALS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smtClean="0"/>
                <a:t>and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OBJECTIVES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471" y="1371629"/>
              <a:ext cx="5080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1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98612" y="3115698"/>
            <a:ext cx="7075572" cy="508000"/>
            <a:chOff x="669989" y="2338674"/>
            <a:chExt cx="7075572" cy="508000"/>
          </a:xfrm>
        </p:grpSpPr>
        <p:sp>
          <p:nvSpPr>
            <p:cNvPr id="12" name="Oval 11"/>
            <p:cNvSpPr/>
            <p:nvPr/>
          </p:nvSpPr>
          <p:spPr>
            <a:xfrm>
              <a:off x="669989" y="2338674"/>
              <a:ext cx="508000" cy="508000"/>
            </a:xfrm>
            <a:prstGeom prst="ellipse">
              <a:avLst/>
            </a:prstGeom>
            <a:solidFill>
              <a:srgbClr val="FAB4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2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25891" y="2385009"/>
              <a:ext cx="6519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run </a:t>
              </a:r>
              <a:r>
                <a:rPr lang="en-US" sz="2400" b="1" dirty="0" smtClean="0">
                  <a:solidFill>
                    <a:srgbClr val="FAB41E"/>
                  </a:solidFill>
                </a:rPr>
                <a:t>CAMPAIGNS</a:t>
              </a:r>
              <a:r>
                <a:rPr lang="en-US" sz="2400" b="1" dirty="0">
                  <a:solidFill>
                    <a:srgbClr val="FFFFFF"/>
                  </a:solidFill>
                </a:rPr>
                <a:t> </a:t>
              </a:r>
              <a:r>
                <a:rPr lang="en-US" sz="2400" b="1" dirty="0" smtClean="0"/>
                <a:t>on the </a:t>
              </a:r>
              <a:r>
                <a:rPr lang="en-US" sz="2400" b="1" dirty="0" smtClean="0">
                  <a:solidFill>
                    <a:srgbClr val="FAB41E"/>
                  </a:solidFill>
                </a:rPr>
                <a:t>CHANNELS </a:t>
              </a:r>
              <a:r>
                <a:rPr lang="en-US" sz="2400" b="1" dirty="0" smtClean="0"/>
                <a:t>that matter</a:t>
              </a:r>
              <a:endParaRPr lang="en-US" sz="2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98612" y="3886200"/>
            <a:ext cx="4104566" cy="508000"/>
            <a:chOff x="669989" y="3315501"/>
            <a:chExt cx="4104566" cy="508000"/>
          </a:xfrm>
        </p:grpSpPr>
        <p:sp>
          <p:nvSpPr>
            <p:cNvPr id="19" name="Oval 18"/>
            <p:cNvSpPr/>
            <p:nvPr/>
          </p:nvSpPr>
          <p:spPr>
            <a:xfrm>
              <a:off x="669989" y="3315501"/>
              <a:ext cx="508000" cy="508000"/>
            </a:xfrm>
            <a:prstGeom prst="ellipse">
              <a:avLst/>
            </a:prstGeom>
            <a:solidFill>
              <a:srgbClr val="FAB4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3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25891" y="3338668"/>
              <a:ext cx="3548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get measurable </a:t>
              </a:r>
              <a:r>
                <a:rPr lang="en-US" sz="2400" b="1" dirty="0" smtClean="0">
                  <a:solidFill>
                    <a:srgbClr val="FAB41E"/>
                  </a:solidFill>
                </a:rPr>
                <a:t>RESULTS</a:t>
              </a:r>
              <a:endParaRPr lang="en-US" sz="2400" b="1" dirty="0">
                <a:solidFill>
                  <a:srgbClr val="FAB41E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3369698"/>
            <a:ext cx="2124075" cy="31919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800" dirty="0" smtClean="0">
                <a:solidFill>
                  <a:srgbClr val="FFFFFF"/>
                </a:solidFill>
              </a:rPr>
              <a:t>An Agenda </a:t>
            </a:r>
            <a:r>
              <a:rPr lang="en-US" sz="4800" dirty="0">
                <a:solidFill>
                  <a:srgbClr val="FFFFFF"/>
                </a:solidFill>
              </a:rPr>
              <a:t>and </a:t>
            </a:r>
            <a:r>
              <a:rPr lang="en-US" sz="4800" dirty="0" smtClean="0">
                <a:solidFill>
                  <a:srgbClr val="FFFFFF"/>
                </a:solidFill>
              </a:rPr>
              <a:t>Framework </a:t>
            </a:r>
            <a:r>
              <a:rPr lang="en-US" sz="4800" dirty="0">
                <a:solidFill>
                  <a:srgbClr val="FFFFFF"/>
                </a:solidFill>
              </a:rPr>
              <a:t>for M</a:t>
            </a:r>
            <a:r>
              <a:rPr lang="en-US" sz="4800" dirty="0" smtClean="0">
                <a:solidFill>
                  <a:srgbClr val="FFFFFF"/>
                </a:solidFill>
              </a:rPr>
              <a:t>arketing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1412" y="914400"/>
            <a:ext cx="2808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200" b="1" cap="small">
                <a:solidFill>
                  <a:srgbClr val="FFFFFF"/>
                </a:solidFill>
                <a:effectLst>
                  <a:outerShdw blurRad="50800" dist="63500" dir="3000000" algn="tl">
                    <a:srgbClr val="000000">
                      <a:alpha val="81000"/>
                    </a:srgbClr>
                  </a:outerShdw>
                </a:effectLst>
              </a:defRPr>
            </a:lvl1pPr>
          </a:lstStyle>
          <a:p>
            <a:r>
              <a:rPr lang="en-US" dirty="0"/>
              <a:t>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529" y="381000"/>
            <a:ext cx="2685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6812" y="3505200"/>
            <a:ext cx="5257786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r">
              <a:spcBef>
                <a:spcPts val="600"/>
              </a:spcBef>
              <a:buFont typeface="Arial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lients</a:t>
            </a:r>
          </a:p>
          <a:p>
            <a:pPr marL="171450" indent="-171450" algn="r">
              <a:spcBef>
                <a:spcPts val="600"/>
              </a:spcBef>
              <a:buFont typeface="Arial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epeat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</a:p>
          <a:p>
            <a:pPr marL="171450" indent="-171450" algn="r">
              <a:spcBef>
                <a:spcPts val="600"/>
              </a:spcBef>
              <a:buFont typeface="Arial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urture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eads</a:t>
            </a:r>
          </a:p>
          <a:p>
            <a:pPr marL="171450" indent="-171450" algn="r">
              <a:spcBef>
                <a:spcPts val="600"/>
              </a:spcBef>
              <a:buFont typeface="Arial" pitchFamily="34" charset="0"/>
              <a:buChar char="•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Qualify Prospects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549442"/>
            <a:ext cx="3442447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" name="Group 6"/>
          <p:cNvGrpSpPr/>
          <p:nvPr/>
        </p:nvGrpSpPr>
        <p:grpSpPr>
          <a:xfrm>
            <a:off x="1722899" y="2394129"/>
            <a:ext cx="5885306" cy="508000"/>
            <a:chOff x="68471" y="1371629"/>
            <a:chExt cx="5885306" cy="508000"/>
          </a:xfrm>
        </p:grpSpPr>
        <p:sp>
          <p:nvSpPr>
            <p:cNvPr id="8" name="TextBox 7"/>
            <p:cNvSpPr txBox="1"/>
            <p:nvPr/>
          </p:nvSpPr>
          <p:spPr>
            <a:xfrm>
              <a:off x="576471" y="1371629"/>
              <a:ext cx="5377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set marketing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GOALS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smtClean="0"/>
                <a:t>and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OBJECTIVES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8471" y="1371629"/>
              <a:ext cx="508000" cy="5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1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/>
          <p:cNvSpPr txBox="1">
            <a:spLocks/>
          </p:cNvSpPr>
          <p:nvPr/>
        </p:nvSpPr>
        <p:spPr>
          <a:xfrm>
            <a:off x="684212" y="228600"/>
            <a:ext cx="10971372" cy="1066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800" dirty="0" smtClean="0">
                <a:solidFill>
                  <a:srgbClr val="FFFFFF"/>
                </a:solidFill>
              </a:rPr>
              <a:t>Types of Campaign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793" y="4724400"/>
            <a:ext cx="3256119" cy="19015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912812" y="2133600"/>
            <a:ext cx="96020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Email – Share Information/Newsletter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Social Media – Network and Build Your Network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Events Invites and Updates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Articles and Updates – Become an Expert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36" y="1417638"/>
            <a:ext cx="715732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GWkNohz0ixlvn3mEKC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nMSMCD2UihgIiFiZ6WLQ"/>
</p:tagLst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0</TotalTime>
  <Words>392</Words>
  <Application>Microsoft Office PowerPoint</Application>
  <PresentationFormat>Custom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Courier New</vt:lpstr>
      <vt:lpstr>Tahoma</vt:lpstr>
      <vt:lpstr>Wingdings</vt:lpstr>
      <vt:lpstr>Wingdings 2</vt:lpstr>
      <vt:lpstr>Marketing 16x9</vt:lpstr>
      <vt:lpstr>Marketing for Real Estate Investing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2014-09-09T17:33:45Z</dcterms:created>
  <dcterms:modified xsi:type="dcterms:W3CDTF">2014-10-04T06:31:06Z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