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73" r:id="rId4"/>
    <p:sldId id="291" r:id="rId5"/>
    <p:sldId id="292" r:id="rId6"/>
    <p:sldId id="293" r:id="rId7"/>
    <p:sldId id="294" r:id="rId8"/>
    <p:sldId id="295" r:id="rId9"/>
    <p:sldId id="300" r:id="rId10"/>
    <p:sldId id="298" r:id="rId11"/>
    <p:sldId id="29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BFF"/>
    <a:srgbClr val="4FB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6041D8-4F09-4106-9C74-1C35C70146F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2E42807-5B37-4D21-800B-D8BDAB81B078}">
      <dgm:prSet phldrT="[Text]"/>
      <dgm:spPr/>
      <dgm:t>
        <a:bodyPr/>
        <a:lstStyle/>
        <a:p>
          <a:r>
            <a:rPr lang="en-US" dirty="0" smtClean="0"/>
            <a:t>Newspaper Ads</a:t>
          </a:r>
          <a:endParaRPr lang="en-US" dirty="0"/>
        </a:p>
      </dgm:t>
    </dgm:pt>
    <dgm:pt modelId="{BB226466-ABBD-48E4-9E52-6498B3AC2434}" type="parTrans" cxnId="{4B6BDE51-04CB-4F11-9CA9-C8288CF38E9E}">
      <dgm:prSet/>
      <dgm:spPr/>
      <dgm:t>
        <a:bodyPr/>
        <a:lstStyle/>
        <a:p>
          <a:endParaRPr lang="en-US"/>
        </a:p>
      </dgm:t>
    </dgm:pt>
    <dgm:pt modelId="{5A4DB628-9DE0-4BB6-9314-4B6EF6E5479F}" type="sibTrans" cxnId="{4B6BDE51-04CB-4F11-9CA9-C8288CF38E9E}">
      <dgm:prSet/>
      <dgm:spPr/>
      <dgm:t>
        <a:bodyPr/>
        <a:lstStyle/>
        <a:p>
          <a:endParaRPr lang="en-US"/>
        </a:p>
      </dgm:t>
    </dgm:pt>
    <dgm:pt modelId="{6315A312-B66F-48C0-A814-C568DD285159}">
      <dgm:prSet phldrT="[Text]"/>
      <dgm:spPr/>
      <dgm:t>
        <a:bodyPr/>
        <a:lstStyle/>
        <a:p>
          <a:r>
            <a:rPr lang="en-US" dirty="0" smtClean="0">
              <a:solidFill>
                <a:schemeClr val="bg1"/>
              </a:solidFill>
            </a:rPr>
            <a:t>See uploaded sample ads </a:t>
          </a:r>
          <a:endParaRPr lang="en-US" dirty="0">
            <a:solidFill>
              <a:schemeClr val="bg1"/>
            </a:solidFill>
          </a:endParaRPr>
        </a:p>
      </dgm:t>
    </dgm:pt>
    <dgm:pt modelId="{A57B0A75-B1A3-4519-A5C8-6E516AE336F7}" type="parTrans" cxnId="{020EE1E8-17D5-4C5B-BD7A-BE19030F82A1}">
      <dgm:prSet/>
      <dgm:spPr/>
      <dgm:t>
        <a:bodyPr/>
        <a:lstStyle/>
        <a:p>
          <a:endParaRPr lang="en-US"/>
        </a:p>
      </dgm:t>
    </dgm:pt>
    <dgm:pt modelId="{5E349B9A-3403-4B3E-92B8-91DDB1862C46}" type="sibTrans" cxnId="{020EE1E8-17D5-4C5B-BD7A-BE19030F82A1}">
      <dgm:prSet/>
      <dgm:spPr/>
      <dgm:t>
        <a:bodyPr/>
        <a:lstStyle/>
        <a:p>
          <a:endParaRPr lang="en-US"/>
        </a:p>
      </dgm:t>
    </dgm:pt>
    <dgm:pt modelId="{7ADE4B6C-442D-46D3-BDFF-1D19D0A73DA3}">
      <dgm:prSet phldrT="[Text]"/>
      <dgm:spPr/>
      <dgm:t>
        <a:bodyPr/>
        <a:lstStyle/>
        <a:p>
          <a:r>
            <a:rPr lang="en-US" dirty="0" smtClean="0"/>
            <a:t>Craigslist &amp; </a:t>
          </a:r>
          <a:r>
            <a:rPr lang="en-US" dirty="0" err="1" smtClean="0"/>
            <a:t>Backpage</a:t>
          </a:r>
          <a:endParaRPr lang="en-US" dirty="0"/>
        </a:p>
      </dgm:t>
    </dgm:pt>
    <dgm:pt modelId="{C9F6C4DE-D5AB-4C2C-ABA2-051E069B756E}" type="parTrans" cxnId="{FB89A381-F672-4139-AB42-355BFEECDB66}">
      <dgm:prSet/>
      <dgm:spPr/>
      <dgm:t>
        <a:bodyPr/>
        <a:lstStyle/>
        <a:p>
          <a:endParaRPr lang="en-US"/>
        </a:p>
      </dgm:t>
    </dgm:pt>
    <dgm:pt modelId="{90F3A857-7BB1-4628-A9D9-A80300CF5F13}" type="sibTrans" cxnId="{FB89A381-F672-4139-AB42-355BFEECDB66}">
      <dgm:prSet/>
      <dgm:spPr/>
      <dgm:t>
        <a:bodyPr/>
        <a:lstStyle/>
        <a:p>
          <a:endParaRPr lang="en-US"/>
        </a:p>
      </dgm:t>
    </dgm:pt>
    <dgm:pt modelId="{10AB1A0F-4A99-4BFD-A3C2-C373BF9C4D57}">
      <dgm:prSet phldrT="[Text]"/>
      <dgm:spPr/>
      <dgm:t>
        <a:bodyPr/>
        <a:lstStyle/>
        <a:p>
          <a:r>
            <a:rPr lang="en-US" dirty="0" smtClean="0"/>
            <a:t>Charity Associations</a:t>
          </a:r>
          <a:endParaRPr lang="en-US" dirty="0"/>
        </a:p>
      </dgm:t>
    </dgm:pt>
    <dgm:pt modelId="{6E751027-4C60-4CED-B608-26E552EA3083}" type="parTrans" cxnId="{51125A04-252D-464B-99AD-A659110E10A5}">
      <dgm:prSet/>
      <dgm:spPr/>
      <dgm:t>
        <a:bodyPr/>
        <a:lstStyle/>
        <a:p>
          <a:endParaRPr lang="en-US"/>
        </a:p>
      </dgm:t>
    </dgm:pt>
    <dgm:pt modelId="{3AF32255-1C0B-4F02-B2DC-A8E1DA1D5016}" type="sibTrans" cxnId="{51125A04-252D-464B-99AD-A659110E10A5}">
      <dgm:prSet/>
      <dgm:spPr/>
      <dgm:t>
        <a:bodyPr/>
        <a:lstStyle/>
        <a:p>
          <a:endParaRPr lang="en-US"/>
        </a:p>
      </dgm:t>
    </dgm:pt>
    <dgm:pt modelId="{3BF33D65-B023-4BC2-993F-4ED5FC9503E9}">
      <dgm:prSet phldrT="[Text]"/>
      <dgm:spPr/>
      <dgm:t>
        <a:bodyPr/>
        <a:lstStyle/>
        <a:p>
          <a:r>
            <a:rPr lang="en-US" dirty="0" smtClean="0">
              <a:solidFill>
                <a:schemeClr val="bg1"/>
              </a:solidFill>
            </a:rPr>
            <a:t>Refugees</a:t>
          </a:r>
          <a:endParaRPr lang="en-US" dirty="0">
            <a:solidFill>
              <a:schemeClr val="bg1"/>
            </a:solidFill>
          </a:endParaRPr>
        </a:p>
      </dgm:t>
    </dgm:pt>
    <dgm:pt modelId="{8932838B-5994-4C1D-ADFC-015A3190F9D1}" type="parTrans" cxnId="{DB2F74A3-CEC6-4BD7-ABB2-309064F1F398}">
      <dgm:prSet/>
      <dgm:spPr/>
      <dgm:t>
        <a:bodyPr/>
        <a:lstStyle/>
        <a:p>
          <a:endParaRPr lang="en-US"/>
        </a:p>
      </dgm:t>
    </dgm:pt>
    <dgm:pt modelId="{9C4022EC-8EC3-48AA-8ED7-4D9CD824A365}" type="sibTrans" cxnId="{DB2F74A3-CEC6-4BD7-ABB2-309064F1F398}">
      <dgm:prSet/>
      <dgm:spPr/>
      <dgm:t>
        <a:bodyPr/>
        <a:lstStyle/>
        <a:p>
          <a:endParaRPr lang="en-US"/>
        </a:p>
      </dgm:t>
    </dgm:pt>
    <dgm:pt modelId="{302178A1-E0E6-4B05-8998-4B8DBC7143D7}">
      <dgm:prSet phldrT="[Text]"/>
      <dgm:spPr/>
      <dgm:t>
        <a:bodyPr/>
        <a:lstStyle/>
        <a:p>
          <a:r>
            <a:rPr lang="en-US" dirty="0" smtClean="0">
              <a:solidFill>
                <a:schemeClr val="bg1"/>
              </a:solidFill>
            </a:rPr>
            <a:t>Catholic Charities</a:t>
          </a:r>
          <a:endParaRPr lang="en-US" dirty="0">
            <a:solidFill>
              <a:schemeClr val="bg1"/>
            </a:solidFill>
          </a:endParaRPr>
        </a:p>
      </dgm:t>
    </dgm:pt>
    <dgm:pt modelId="{692372C6-0B77-4D9B-B9C8-C2B571876801}" type="parTrans" cxnId="{2D2C6B8C-8F23-46DA-A74A-A8667109B839}">
      <dgm:prSet/>
      <dgm:spPr/>
      <dgm:t>
        <a:bodyPr/>
        <a:lstStyle/>
        <a:p>
          <a:endParaRPr lang="en-US"/>
        </a:p>
      </dgm:t>
    </dgm:pt>
    <dgm:pt modelId="{24B83545-543A-4101-8EE5-64457650E3F1}" type="sibTrans" cxnId="{2D2C6B8C-8F23-46DA-A74A-A8667109B839}">
      <dgm:prSet/>
      <dgm:spPr/>
      <dgm:t>
        <a:bodyPr/>
        <a:lstStyle/>
        <a:p>
          <a:endParaRPr lang="en-US"/>
        </a:p>
      </dgm:t>
    </dgm:pt>
    <dgm:pt modelId="{B6D28D3C-E537-4A17-A16E-ACD7F79675C1}">
      <dgm:prSet phldrT="[Text]"/>
      <dgm:spPr/>
      <dgm:t>
        <a:bodyPr/>
        <a:lstStyle/>
        <a:p>
          <a:r>
            <a:rPr lang="en-US" dirty="0" smtClean="0"/>
            <a:t>Agents’ Referrals</a:t>
          </a:r>
          <a:endParaRPr lang="en-US" dirty="0"/>
        </a:p>
      </dgm:t>
    </dgm:pt>
    <dgm:pt modelId="{20F8406C-3BB3-4455-9106-67FFA8EB0D42}" type="parTrans" cxnId="{3DF5947B-A634-4D01-9E8F-9E3E2E159551}">
      <dgm:prSet/>
      <dgm:spPr/>
      <dgm:t>
        <a:bodyPr/>
        <a:lstStyle/>
        <a:p>
          <a:endParaRPr lang="en-US"/>
        </a:p>
      </dgm:t>
    </dgm:pt>
    <dgm:pt modelId="{D56623EF-27F1-4752-83CD-E104478053B3}" type="sibTrans" cxnId="{3DF5947B-A634-4D01-9E8F-9E3E2E159551}">
      <dgm:prSet/>
      <dgm:spPr/>
      <dgm:t>
        <a:bodyPr/>
        <a:lstStyle/>
        <a:p>
          <a:endParaRPr lang="en-US"/>
        </a:p>
      </dgm:t>
    </dgm:pt>
    <dgm:pt modelId="{71A1181F-B589-4E8D-8A8A-0C7AA93CF3CA}" type="pres">
      <dgm:prSet presAssocID="{406041D8-4F09-4106-9C74-1C35C70146F2}" presName="linear" presStyleCnt="0">
        <dgm:presLayoutVars>
          <dgm:animLvl val="lvl"/>
          <dgm:resizeHandles val="exact"/>
        </dgm:presLayoutVars>
      </dgm:prSet>
      <dgm:spPr/>
      <dgm:t>
        <a:bodyPr/>
        <a:lstStyle/>
        <a:p>
          <a:endParaRPr lang="en-US"/>
        </a:p>
      </dgm:t>
    </dgm:pt>
    <dgm:pt modelId="{75707A65-7EC6-49C8-B3B2-B6C625281963}" type="pres">
      <dgm:prSet presAssocID="{12E42807-5B37-4D21-800B-D8BDAB81B078}" presName="parentText" presStyleLbl="node1" presStyleIdx="0" presStyleCnt="4">
        <dgm:presLayoutVars>
          <dgm:chMax val="0"/>
          <dgm:bulletEnabled val="1"/>
        </dgm:presLayoutVars>
      </dgm:prSet>
      <dgm:spPr/>
      <dgm:t>
        <a:bodyPr/>
        <a:lstStyle/>
        <a:p>
          <a:endParaRPr lang="en-US"/>
        </a:p>
      </dgm:t>
    </dgm:pt>
    <dgm:pt modelId="{B442BE0F-E885-4D0C-A2EE-2230C5AB15AF}" type="pres">
      <dgm:prSet presAssocID="{12E42807-5B37-4D21-800B-D8BDAB81B078}" presName="childText" presStyleLbl="revTx" presStyleIdx="0" presStyleCnt="2">
        <dgm:presLayoutVars>
          <dgm:bulletEnabled val="1"/>
        </dgm:presLayoutVars>
      </dgm:prSet>
      <dgm:spPr/>
      <dgm:t>
        <a:bodyPr/>
        <a:lstStyle/>
        <a:p>
          <a:endParaRPr lang="en-US"/>
        </a:p>
      </dgm:t>
    </dgm:pt>
    <dgm:pt modelId="{129FD7B7-12F1-4CB5-904B-C3872D287E4C}" type="pres">
      <dgm:prSet presAssocID="{7ADE4B6C-442D-46D3-BDFF-1D19D0A73DA3}" presName="parentText" presStyleLbl="node1" presStyleIdx="1" presStyleCnt="4">
        <dgm:presLayoutVars>
          <dgm:chMax val="0"/>
          <dgm:bulletEnabled val="1"/>
        </dgm:presLayoutVars>
      </dgm:prSet>
      <dgm:spPr/>
      <dgm:t>
        <a:bodyPr/>
        <a:lstStyle/>
        <a:p>
          <a:endParaRPr lang="en-US"/>
        </a:p>
      </dgm:t>
    </dgm:pt>
    <dgm:pt modelId="{4CEE8F00-9E5A-4DEA-B3C4-59C673DF48C3}" type="pres">
      <dgm:prSet presAssocID="{90F3A857-7BB1-4628-A9D9-A80300CF5F13}" presName="spacer" presStyleCnt="0"/>
      <dgm:spPr/>
    </dgm:pt>
    <dgm:pt modelId="{5D86DCC4-AF82-4401-B860-CCF4C7F6E500}" type="pres">
      <dgm:prSet presAssocID="{10AB1A0F-4A99-4BFD-A3C2-C373BF9C4D57}" presName="parentText" presStyleLbl="node1" presStyleIdx="2" presStyleCnt="4">
        <dgm:presLayoutVars>
          <dgm:chMax val="0"/>
          <dgm:bulletEnabled val="1"/>
        </dgm:presLayoutVars>
      </dgm:prSet>
      <dgm:spPr/>
      <dgm:t>
        <a:bodyPr/>
        <a:lstStyle/>
        <a:p>
          <a:endParaRPr lang="en-US"/>
        </a:p>
      </dgm:t>
    </dgm:pt>
    <dgm:pt modelId="{BE6A5645-669A-4BA9-BC7F-C7BC52CBA5F4}" type="pres">
      <dgm:prSet presAssocID="{10AB1A0F-4A99-4BFD-A3C2-C373BF9C4D57}" presName="childText" presStyleLbl="revTx" presStyleIdx="1" presStyleCnt="2">
        <dgm:presLayoutVars>
          <dgm:bulletEnabled val="1"/>
        </dgm:presLayoutVars>
      </dgm:prSet>
      <dgm:spPr/>
      <dgm:t>
        <a:bodyPr/>
        <a:lstStyle/>
        <a:p>
          <a:endParaRPr lang="en-US"/>
        </a:p>
      </dgm:t>
    </dgm:pt>
    <dgm:pt modelId="{1766CF89-4772-4C50-9EE8-7B3E756BB1F2}" type="pres">
      <dgm:prSet presAssocID="{B6D28D3C-E537-4A17-A16E-ACD7F79675C1}" presName="parentText" presStyleLbl="node1" presStyleIdx="3" presStyleCnt="4">
        <dgm:presLayoutVars>
          <dgm:chMax val="0"/>
          <dgm:bulletEnabled val="1"/>
        </dgm:presLayoutVars>
      </dgm:prSet>
      <dgm:spPr/>
      <dgm:t>
        <a:bodyPr/>
        <a:lstStyle/>
        <a:p>
          <a:endParaRPr lang="en-US"/>
        </a:p>
      </dgm:t>
    </dgm:pt>
  </dgm:ptLst>
  <dgm:cxnLst>
    <dgm:cxn modelId="{51125A04-252D-464B-99AD-A659110E10A5}" srcId="{406041D8-4F09-4106-9C74-1C35C70146F2}" destId="{10AB1A0F-4A99-4BFD-A3C2-C373BF9C4D57}" srcOrd="2" destOrd="0" parTransId="{6E751027-4C60-4CED-B608-26E552EA3083}" sibTransId="{3AF32255-1C0B-4F02-B2DC-A8E1DA1D5016}"/>
    <dgm:cxn modelId="{3DF5947B-A634-4D01-9E8F-9E3E2E159551}" srcId="{406041D8-4F09-4106-9C74-1C35C70146F2}" destId="{B6D28D3C-E537-4A17-A16E-ACD7F79675C1}" srcOrd="3" destOrd="0" parTransId="{20F8406C-3BB3-4455-9106-67FFA8EB0D42}" sibTransId="{D56623EF-27F1-4752-83CD-E104478053B3}"/>
    <dgm:cxn modelId="{BE6D712D-1A7F-41F9-8757-17A8561D2182}" type="presOf" srcId="{10AB1A0F-4A99-4BFD-A3C2-C373BF9C4D57}" destId="{5D86DCC4-AF82-4401-B860-CCF4C7F6E500}" srcOrd="0" destOrd="0" presId="urn:microsoft.com/office/officeart/2005/8/layout/vList2"/>
    <dgm:cxn modelId="{9B4C55B8-8D30-4332-B988-F715621DF957}" type="presOf" srcId="{302178A1-E0E6-4B05-8998-4B8DBC7143D7}" destId="{BE6A5645-669A-4BA9-BC7F-C7BC52CBA5F4}" srcOrd="0" destOrd="1" presId="urn:microsoft.com/office/officeart/2005/8/layout/vList2"/>
    <dgm:cxn modelId="{DB2F74A3-CEC6-4BD7-ABB2-309064F1F398}" srcId="{10AB1A0F-4A99-4BFD-A3C2-C373BF9C4D57}" destId="{3BF33D65-B023-4BC2-993F-4ED5FC9503E9}" srcOrd="0" destOrd="0" parTransId="{8932838B-5994-4C1D-ADFC-015A3190F9D1}" sibTransId="{9C4022EC-8EC3-48AA-8ED7-4D9CD824A365}"/>
    <dgm:cxn modelId="{BA995C3A-0F38-46D1-B626-1CFFBA632AA9}" type="presOf" srcId="{12E42807-5B37-4D21-800B-D8BDAB81B078}" destId="{75707A65-7EC6-49C8-B3B2-B6C625281963}" srcOrd="0" destOrd="0" presId="urn:microsoft.com/office/officeart/2005/8/layout/vList2"/>
    <dgm:cxn modelId="{2D2C6B8C-8F23-46DA-A74A-A8667109B839}" srcId="{10AB1A0F-4A99-4BFD-A3C2-C373BF9C4D57}" destId="{302178A1-E0E6-4B05-8998-4B8DBC7143D7}" srcOrd="1" destOrd="0" parTransId="{692372C6-0B77-4D9B-B9C8-C2B571876801}" sibTransId="{24B83545-543A-4101-8EE5-64457650E3F1}"/>
    <dgm:cxn modelId="{77240F6F-7BC0-4AF3-95B8-6AC7357550C2}" type="presOf" srcId="{3BF33D65-B023-4BC2-993F-4ED5FC9503E9}" destId="{BE6A5645-669A-4BA9-BC7F-C7BC52CBA5F4}" srcOrd="0" destOrd="0" presId="urn:microsoft.com/office/officeart/2005/8/layout/vList2"/>
    <dgm:cxn modelId="{411A618D-1A1F-46F1-97FF-A9AC95D13887}" type="presOf" srcId="{7ADE4B6C-442D-46D3-BDFF-1D19D0A73DA3}" destId="{129FD7B7-12F1-4CB5-904B-C3872D287E4C}" srcOrd="0" destOrd="0" presId="urn:microsoft.com/office/officeart/2005/8/layout/vList2"/>
    <dgm:cxn modelId="{462FA697-EDCA-4A91-9330-06422F1A00C3}" type="presOf" srcId="{6315A312-B66F-48C0-A814-C568DD285159}" destId="{B442BE0F-E885-4D0C-A2EE-2230C5AB15AF}" srcOrd="0" destOrd="0" presId="urn:microsoft.com/office/officeart/2005/8/layout/vList2"/>
    <dgm:cxn modelId="{A5C2103E-1A19-45A2-9147-1180C112F56E}" type="presOf" srcId="{406041D8-4F09-4106-9C74-1C35C70146F2}" destId="{71A1181F-B589-4E8D-8A8A-0C7AA93CF3CA}" srcOrd="0" destOrd="0" presId="urn:microsoft.com/office/officeart/2005/8/layout/vList2"/>
    <dgm:cxn modelId="{4B6BDE51-04CB-4F11-9CA9-C8288CF38E9E}" srcId="{406041D8-4F09-4106-9C74-1C35C70146F2}" destId="{12E42807-5B37-4D21-800B-D8BDAB81B078}" srcOrd="0" destOrd="0" parTransId="{BB226466-ABBD-48E4-9E52-6498B3AC2434}" sibTransId="{5A4DB628-9DE0-4BB6-9314-4B6EF6E5479F}"/>
    <dgm:cxn modelId="{FB89A381-F672-4139-AB42-355BFEECDB66}" srcId="{406041D8-4F09-4106-9C74-1C35C70146F2}" destId="{7ADE4B6C-442D-46D3-BDFF-1D19D0A73DA3}" srcOrd="1" destOrd="0" parTransId="{C9F6C4DE-D5AB-4C2C-ABA2-051E069B756E}" sibTransId="{90F3A857-7BB1-4628-A9D9-A80300CF5F13}"/>
    <dgm:cxn modelId="{020EE1E8-17D5-4C5B-BD7A-BE19030F82A1}" srcId="{12E42807-5B37-4D21-800B-D8BDAB81B078}" destId="{6315A312-B66F-48C0-A814-C568DD285159}" srcOrd="0" destOrd="0" parTransId="{A57B0A75-B1A3-4519-A5C8-6E516AE336F7}" sibTransId="{5E349B9A-3403-4B3E-92B8-91DDB1862C46}"/>
    <dgm:cxn modelId="{59CCCC85-14D7-4F15-B64D-306BA6AE3192}" type="presOf" srcId="{B6D28D3C-E537-4A17-A16E-ACD7F79675C1}" destId="{1766CF89-4772-4C50-9EE8-7B3E756BB1F2}" srcOrd="0" destOrd="0" presId="urn:microsoft.com/office/officeart/2005/8/layout/vList2"/>
    <dgm:cxn modelId="{D4E15BC8-F44E-458B-B3B1-87C9D8FCE3FD}" type="presParOf" srcId="{71A1181F-B589-4E8D-8A8A-0C7AA93CF3CA}" destId="{75707A65-7EC6-49C8-B3B2-B6C625281963}" srcOrd="0" destOrd="0" presId="urn:microsoft.com/office/officeart/2005/8/layout/vList2"/>
    <dgm:cxn modelId="{13C3161B-1956-49FC-B7F2-30AE0933550F}" type="presParOf" srcId="{71A1181F-B589-4E8D-8A8A-0C7AA93CF3CA}" destId="{B442BE0F-E885-4D0C-A2EE-2230C5AB15AF}" srcOrd="1" destOrd="0" presId="urn:microsoft.com/office/officeart/2005/8/layout/vList2"/>
    <dgm:cxn modelId="{05A8930F-ED5B-4897-87C0-94A7AE07DE59}" type="presParOf" srcId="{71A1181F-B589-4E8D-8A8A-0C7AA93CF3CA}" destId="{129FD7B7-12F1-4CB5-904B-C3872D287E4C}" srcOrd="2" destOrd="0" presId="urn:microsoft.com/office/officeart/2005/8/layout/vList2"/>
    <dgm:cxn modelId="{55217261-452F-416E-9C35-E2906642CFCF}" type="presParOf" srcId="{71A1181F-B589-4E8D-8A8A-0C7AA93CF3CA}" destId="{4CEE8F00-9E5A-4DEA-B3C4-59C673DF48C3}" srcOrd="3" destOrd="0" presId="urn:microsoft.com/office/officeart/2005/8/layout/vList2"/>
    <dgm:cxn modelId="{5A91AA49-6409-47BE-832E-B2C831F13CE3}" type="presParOf" srcId="{71A1181F-B589-4E8D-8A8A-0C7AA93CF3CA}" destId="{5D86DCC4-AF82-4401-B860-CCF4C7F6E500}" srcOrd="4" destOrd="0" presId="urn:microsoft.com/office/officeart/2005/8/layout/vList2"/>
    <dgm:cxn modelId="{884326A7-CABA-4F05-B1E2-E39199DF39ED}" type="presParOf" srcId="{71A1181F-B589-4E8D-8A8A-0C7AA93CF3CA}" destId="{BE6A5645-669A-4BA9-BC7F-C7BC52CBA5F4}" srcOrd="5" destOrd="0" presId="urn:microsoft.com/office/officeart/2005/8/layout/vList2"/>
    <dgm:cxn modelId="{9EC14BD9-E69C-47AA-8A53-40111EFB7D2C}" type="presParOf" srcId="{71A1181F-B589-4E8D-8A8A-0C7AA93CF3CA}" destId="{1766CF89-4772-4C50-9EE8-7B3E756BB1F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6041D8-4F09-4106-9C74-1C35C70146F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2E42807-5B37-4D21-800B-D8BDAB81B078}">
      <dgm:prSet phldrT="[Text]"/>
      <dgm:spPr/>
      <dgm:t>
        <a:bodyPr/>
        <a:lstStyle/>
        <a:p>
          <a:r>
            <a:rPr lang="en-US" dirty="0" smtClean="0"/>
            <a:t>Signs in front of home </a:t>
          </a:r>
          <a:endParaRPr lang="en-US" dirty="0"/>
        </a:p>
      </dgm:t>
    </dgm:pt>
    <dgm:pt modelId="{BB226466-ABBD-48E4-9E52-6498B3AC2434}" type="parTrans" cxnId="{4B6BDE51-04CB-4F11-9CA9-C8288CF38E9E}">
      <dgm:prSet/>
      <dgm:spPr/>
      <dgm:t>
        <a:bodyPr/>
        <a:lstStyle/>
        <a:p>
          <a:endParaRPr lang="en-US"/>
        </a:p>
      </dgm:t>
    </dgm:pt>
    <dgm:pt modelId="{5A4DB628-9DE0-4BB6-9314-4B6EF6E5479F}" type="sibTrans" cxnId="{4B6BDE51-04CB-4F11-9CA9-C8288CF38E9E}">
      <dgm:prSet/>
      <dgm:spPr/>
      <dgm:t>
        <a:bodyPr/>
        <a:lstStyle/>
        <a:p>
          <a:endParaRPr lang="en-US"/>
        </a:p>
      </dgm:t>
    </dgm:pt>
    <dgm:pt modelId="{6315A312-B66F-48C0-A814-C568DD285159}">
      <dgm:prSet phldrT="[Text]"/>
      <dgm:spPr/>
      <dgm:t>
        <a:bodyPr/>
        <a:lstStyle/>
        <a:p>
          <a:r>
            <a:rPr lang="en-US" dirty="0" smtClean="0">
              <a:solidFill>
                <a:schemeClr val="bg1"/>
              </a:solidFill>
            </a:rPr>
            <a:t>“Rent To Own” “Lease Option” “Owner Financing”</a:t>
          </a:r>
          <a:endParaRPr lang="en-US" dirty="0">
            <a:solidFill>
              <a:schemeClr val="bg1"/>
            </a:solidFill>
          </a:endParaRPr>
        </a:p>
      </dgm:t>
    </dgm:pt>
    <dgm:pt modelId="{A57B0A75-B1A3-4519-A5C8-6E516AE336F7}" type="parTrans" cxnId="{020EE1E8-17D5-4C5B-BD7A-BE19030F82A1}">
      <dgm:prSet/>
      <dgm:spPr/>
      <dgm:t>
        <a:bodyPr/>
        <a:lstStyle/>
        <a:p>
          <a:endParaRPr lang="en-US"/>
        </a:p>
      </dgm:t>
    </dgm:pt>
    <dgm:pt modelId="{5E349B9A-3403-4B3E-92B8-91DDB1862C46}" type="sibTrans" cxnId="{020EE1E8-17D5-4C5B-BD7A-BE19030F82A1}">
      <dgm:prSet/>
      <dgm:spPr/>
      <dgm:t>
        <a:bodyPr/>
        <a:lstStyle/>
        <a:p>
          <a:endParaRPr lang="en-US"/>
        </a:p>
      </dgm:t>
    </dgm:pt>
    <dgm:pt modelId="{7ADE4B6C-442D-46D3-BDFF-1D19D0A73DA3}">
      <dgm:prSet phldrT="[Text]"/>
      <dgm:spPr/>
      <dgm:t>
        <a:bodyPr/>
        <a:lstStyle/>
        <a:p>
          <a:r>
            <a:rPr lang="en-US" dirty="0" smtClean="0"/>
            <a:t>Referral from Tenants</a:t>
          </a:r>
          <a:endParaRPr lang="en-US" dirty="0"/>
        </a:p>
      </dgm:t>
    </dgm:pt>
    <dgm:pt modelId="{C9F6C4DE-D5AB-4C2C-ABA2-051E069B756E}" type="parTrans" cxnId="{FB89A381-F672-4139-AB42-355BFEECDB66}">
      <dgm:prSet/>
      <dgm:spPr/>
      <dgm:t>
        <a:bodyPr/>
        <a:lstStyle/>
        <a:p>
          <a:endParaRPr lang="en-US"/>
        </a:p>
      </dgm:t>
    </dgm:pt>
    <dgm:pt modelId="{90F3A857-7BB1-4628-A9D9-A80300CF5F13}" type="sibTrans" cxnId="{FB89A381-F672-4139-AB42-355BFEECDB66}">
      <dgm:prSet/>
      <dgm:spPr/>
      <dgm:t>
        <a:bodyPr/>
        <a:lstStyle/>
        <a:p>
          <a:endParaRPr lang="en-US"/>
        </a:p>
      </dgm:t>
    </dgm:pt>
    <dgm:pt modelId="{71A1181F-B589-4E8D-8A8A-0C7AA93CF3CA}" type="pres">
      <dgm:prSet presAssocID="{406041D8-4F09-4106-9C74-1C35C70146F2}" presName="linear" presStyleCnt="0">
        <dgm:presLayoutVars>
          <dgm:animLvl val="lvl"/>
          <dgm:resizeHandles val="exact"/>
        </dgm:presLayoutVars>
      </dgm:prSet>
      <dgm:spPr/>
      <dgm:t>
        <a:bodyPr/>
        <a:lstStyle/>
        <a:p>
          <a:endParaRPr lang="en-US"/>
        </a:p>
      </dgm:t>
    </dgm:pt>
    <dgm:pt modelId="{75707A65-7EC6-49C8-B3B2-B6C625281963}" type="pres">
      <dgm:prSet presAssocID="{12E42807-5B37-4D21-800B-D8BDAB81B078}" presName="parentText" presStyleLbl="node1" presStyleIdx="0" presStyleCnt="2">
        <dgm:presLayoutVars>
          <dgm:chMax val="0"/>
          <dgm:bulletEnabled val="1"/>
        </dgm:presLayoutVars>
      </dgm:prSet>
      <dgm:spPr/>
      <dgm:t>
        <a:bodyPr/>
        <a:lstStyle/>
        <a:p>
          <a:endParaRPr lang="en-US"/>
        </a:p>
      </dgm:t>
    </dgm:pt>
    <dgm:pt modelId="{B442BE0F-E885-4D0C-A2EE-2230C5AB15AF}" type="pres">
      <dgm:prSet presAssocID="{12E42807-5B37-4D21-800B-D8BDAB81B078}" presName="childText" presStyleLbl="revTx" presStyleIdx="0" presStyleCnt="1">
        <dgm:presLayoutVars>
          <dgm:bulletEnabled val="1"/>
        </dgm:presLayoutVars>
      </dgm:prSet>
      <dgm:spPr/>
      <dgm:t>
        <a:bodyPr/>
        <a:lstStyle/>
        <a:p>
          <a:endParaRPr lang="en-US"/>
        </a:p>
      </dgm:t>
    </dgm:pt>
    <dgm:pt modelId="{129FD7B7-12F1-4CB5-904B-C3872D287E4C}" type="pres">
      <dgm:prSet presAssocID="{7ADE4B6C-442D-46D3-BDFF-1D19D0A73DA3}" presName="parentText" presStyleLbl="node1" presStyleIdx="1" presStyleCnt="2">
        <dgm:presLayoutVars>
          <dgm:chMax val="0"/>
          <dgm:bulletEnabled val="1"/>
        </dgm:presLayoutVars>
      </dgm:prSet>
      <dgm:spPr/>
      <dgm:t>
        <a:bodyPr/>
        <a:lstStyle/>
        <a:p>
          <a:endParaRPr lang="en-US"/>
        </a:p>
      </dgm:t>
    </dgm:pt>
  </dgm:ptLst>
  <dgm:cxnLst>
    <dgm:cxn modelId="{020EE1E8-17D5-4C5B-BD7A-BE19030F82A1}" srcId="{12E42807-5B37-4D21-800B-D8BDAB81B078}" destId="{6315A312-B66F-48C0-A814-C568DD285159}" srcOrd="0" destOrd="0" parTransId="{A57B0A75-B1A3-4519-A5C8-6E516AE336F7}" sibTransId="{5E349B9A-3403-4B3E-92B8-91DDB1862C46}"/>
    <dgm:cxn modelId="{A3D36DA2-16CF-48E8-984B-F9343D51E47F}" type="presOf" srcId="{406041D8-4F09-4106-9C74-1C35C70146F2}" destId="{71A1181F-B589-4E8D-8A8A-0C7AA93CF3CA}" srcOrd="0" destOrd="0" presId="urn:microsoft.com/office/officeart/2005/8/layout/vList2"/>
    <dgm:cxn modelId="{7C690703-757B-4C51-AB1A-9E9BB352E35C}" type="presOf" srcId="{6315A312-B66F-48C0-A814-C568DD285159}" destId="{B442BE0F-E885-4D0C-A2EE-2230C5AB15AF}" srcOrd="0" destOrd="0" presId="urn:microsoft.com/office/officeart/2005/8/layout/vList2"/>
    <dgm:cxn modelId="{A393400B-ACD7-49F2-81E0-0D34B9977963}" type="presOf" srcId="{7ADE4B6C-442D-46D3-BDFF-1D19D0A73DA3}" destId="{129FD7B7-12F1-4CB5-904B-C3872D287E4C}" srcOrd="0" destOrd="0" presId="urn:microsoft.com/office/officeart/2005/8/layout/vList2"/>
    <dgm:cxn modelId="{FB89A381-F672-4139-AB42-355BFEECDB66}" srcId="{406041D8-4F09-4106-9C74-1C35C70146F2}" destId="{7ADE4B6C-442D-46D3-BDFF-1D19D0A73DA3}" srcOrd="1" destOrd="0" parTransId="{C9F6C4DE-D5AB-4C2C-ABA2-051E069B756E}" sibTransId="{90F3A857-7BB1-4628-A9D9-A80300CF5F13}"/>
    <dgm:cxn modelId="{4B6BDE51-04CB-4F11-9CA9-C8288CF38E9E}" srcId="{406041D8-4F09-4106-9C74-1C35C70146F2}" destId="{12E42807-5B37-4D21-800B-D8BDAB81B078}" srcOrd="0" destOrd="0" parTransId="{BB226466-ABBD-48E4-9E52-6498B3AC2434}" sibTransId="{5A4DB628-9DE0-4BB6-9314-4B6EF6E5479F}"/>
    <dgm:cxn modelId="{512875F4-4607-42DB-A78D-ABFD530FF451}" type="presOf" srcId="{12E42807-5B37-4D21-800B-D8BDAB81B078}" destId="{75707A65-7EC6-49C8-B3B2-B6C625281963}" srcOrd="0" destOrd="0" presId="urn:microsoft.com/office/officeart/2005/8/layout/vList2"/>
    <dgm:cxn modelId="{7C2CF3AB-F2E1-4D6D-BADD-64A642670BBA}" type="presParOf" srcId="{71A1181F-B589-4E8D-8A8A-0C7AA93CF3CA}" destId="{75707A65-7EC6-49C8-B3B2-B6C625281963}" srcOrd="0" destOrd="0" presId="urn:microsoft.com/office/officeart/2005/8/layout/vList2"/>
    <dgm:cxn modelId="{6A133477-FA62-4F5D-A4DC-588FD035364E}" type="presParOf" srcId="{71A1181F-B589-4E8D-8A8A-0C7AA93CF3CA}" destId="{B442BE0F-E885-4D0C-A2EE-2230C5AB15AF}" srcOrd="1" destOrd="0" presId="urn:microsoft.com/office/officeart/2005/8/layout/vList2"/>
    <dgm:cxn modelId="{911D11F3-22C6-46FD-9472-F44B578E6580}" type="presParOf" srcId="{71A1181F-B589-4E8D-8A8A-0C7AA93CF3CA}" destId="{129FD7B7-12F1-4CB5-904B-C3872D287E4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A0C203-A329-4C75-BEA2-5DA4F93524ED}" type="doc">
      <dgm:prSet loTypeId="urn:microsoft.com/office/officeart/2005/8/layout/pyramid2" loCatId="list" qsTypeId="urn:microsoft.com/office/officeart/2005/8/quickstyle/simple1" qsCatId="simple" csTypeId="urn:microsoft.com/office/officeart/2005/8/colors/accent1_2" csCatId="accent1" phldr="1"/>
      <dgm:spPr/>
    </dgm:pt>
    <dgm:pt modelId="{ECEAD45C-D33F-40CE-A842-C59C9D39D828}">
      <dgm:prSet phldrT="[Text]"/>
      <dgm:spPr/>
      <dgm:t>
        <a:bodyPr/>
        <a:lstStyle/>
        <a:p>
          <a:r>
            <a:rPr lang="en-US" dirty="0" smtClean="0"/>
            <a:t>Good Credit</a:t>
          </a:r>
          <a:endParaRPr lang="en-US" dirty="0"/>
        </a:p>
      </dgm:t>
    </dgm:pt>
    <dgm:pt modelId="{9C3DF593-220C-4E70-A807-235405D145FD}" type="parTrans" cxnId="{1AA6A9DA-E571-4DE5-9B90-AF1B986370D6}">
      <dgm:prSet/>
      <dgm:spPr/>
      <dgm:t>
        <a:bodyPr/>
        <a:lstStyle/>
        <a:p>
          <a:endParaRPr lang="en-US"/>
        </a:p>
      </dgm:t>
    </dgm:pt>
    <dgm:pt modelId="{EE416EE4-E085-440E-A0BF-673B6626A527}" type="sibTrans" cxnId="{1AA6A9DA-E571-4DE5-9B90-AF1B986370D6}">
      <dgm:prSet/>
      <dgm:spPr/>
      <dgm:t>
        <a:bodyPr/>
        <a:lstStyle/>
        <a:p>
          <a:endParaRPr lang="en-US"/>
        </a:p>
      </dgm:t>
    </dgm:pt>
    <dgm:pt modelId="{DB929F6C-0C02-467A-991D-785DFB5C2E93}">
      <dgm:prSet phldrT="[Text]"/>
      <dgm:spPr/>
      <dgm:t>
        <a:bodyPr/>
        <a:lstStyle/>
        <a:p>
          <a:r>
            <a:rPr lang="en-US" dirty="0" smtClean="0"/>
            <a:t>Bad Credit but with reason</a:t>
          </a:r>
          <a:endParaRPr lang="en-US" dirty="0"/>
        </a:p>
      </dgm:t>
    </dgm:pt>
    <dgm:pt modelId="{2EAC4BB4-2F6B-45DA-8FCA-AF111B8406FE}" type="parTrans" cxnId="{E95F03BD-DC94-4EA6-BDCC-77A2CAD209AC}">
      <dgm:prSet/>
      <dgm:spPr/>
      <dgm:t>
        <a:bodyPr/>
        <a:lstStyle/>
        <a:p>
          <a:endParaRPr lang="en-US"/>
        </a:p>
      </dgm:t>
    </dgm:pt>
    <dgm:pt modelId="{623607EB-02D0-4860-A65F-2A42BCDB85D1}" type="sibTrans" cxnId="{E95F03BD-DC94-4EA6-BDCC-77A2CAD209AC}">
      <dgm:prSet/>
      <dgm:spPr/>
      <dgm:t>
        <a:bodyPr/>
        <a:lstStyle/>
        <a:p>
          <a:endParaRPr lang="en-US"/>
        </a:p>
      </dgm:t>
    </dgm:pt>
    <dgm:pt modelId="{67DF01F7-C00A-434C-840E-768896991B45}">
      <dgm:prSet phldrT="[Text]"/>
      <dgm:spPr/>
      <dgm:t>
        <a:bodyPr/>
        <a:lstStyle/>
        <a:p>
          <a:r>
            <a:rPr lang="en-US" dirty="0" smtClean="0"/>
            <a:t>Bad Credit with no reason</a:t>
          </a:r>
          <a:endParaRPr lang="en-US" dirty="0"/>
        </a:p>
      </dgm:t>
    </dgm:pt>
    <dgm:pt modelId="{A2F3EB04-53A0-468F-A8C6-96CC60FC9E00}" type="parTrans" cxnId="{CE9F9812-6C5E-4EDF-9F39-4BA43979876A}">
      <dgm:prSet/>
      <dgm:spPr/>
      <dgm:t>
        <a:bodyPr/>
        <a:lstStyle/>
        <a:p>
          <a:endParaRPr lang="en-US"/>
        </a:p>
      </dgm:t>
    </dgm:pt>
    <dgm:pt modelId="{34405EA7-D3B9-4053-9C58-A185D2F17184}" type="sibTrans" cxnId="{CE9F9812-6C5E-4EDF-9F39-4BA43979876A}">
      <dgm:prSet/>
      <dgm:spPr/>
      <dgm:t>
        <a:bodyPr/>
        <a:lstStyle/>
        <a:p>
          <a:endParaRPr lang="en-US"/>
        </a:p>
      </dgm:t>
    </dgm:pt>
    <dgm:pt modelId="{6EB8A65F-2AC2-4B84-B1F2-404F1144DEAF}">
      <dgm:prSet phldrT="[Text]"/>
      <dgm:spPr/>
      <dgm:t>
        <a:bodyPr/>
        <a:lstStyle/>
        <a:p>
          <a:r>
            <a:rPr lang="en-US" dirty="0" smtClean="0"/>
            <a:t>Uncertain</a:t>
          </a:r>
          <a:endParaRPr lang="en-US" dirty="0"/>
        </a:p>
      </dgm:t>
    </dgm:pt>
    <dgm:pt modelId="{A9C480B8-7A83-4ED7-A538-580774DBAE76}" type="parTrans" cxnId="{87EBD0D4-B140-4CE3-9327-A76901DB0B58}">
      <dgm:prSet/>
      <dgm:spPr/>
      <dgm:t>
        <a:bodyPr/>
        <a:lstStyle/>
        <a:p>
          <a:endParaRPr lang="en-US"/>
        </a:p>
      </dgm:t>
    </dgm:pt>
    <dgm:pt modelId="{D6574DA7-0834-4E9A-8ED6-CD1EB7BC5597}" type="sibTrans" cxnId="{87EBD0D4-B140-4CE3-9327-A76901DB0B58}">
      <dgm:prSet/>
      <dgm:spPr/>
      <dgm:t>
        <a:bodyPr/>
        <a:lstStyle/>
        <a:p>
          <a:endParaRPr lang="en-US"/>
        </a:p>
      </dgm:t>
    </dgm:pt>
    <dgm:pt modelId="{A75E70CC-F9F9-48EC-A7C1-4FF54709C4CC}" type="pres">
      <dgm:prSet presAssocID="{AEA0C203-A329-4C75-BEA2-5DA4F93524ED}" presName="compositeShape" presStyleCnt="0">
        <dgm:presLayoutVars>
          <dgm:dir/>
          <dgm:resizeHandles/>
        </dgm:presLayoutVars>
      </dgm:prSet>
      <dgm:spPr/>
    </dgm:pt>
    <dgm:pt modelId="{E2915A20-14D0-4106-9747-975D217855BA}" type="pres">
      <dgm:prSet presAssocID="{AEA0C203-A329-4C75-BEA2-5DA4F93524ED}" presName="pyramid" presStyleLbl="node1" presStyleIdx="0" presStyleCnt="1"/>
      <dgm:spPr/>
    </dgm:pt>
    <dgm:pt modelId="{9ECCEEE3-A2B7-4592-87B2-6B1455CC1426}" type="pres">
      <dgm:prSet presAssocID="{AEA0C203-A329-4C75-BEA2-5DA4F93524ED}" presName="theList" presStyleCnt="0"/>
      <dgm:spPr/>
    </dgm:pt>
    <dgm:pt modelId="{FA1F0F7F-2684-4639-AE02-093A15BD12FF}" type="pres">
      <dgm:prSet presAssocID="{ECEAD45C-D33F-40CE-A842-C59C9D39D828}" presName="aNode" presStyleLbl="fgAcc1" presStyleIdx="0" presStyleCnt="4">
        <dgm:presLayoutVars>
          <dgm:bulletEnabled val="1"/>
        </dgm:presLayoutVars>
      </dgm:prSet>
      <dgm:spPr/>
      <dgm:t>
        <a:bodyPr/>
        <a:lstStyle/>
        <a:p>
          <a:endParaRPr lang="en-US"/>
        </a:p>
      </dgm:t>
    </dgm:pt>
    <dgm:pt modelId="{5FD73B37-9C9B-4D30-9FF0-EA14F95535C0}" type="pres">
      <dgm:prSet presAssocID="{ECEAD45C-D33F-40CE-A842-C59C9D39D828}" presName="aSpace" presStyleCnt="0"/>
      <dgm:spPr/>
    </dgm:pt>
    <dgm:pt modelId="{CEFA88EC-6D15-4D40-8361-666F1A9EE406}" type="pres">
      <dgm:prSet presAssocID="{DB929F6C-0C02-467A-991D-785DFB5C2E93}" presName="aNode" presStyleLbl="fgAcc1" presStyleIdx="1" presStyleCnt="4">
        <dgm:presLayoutVars>
          <dgm:bulletEnabled val="1"/>
        </dgm:presLayoutVars>
      </dgm:prSet>
      <dgm:spPr/>
      <dgm:t>
        <a:bodyPr/>
        <a:lstStyle/>
        <a:p>
          <a:endParaRPr lang="en-US"/>
        </a:p>
      </dgm:t>
    </dgm:pt>
    <dgm:pt modelId="{83C182A8-4068-4E1D-93D3-9EA2D610BFAC}" type="pres">
      <dgm:prSet presAssocID="{DB929F6C-0C02-467A-991D-785DFB5C2E93}" presName="aSpace" presStyleCnt="0"/>
      <dgm:spPr/>
    </dgm:pt>
    <dgm:pt modelId="{249D4DDB-9EDE-42C9-BC7A-883B65C2A288}" type="pres">
      <dgm:prSet presAssocID="{67DF01F7-C00A-434C-840E-768896991B45}" presName="aNode" presStyleLbl="fgAcc1" presStyleIdx="2" presStyleCnt="4">
        <dgm:presLayoutVars>
          <dgm:bulletEnabled val="1"/>
        </dgm:presLayoutVars>
      </dgm:prSet>
      <dgm:spPr/>
      <dgm:t>
        <a:bodyPr/>
        <a:lstStyle/>
        <a:p>
          <a:endParaRPr lang="en-US"/>
        </a:p>
      </dgm:t>
    </dgm:pt>
    <dgm:pt modelId="{A30D54FD-EA85-4FDF-B2B8-5346330F9DE9}" type="pres">
      <dgm:prSet presAssocID="{67DF01F7-C00A-434C-840E-768896991B45}" presName="aSpace" presStyleCnt="0"/>
      <dgm:spPr/>
    </dgm:pt>
    <dgm:pt modelId="{1A9570C0-5A60-4013-A95B-2A35F6CC331D}" type="pres">
      <dgm:prSet presAssocID="{6EB8A65F-2AC2-4B84-B1F2-404F1144DEAF}" presName="aNode" presStyleLbl="fgAcc1" presStyleIdx="3" presStyleCnt="4">
        <dgm:presLayoutVars>
          <dgm:bulletEnabled val="1"/>
        </dgm:presLayoutVars>
      </dgm:prSet>
      <dgm:spPr/>
      <dgm:t>
        <a:bodyPr/>
        <a:lstStyle/>
        <a:p>
          <a:endParaRPr lang="en-US"/>
        </a:p>
      </dgm:t>
    </dgm:pt>
    <dgm:pt modelId="{3FBDD605-DEB7-4874-8F13-8CC017DE8B67}" type="pres">
      <dgm:prSet presAssocID="{6EB8A65F-2AC2-4B84-B1F2-404F1144DEAF}" presName="aSpace" presStyleCnt="0"/>
      <dgm:spPr/>
    </dgm:pt>
  </dgm:ptLst>
  <dgm:cxnLst>
    <dgm:cxn modelId="{19C9BD7A-6445-475C-BA3F-5ABDF4487410}" type="presOf" srcId="{ECEAD45C-D33F-40CE-A842-C59C9D39D828}" destId="{FA1F0F7F-2684-4639-AE02-093A15BD12FF}" srcOrd="0" destOrd="0" presId="urn:microsoft.com/office/officeart/2005/8/layout/pyramid2"/>
    <dgm:cxn modelId="{87EBD0D4-B140-4CE3-9327-A76901DB0B58}" srcId="{AEA0C203-A329-4C75-BEA2-5DA4F93524ED}" destId="{6EB8A65F-2AC2-4B84-B1F2-404F1144DEAF}" srcOrd="3" destOrd="0" parTransId="{A9C480B8-7A83-4ED7-A538-580774DBAE76}" sibTransId="{D6574DA7-0834-4E9A-8ED6-CD1EB7BC5597}"/>
    <dgm:cxn modelId="{1AA6A9DA-E571-4DE5-9B90-AF1B986370D6}" srcId="{AEA0C203-A329-4C75-BEA2-5DA4F93524ED}" destId="{ECEAD45C-D33F-40CE-A842-C59C9D39D828}" srcOrd="0" destOrd="0" parTransId="{9C3DF593-220C-4E70-A807-235405D145FD}" sibTransId="{EE416EE4-E085-440E-A0BF-673B6626A527}"/>
    <dgm:cxn modelId="{CE9F9812-6C5E-4EDF-9F39-4BA43979876A}" srcId="{AEA0C203-A329-4C75-BEA2-5DA4F93524ED}" destId="{67DF01F7-C00A-434C-840E-768896991B45}" srcOrd="2" destOrd="0" parTransId="{A2F3EB04-53A0-468F-A8C6-96CC60FC9E00}" sibTransId="{34405EA7-D3B9-4053-9C58-A185D2F17184}"/>
    <dgm:cxn modelId="{E95F03BD-DC94-4EA6-BDCC-77A2CAD209AC}" srcId="{AEA0C203-A329-4C75-BEA2-5DA4F93524ED}" destId="{DB929F6C-0C02-467A-991D-785DFB5C2E93}" srcOrd="1" destOrd="0" parTransId="{2EAC4BB4-2F6B-45DA-8FCA-AF111B8406FE}" sibTransId="{623607EB-02D0-4860-A65F-2A42BCDB85D1}"/>
    <dgm:cxn modelId="{D0007F75-9071-417E-985C-5C9675BFDCF3}" type="presOf" srcId="{67DF01F7-C00A-434C-840E-768896991B45}" destId="{249D4DDB-9EDE-42C9-BC7A-883B65C2A288}" srcOrd="0" destOrd="0" presId="urn:microsoft.com/office/officeart/2005/8/layout/pyramid2"/>
    <dgm:cxn modelId="{745547FA-883E-4D60-AA53-9612639BBB80}" type="presOf" srcId="{DB929F6C-0C02-467A-991D-785DFB5C2E93}" destId="{CEFA88EC-6D15-4D40-8361-666F1A9EE406}" srcOrd="0" destOrd="0" presId="urn:microsoft.com/office/officeart/2005/8/layout/pyramid2"/>
    <dgm:cxn modelId="{23DA63A6-A02D-471B-8618-621B26DA3943}" type="presOf" srcId="{6EB8A65F-2AC2-4B84-B1F2-404F1144DEAF}" destId="{1A9570C0-5A60-4013-A95B-2A35F6CC331D}" srcOrd="0" destOrd="0" presId="urn:microsoft.com/office/officeart/2005/8/layout/pyramid2"/>
    <dgm:cxn modelId="{C0C1D6C8-BA1D-471D-8752-E4C23B791732}" type="presOf" srcId="{AEA0C203-A329-4C75-BEA2-5DA4F93524ED}" destId="{A75E70CC-F9F9-48EC-A7C1-4FF54709C4CC}" srcOrd="0" destOrd="0" presId="urn:microsoft.com/office/officeart/2005/8/layout/pyramid2"/>
    <dgm:cxn modelId="{087C21E2-9F52-4472-A46E-80AFA26A18C2}" type="presParOf" srcId="{A75E70CC-F9F9-48EC-A7C1-4FF54709C4CC}" destId="{E2915A20-14D0-4106-9747-975D217855BA}" srcOrd="0" destOrd="0" presId="urn:microsoft.com/office/officeart/2005/8/layout/pyramid2"/>
    <dgm:cxn modelId="{76C70DFB-CB6A-4B8C-90E4-8EAF47670E06}" type="presParOf" srcId="{A75E70CC-F9F9-48EC-A7C1-4FF54709C4CC}" destId="{9ECCEEE3-A2B7-4592-87B2-6B1455CC1426}" srcOrd="1" destOrd="0" presId="urn:microsoft.com/office/officeart/2005/8/layout/pyramid2"/>
    <dgm:cxn modelId="{90A364FC-9663-4B6B-93F8-B5EBB3576D1E}" type="presParOf" srcId="{9ECCEEE3-A2B7-4592-87B2-6B1455CC1426}" destId="{FA1F0F7F-2684-4639-AE02-093A15BD12FF}" srcOrd="0" destOrd="0" presId="urn:microsoft.com/office/officeart/2005/8/layout/pyramid2"/>
    <dgm:cxn modelId="{A6637738-D3F1-4A75-A9CC-C031A71D2612}" type="presParOf" srcId="{9ECCEEE3-A2B7-4592-87B2-6B1455CC1426}" destId="{5FD73B37-9C9B-4D30-9FF0-EA14F95535C0}" srcOrd="1" destOrd="0" presId="urn:microsoft.com/office/officeart/2005/8/layout/pyramid2"/>
    <dgm:cxn modelId="{5F158400-40D9-4E30-9A2B-51315AB3E3D7}" type="presParOf" srcId="{9ECCEEE3-A2B7-4592-87B2-6B1455CC1426}" destId="{CEFA88EC-6D15-4D40-8361-666F1A9EE406}" srcOrd="2" destOrd="0" presId="urn:microsoft.com/office/officeart/2005/8/layout/pyramid2"/>
    <dgm:cxn modelId="{26CF62FE-7808-471C-A559-849BBBC75683}" type="presParOf" srcId="{9ECCEEE3-A2B7-4592-87B2-6B1455CC1426}" destId="{83C182A8-4068-4E1D-93D3-9EA2D610BFAC}" srcOrd="3" destOrd="0" presId="urn:microsoft.com/office/officeart/2005/8/layout/pyramid2"/>
    <dgm:cxn modelId="{92E3EE11-BE21-4C49-973A-2A41D27A06B6}" type="presParOf" srcId="{9ECCEEE3-A2B7-4592-87B2-6B1455CC1426}" destId="{249D4DDB-9EDE-42C9-BC7A-883B65C2A288}" srcOrd="4" destOrd="0" presId="urn:microsoft.com/office/officeart/2005/8/layout/pyramid2"/>
    <dgm:cxn modelId="{87C7FFA7-EEDE-49EE-AA53-3BEC46C0C072}" type="presParOf" srcId="{9ECCEEE3-A2B7-4592-87B2-6B1455CC1426}" destId="{A30D54FD-EA85-4FDF-B2B8-5346330F9DE9}" srcOrd="5" destOrd="0" presId="urn:microsoft.com/office/officeart/2005/8/layout/pyramid2"/>
    <dgm:cxn modelId="{59D473F9-78DB-49DC-BC84-D6567E87DEA1}" type="presParOf" srcId="{9ECCEEE3-A2B7-4592-87B2-6B1455CC1426}" destId="{1A9570C0-5A60-4013-A95B-2A35F6CC331D}" srcOrd="6" destOrd="0" presId="urn:microsoft.com/office/officeart/2005/8/layout/pyramid2"/>
    <dgm:cxn modelId="{9F71DEBA-123C-4560-9F18-58110FD9D3D7}" type="presParOf" srcId="{9ECCEEE3-A2B7-4592-87B2-6B1455CC1426}" destId="{3FBDD605-DEB7-4874-8F13-8CC017DE8B67}"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C26BCC-3C1A-4675-8EE6-BB84162F0E6B}" type="doc">
      <dgm:prSet loTypeId="urn:microsoft.com/office/officeart/2005/8/layout/hProcess9" loCatId="process" qsTypeId="urn:microsoft.com/office/officeart/2005/8/quickstyle/simple1" qsCatId="simple" csTypeId="urn:microsoft.com/office/officeart/2005/8/colors/accent1_2" csCatId="accent1" phldr="1"/>
      <dgm:spPr/>
    </dgm:pt>
    <dgm:pt modelId="{758ABBF3-6E02-4527-8F0B-117F4097B1E4}">
      <dgm:prSet phldrT="[Text]"/>
      <dgm:spPr/>
      <dgm:t>
        <a:bodyPr/>
        <a:lstStyle/>
        <a:p>
          <a:r>
            <a:rPr lang="en-US" dirty="0" smtClean="0">
              <a:solidFill>
                <a:schemeClr val="bg1"/>
              </a:solidFill>
            </a:rPr>
            <a:t>Seller</a:t>
          </a:r>
          <a:endParaRPr lang="en-US" dirty="0">
            <a:solidFill>
              <a:schemeClr val="bg1"/>
            </a:solidFill>
          </a:endParaRPr>
        </a:p>
      </dgm:t>
    </dgm:pt>
    <dgm:pt modelId="{2DA5CC76-2632-4361-9C73-C9F9276AC189}" type="parTrans" cxnId="{88063F5F-3DD7-42FE-A224-0FCAD741310C}">
      <dgm:prSet/>
      <dgm:spPr/>
      <dgm:t>
        <a:bodyPr/>
        <a:lstStyle/>
        <a:p>
          <a:endParaRPr lang="en-US"/>
        </a:p>
      </dgm:t>
    </dgm:pt>
    <dgm:pt modelId="{F965DAB9-011B-4363-BFB9-7C50869E5715}" type="sibTrans" cxnId="{88063F5F-3DD7-42FE-A224-0FCAD741310C}">
      <dgm:prSet/>
      <dgm:spPr/>
      <dgm:t>
        <a:bodyPr/>
        <a:lstStyle/>
        <a:p>
          <a:endParaRPr lang="en-US"/>
        </a:p>
      </dgm:t>
    </dgm:pt>
    <dgm:pt modelId="{F73869AB-7EAD-47F6-8DC9-EEB17BFFB902}">
      <dgm:prSet phldrT="[Text]"/>
      <dgm:spPr/>
      <dgm:t>
        <a:bodyPr/>
        <a:lstStyle/>
        <a:p>
          <a:pPr algn="ctr"/>
          <a:r>
            <a:rPr lang="en-US" dirty="0" smtClean="0">
              <a:solidFill>
                <a:schemeClr val="bg1"/>
              </a:solidFill>
            </a:rPr>
            <a:t>You</a:t>
          </a:r>
        </a:p>
        <a:p>
          <a:pPr algn="ctr"/>
          <a:r>
            <a:rPr lang="en-US" dirty="0" smtClean="0"/>
            <a:t>  Subject To</a:t>
          </a:r>
          <a:endParaRPr lang="en-US" dirty="0"/>
        </a:p>
      </dgm:t>
    </dgm:pt>
    <dgm:pt modelId="{3B19B7F1-C092-470A-A3DE-8FF679C3CF14}" type="parTrans" cxnId="{21980BA2-0B46-47FE-AD4D-F00618C84C48}">
      <dgm:prSet/>
      <dgm:spPr/>
      <dgm:t>
        <a:bodyPr/>
        <a:lstStyle/>
        <a:p>
          <a:endParaRPr lang="en-US"/>
        </a:p>
      </dgm:t>
    </dgm:pt>
    <dgm:pt modelId="{EE3BEF69-4D06-4677-A918-96E04B9672C3}" type="sibTrans" cxnId="{21980BA2-0B46-47FE-AD4D-F00618C84C48}">
      <dgm:prSet/>
      <dgm:spPr/>
      <dgm:t>
        <a:bodyPr/>
        <a:lstStyle/>
        <a:p>
          <a:endParaRPr lang="en-US"/>
        </a:p>
      </dgm:t>
    </dgm:pt>
    <dgm:pt modelId="{41851E31-2EDF-4B61-A795-60F16215C875}">
      <dgm:prSet phldrT="[Text]"/>
      <dgm:spPr/>
      <dgm:t>
        <a:bodyPr/>
        <a:lstStyle/>
        <a:p>
          <a:r>
            <a:rPr lang="en-US" dirty="0" smtClean="0">
              <a:solidFill>
                <a:schemeClr val="bg1"/>
              </a:solidFill>
            </a:rPr>
            <a:t>Tenant Buyer</a:t>
          </a:r>
        </a:p>
        <a:p>
          <a:r>
            <a:rPr lang="en-US" dirty="0" smtClean="0">
              <a:solidFill>
                <a:schemeClr val="bg1"/>
              </a:solidFill>
            </a:rPr>
            <a:t> </a:t>
          </a:r>
          <a:r>
            <a:rPr lang="en-US" dirty="0" smtClean="0"/>
            <a:t>Lease Option</a:t>
          </a:r>
          <a:endParaRPr lang="en-US" dirty="0"/>
        </a:p>
      </dgm:t>
    </dgm:pt>
    <dgm:pt modelId="{9524E2D9-7271-44A2-8D0B-52495AFD75BD}" type="parTrans" cxnId="{E414A55B-4F9E-465F-9020-270F4B3E89DD}">
      <dgm:prSet/>
      <dgm:spPr/>
      <dgm:t>
        <a:bodyPr/>
        <a:lstStyle/>
        <a:p>
          <a:endParaRPr lang="en-US"/>
        </a:p>
      </dgm:t>
    </dgm:pt>
    <dgm:pt modelId="{D9820E9A-A82C-4B8C-8965-73498B83CE37}" type="sibTrans" cxnId="{E414A55B-4F9E-465F-9020-270F4B3E89DD}">
      <dgm:prSet/>
      <dgm:spPr/>
      <dgm:t>
        <a:bodyPr/>
        <a:lstStyle/>
        <a:p>
          <a:endParaRPr lang="en-US"/>
        </a:p>
      </dgm:t>
    </dgm:pt>
    <dgm:pt modelId="{05CCBB48-8381-45F0-883D-7FB6CEBE9089}" type="pres">
      <dgm:prSet presAssocID="{01C26BCC-3C1A-4675-8EE6-BB84162F0E6B}" presName="CompostProcess" presStyleCnt="0">
        <dgm:presLayoutVars>
          <dgm:dir/>
          <dgm:resizeHandles val="exact"/>
        </dgm:presLayoutVars>
      </dgm:prSet>
      <dgm:spPr/>
    </dgm:pt>
    <dgm:pt modelId="{C896F8C6-7054-4D99-89A4-01F492E32336}" type="pres">
      <dgm:prSet presAssocID="{01C26BCC-3C1A-4675-8EE6-BB84162F0E6B}" presName="arrow" presStyleLbl="bgShp" presStyleIdx="0" presStyleCnt="1"/>
      <dgm:spPr/>
    </dgm:pt>
    <dgm:pt modelId="{23552D11-4322-4A30-92FC-51F550347C13}" type="pres">
      <dgm:prSet presAssocID="{01C26BCC-3C1A-4675-8EE6-BB84162F0E6B}" presName="linearProcess" presStyleCnt="0"/>
      <dgm:spPr/>
    </dgm:pt>
    <dgm:pt modelId="{EA163269-E30B-48B4-BBE4-45E61B4FDDB2}" type="pres">
      <dgm:prSet presAssocID="{758ABBF3-6E02-4527-8F0B-117F4097B1E4}" presName="textNode" presStyleLbl="node1" presStyleIdx="0" presStyleCnt="3">
        <dgm:presLayoutVars>
          <dgm:bulletEnabled val="1"/>
        </dgm:presLayoutVars>
      </dgm:prSet>
      <dgm:spPr/>
    </dgm:pt>
    <dgm:pt modelId="{9DA20F4E-F082-4FA4-B042-4596894DAD29}" type="pres">
      <dgm:prSet presAssocID="{F965DAB9-011B-4363-BFB9-7C50869E5715}" presName="sibTrans" presStyleCnt="0"/>
      <dgm:spPr/>
    </dgm:pt>
    <dgm:pt modelId="{F46F363E-18BA-433B-B638-1E5B24165C3D}" type="pres">
      <dgm:prSet presAssocID="{F73869AB-7EAD-47F6-8DC9-EEB17BFFB902}" presName="textNode" presStyleLbl="node1" presStyleIdx="1" presStyleCnt="3">
        <dgm:presLayoutVars>
          <dgm:bulletEnabled val="1"/>
        </dgm:presLayoutVars>
      </dgm:prSet>
      <dgm:spPr/>
      <dgm:t>
        <a:bodyPr/>
        <a:lstStyle/>
        <a:p>
          <a:endParaRPr lang="en-US"/>
        </a:p>
      </dgm:t>
    </dgm:pt>
    <dgm:pt modelId="{B443DACB-12AD-41AC-B8C0-E2DE56627ADC}" type="pres">
      <dgm:prSet presAssocID="{EE3BEF69-4D06-4677-A918-96E04B9672C3}" presName="sibTrans" presStyleCnt="0"/>
      <dgm:spPr/>
    </dgm:pt>
    <dgm:pt modelId="{0CDC3CA4-0FD2-4FDF-ABAC-82FA4CC4CBBC}" type="pres">
      <dgm:prSet presAssocID="{41851E31-2EDF-4B61-A795-60F16215C875}" presName="textNode" presStyleLbl="node1" presStyleIdx="2" presStyleCnt="3">
        <dgm:presLayoutVars>
          <dgm:bulletEnabled val="1"/>
        </dgm:presLayoutVars>
      </dgm:prSet>
      <dgm:spPr/>
    </dgm:pt>
  </dgm:ptLst>
  <dgm:cxnLst>
    <dgm:cxn modelId="{8BAC63AF-99D4-4A5C-80D7-B4E2D47285A2}" type="presOf" srcId="{41851E31-2EDF-4B61-A795-60F16215C875}" destId="{0CDC3CA4-0FD2-4FDF-ABAC-82FA4CC4CBBC}" srcOrd="0" destOrd="0" presId="urn:microsoft.com/office/officeart/2005/8/layout/hProcess9"/>
    <dgm:cxn modelId="{E414A55B-4F9E-465F-9020-270F4B3E89DD}" srcId="{01C26BCC-3C1A-4675-8EE6-BB84162F0E6B}" destId="{41851E31-2EDF-4B61-A795-60F16215C875}" srcOrd="2" destOrd="0" parTransId="{9524E2D9-7271-44A2-8D0B-52495AFD75BD}" sibTransId="{D9820E9A-A82C-4B8C-8965-73498B83CE37}"/>
    <dgm:cxn modelId="{88063F5F-3DD7-42FE-A224-0FCAD741310C}" srcId="{01C26BCC-3C1A-4675-8EE6-BB84162F0E6B}" destId="{758ABBF3-6E02-4527-8F0B-117F4097B1E4}" srcOrd="0" destOrd="0" parTransId="{2DA5CC76-2632-4361-9C73-C9F9276AC189}" sibTransId="{F965DAB9-011B-4363-BFB9-7C50869E5715}"/>
    <dgm:cxn modelId="{BAC11F03-D549-4877-8704-A9154FD791C7}" type="presOf" srcId="{F73869AB-7EAD-47F6-8DC9-EEB17BFFB902}" destId="{F46F363E-18BA-433B-B638-1E5B24165C3D}" srcOrd="0" destOrd="0" presId="urn:microsoft.com/office/officeart/2005/8/layout/hProcess9"/>
    <dgm:cxn modelId="{21980BA2-0B46-47FE-AD4D-F00618C84C48}" srcId="{01C26BCC-3C1A-4675-8EE6-BB84162F0E6B}" destId="{F73869AB-7EAD-47F6-8DC9-EEB17BFFB902}" srcOrd="1" destOrd="0" parTransId="{3B19B7F1-C092-470A-A3DE-8FF679C3CF14}" sibTransId="{EE3BEF69-4D06-4677-A918-96E04B9672C3}"/>
    <dgm:cxn modelId="{089B1D4C-3470-4475-AC9E-559C5A84CF99}" type="presOf" srcId="{758ABBF3-6E02-4527-8F0B-117F4097B1E4}" destId="{EA163269-E30B-48B4-BBE4-45E61B4FDDB2}" srcOrd="0" destOrd="0" presId="urn:microsoft.com/office/officeart/2005/8/layout/hProcess9"/>
    <dgm:cxn modelId="{D550A16E-5FF7-40D2-B12B-C1DD7799ABE1}" type="presOf" srcId="{01C26BCC-3C1A-4675-8EE6-BB84162F0E6B}" destId="{05CCBB48-8381-45F0-883D-7FB6CEBE9089}" srcOrd="0" destOrd="0" presId="urn:microsoft.com/office/officeart/2005/8/layout/hProcess9"/>
    <dgm:cxn modelId="{B1649BD5-8D90-4B26-A77D-FF16A94E69F8}" type="presParOf" srcId="{05CCBB48-8381-45F0-883D-7FB6CEBE9089}" destId="{C896F8C6-7054-4D99-89A4-01F492E32336}" srcOrd="0" destOrd="0" presId="urn:microsoft.com/office/officeart/2005/8/layout/hProcess9"/>
    <dgm:cxn modelId="{35AB29D6-692C-4101-AD2A-D8AB2595492B}" type="presParOf" srcId="{05CCBB48-8381-45F0-883D-7FB6CEBE9089}" destId="{23552D11-4322-4A30-92FC-51F550347C13}" srcOrd="1" destOrd="0" presId="urn:microsoft.com/office/officeart/2005/8/layout/hProcess9"/>
    <dgm:cxn modelId="{184E2805-DC29-4DF0-AE9E-7C47FC9883AF}" type="presParOf" srcId="{23552D11-4322-4A30-92FC-51F550347C13}" destId="{EA163269-E30B-48B4-BBE4-45E61B4FDDB2}" srcOrd="0" destOrd="0" presId="urn:microsoft.com/office/officeart/2005/8/layout/hProcess9"/>
    <dgm:cxn modelId="{129C49EF-4080-48B3-A2CC-6180E983CEA9}" type="presParOf" srcId="{23552D11-4322-4A30-92FC-51F550347C13}" destId="{9DA20F4E-F082-4FA4-B042-4596894DAD29}" srcOrd="1" destOrd="0" presId="urn:microsoft.com/office/officeart/2005/8/layout/hProcess9"/>
    <dgm:cxn modelId="{8FCEB2B4-DB31-44D5-8968-A760CD56DDC3}" type="presParOf" srcId="{23552D11-4322-4A30-92FC-51F550347C13}" destId="{F46F363E-18BA-433B-B638-1E5B24165C3D}" srcOrd="2" destOrd="0" presId="urn:microsoft.com/office/officeart/2005/8/layout/hProcess9"/>
    <dgm:cxn modelId="{07907DE7-3F4A-41D4-89D8-FF5CF91E9238}" type="presParOf" srcId="{23552D11-4322-4A30-92FC-51F550347C13}" destId="{B443DACB-12AD-41AC-B8C0-E2DE56627ADC}" srcOrd="3" destOrd="0" presId="urn:microsoft.com/office/officeart/2005/8/layout/hProcess9"/>
    <dgm:cxn modelId="{67AB9C29-54AE-48CC-BB7C-D7ACC39D327A}" type="presParOf" srcId="{23552D11-4322-4A30-92FC-51F550347C13}" destId="{0CDC3CA4-0FD2-4FDF-ABAC-82FA4CC4CBB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707A65-7EC6-49C8-B3B2-B6C625281963}">
      <dsp:nvSpPr>
        <dsp:cNvPr id="0" name=""/>
        <dsp:cNvSpPr/>
      </dsp:nvSpPr>
      <dsp:spPr>
        <a:xfrm>
          <a:off x="0" y="39939"/>
          <a:ext cx="6096000" cy="6715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Newspaper Ads</a:t>
          </a:r>
          <a:endParaRPr lang="en-US" sz="2800" kern="1200" dirty="0"/>
        </a:p>
      </dsp:txBody>
      <dsp:txXfrm>
        <a:off x="32784" y="72723"/>
        <a:ext cx="6030432" cy="606012"/>
      </dsp:txXfrm>
    </dsp:sp>
    <dsp:sp modelId="{B442BE0F-E885-4D0C-A2EE-2230C5AB15AF}">
      <dsp:nvSpPr>
        <dsp:cNvPr id="0" name=""/>
        <dsp:cNvSpPr/>
      </dsp:nvSpPr>
      <dsp:spPr>
        <a:xfrm>
          <a:off x="0" y="711519"/>
          <a:ext cx="60960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smtClean="0">
              <a:solidFill>
                <a:schemeClr val="bg1"/>
              </a:solidFill>
            </a:rPr>
            <a:t>See uploaded sample ads </a:t>
          </a:r>
          <a:endParaRPr lang="en-US" sz="2200" kern="1200" dirty="0">
            <a:solidFill>
              <a:schemeClr val="bg1"/>
            </a:solidFill>
          </a:endParaRPr>
        </a:p>
      </dsp:txBody>
      <dsp:txXfrm>
        <a:off x="0" y="711519"/>
        <a:ext cx="6096000" cy="463680"/>
      </dsp:txXfrm>
    </dsp:sp>
    <dsp:sp modelId="{129FD7B7-12F1-4CB5-904B-C3872D287E4C}">
      <dsp:nvSpPr>
        <dsp:cNvPr id="0" name=""/>
        <dsp:cNvSpPr/>
      </dsp:nvSpPr>
      <dsp:spPr>
        <a:xfrm>
          <a:off x="0" y="1175199"/>
          <a:ext cx="6096000" cy="6715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Craigslist &amp; </a:t>
          </a:r>
          <a:r>
            <a:rPr lang="en-US" sz="2800" kern="1200" dirty="0" err="1" smtClean="0"/>
            <a:t>Backpage</a:t>
          </a:r>
          <a:endParaRPr lang="en-US" sz="2800" kern="1200" dirty="0"/>
        </a:p>
      </dsp:txBody>
      <dsp:txXfrm>
        <a:off x="32784" y="1207983"/>
        <a:ext cx="6030432" cy="606012"/>
      </dsp:txXfrm>
    </dsp:sp>
    <dsp:sp modelId="{5D86DCC4-AF82-4401-B860-CCF4C7F6E500}">
      <dsp:nvSpPr>
        <dsp:cNvPr id="0" name=""/>
        <dsp:cNvSpPr/>
      </dsp:nvSpPr>
      <dsp:spPr>
        <a:xfrm>
          <a:off x="0" y="1927420"/>
          <a:ext cx="6096000" cy="6715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Charity Associations</a:t>
          </a:r>
          <a:endParaRPr lang="en-US" sz="2800" kern="1200" dirty="0"/>
        </a:p>
      </dsp:txBody>
      <dsp:txXfrm>
        <a:off x="32784" y="1960204"/>
        <a:ext cx="6030432" cy="606012"/>
      </dsp:txXfrm>
    </dsp:sp>
    <dsp:sp modelId="{BE6A5645-669A-4BA9-BC7F-C7BC52CBA5F4}">
      <dsp:nvSpPr>
        <dsp:cNvPr id="0" name=""/>
        <dsp:cNvSpPr/>
      </dsp:nvSpPr>
      <dsp:spPr>
        <a:xfrm>
          <a:off x="0" y="2599000"/>
          <a:ext cx="6096000" cy="753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smtClean="0">
              <a:solidFill>
                <a:schemeClr val="bg1"/>
              </a:solidFill>
            </a:rPr>
            <a:t>Refugees</a:t>
          </a:r>
          <a:endParaRPr lang="en-US" sz="2200" kern="1200" dirty="0">
            <a:solidFill>
              <a:schemeClr val="bg1"/>
            </a:solidFill>
          </a:endParaRPr>
        </a:p>
        <a:p>
          <a:pPr marL="228600" lvl="1" indent="-228600" algn="l" defTabSz="977900">
            <a:lnSpc>
              <a:spcPct val="90000"/>
            </a:lnSpc>
            <a:spcBef>
              <a:spcPct val="0"/>
            </a:spcBef>
            <a:spcAft>
              <a:spcPct val="20000"/>
            </a:spcAft>
            <a:buChar char="••"/>
          </a:pPr>
          <a:r>
            <a:rPr lang="en-US" sz="2200" kern="1200" dirty="0" smtClean="0">
              <a:solidFill>
                <a:schemeClr val="bg1"/>
              </a:solidFill>
            </a:rPr>
            <a:t>Catholic Charities</a:t>
          </a:r>
          <a:endParaRPr lang="en-US" sz="2200" kern="1200" dirty="0">
            <a:solidFill>
              <a:schemeClr val="bg1"/>
            </a:solidFill>
          </a:endParaRPr>
        </a:p>
      </dsp:txBody>
      <dsp:txXfrm>
        <a:off x="0" y="2599000"/>
        <a:ext cx="6096000" cy="753480"/>
      </dsp:txXfrm>
    </dsp:sp>
    <dsp:sp modelId="{1766CF89-4772-4C50-9EE8-7B3E756BB1F2}">
      <dsp:nvSpPr>
        <dsp:cNvPr id="0" name=""/>
        <dsp:cNvSpPr/>
      </dsp:nvSpPr>
      <dsp:spPr>
        <a:xfrm>
          <a:off x="0" y="3352480"/>
          <a:ext cx="6096000" cy="67158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t>Agents’ Referrals</a:t>
          </a:r>
          <a:endParaRPr lang="en-US" sz="2800" kern="1200" dirty="0"/>
        </a:p>
      </dsp:txBody>
      <dsp:txXfrm>
        <a:off x="32784" y="3385264"/>
        <a:ext cx="6030432" cy="6060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707A65-7EC6-49C8-B3B2-B6C625281963}">
      <dsp:nvSpPr>
        <dsp:cNvPr id="0" name=""/>
        <dsp:cNvSpPr/>
      </dsp:nvSpPr>
      <dsp:spPr>
        <a:xfrm>
          <a:off x="0" y="296980"/>
          <a:ext cx="6096000" cy="115127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dirty="0" smtClean="0"/>
            <a:t>Signs in front of home </a:t>
          </a:r>
          <a:endParaRPr lang="en-US" sz="4800" kern="1200" dirty="0"/>
        </a:p>
      </dsp:txBody>
      <dsp:txXfrm>
        <a:off x="56201" y="353181"/>
        <a:ext cx="5983598" cy="1038877"/>
      </dsp:txXfrm>
    </dsp:sp>
    <dsp:sp modelId="{B442BE0F-E885-4D0C-A2EE-2230C5AB15AF}">
      <dsp:nvSpPr>
        <dsp:cNvPr id="0" name=""/>
        <dsp:cNvSpPr/>
      </dsp:nvSpPr>
      <dsp:spPr>
        <a:xfrm>
          <a:off x="0" y="1448259"/>
          <a:ext cx="6096000" cy="1167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60960" rIns="341376" bIns="60960" numCol="1" spcCol="1270" anchor="t" anchorCtr="0">
          <a:noAutofit/>
        </a:bodyPr>
        <a:lstStyle/>
        <a:p>
          <a:pPr marL="285750" lvl="1" indent="-285750" algn="l" defTabSz="1644650">
            <a:lnSpc>
              <a:spcPct val="90000"/>
            </a:lnSpc>
            <a:spcBef>
              <a:spcPct val="0"/>
            </a:spcBef>
            <a:spcAft>
              <a:spcPct val="20000"/>
            </a:spcAft>
            <a:buChar char="••"/>
          </a:pPr>
          <a:r>
            <a:rPr lang="en-US" sz="3700" kern="1200" dirty="0" smtClean="0">
              <a:solidFill>
                <a:schemeClr val="bg1"/>
              </a:solidFill>
            </a:rPr>
            <a:t>“Rent To Own” “Lease Option” “Owner Financing”</a:t>
          </a:r>
          <a:endParaRPr lang="en-US" sz="3700" kern="1200" dirty="0">
            <a:solidFill>
              <a:schemeClr val="bg1"/>
            </a:solidFill>
          </a:endParaRPr>
        </a:p>
      </dsp:txBody>
      <dsp:txXfrm>
        <a:off x="0" y="1448259"/>
        <a:ext cx="6096000" cy="1167480"/>
      </dsp:txXfrm>
    </dsp:sp>
    <dsp:sp modelId="{129FD7B7-12F1-4CB5-904B-C3872D287E4C}">
      <dsp:nvSpPr>
        <dsp:cNvPr id="0" name=""/>
        <dsp:cNvSpPr/>
      </dsp:nvSpPr>
      <dsp:spPr>
        <a:xfrm>
          <a:off x="0" y="2615740"/>
          <a:ext cx="6096000" cy="1151279"/>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US" sz="4800" kern="1200" dirty="0" smtClean="0"/>
            <a:t>Referral from Tenants</a:t>
          </a:r>
          <a:endParaRPr lang="en-US" sz="4800" kern="1200" dirty="0"/>
        </a:p>
      </dsp:txBody>
      <dsp:txXfrm>
        <a:off x="56201" y="2671941"/>
        <a:ext cx="5983598" cy="10388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915A20-14D0-4106-9747-975D217855BA}">
      <dsp:nvSpPr>
        <dsp:cNvPr id="0" name=""/>
        <dsp:cNvSpPr/>
      </dsp:nvSpPr>
      <dsp:spPr>
        <a:xfrm>
          <a:off x="711199" y="0"/>
          <a:ext cx="4064000" cy="4064000"/>
        </a:xfrm>
        <a:prstGeom prst="triangl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A1F0F7F-2684-4639-AE02-093A15BD12FF}">
      <dsp:nvSpPr>
        <dsp:cNvPr id="0" name=""/>
        <dsp:cNvSpPr/>
      </dsp:nvSpPr>
      <dsp:spPr>
        <a:xfrm>
          <a:off x="2743199" y="406796"/>
          <a:ext cx="2641600" cy="722312"/>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Good Credit</a:t>
          </a:r>
          <a:endParaRPr lang="en-US" sz="1800" kern="1200" dirty="0"/>
        </a:p>
      </dsp:txBody>
      <dsp:txXfrm>
        <a:off x="2778459" y="442056"/>
        <a:ext cx="2571080" cy="651792"/>
      </dsp:txXfrm>
    </dsp:sp>
    <dsp:sp modelId="{CEFA88EC-6D15-4D40-8361-666F1A9EE406}">
      <dsp:nvSpPr>
        <dsp:cNvPr id="0" name=""/>
        <dsp:cNvSpPr/>
      </dsp:nvSpPr>
      <dsp:spPr>
        <a:xfrm>
          <a:off x="2743199" y="1219398"/>
          <a:ext cx="2641600" cy="722312"/>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Bad Credit but with reason</a:t>
          </a:r>
          <a:endParaRPr lang="en-US" sz="1800" kern="1200" dirty="0"/>
        </a:p>
      </dsp:txBody>
      <dsp:txXfrm>
        <a:off x="2778459" y="1254658"/>
        <a:ext cx="2571080" cy="651792"/>
      </dsp:txXfrm>
    </dsp:sp>
    <dsp:sp modelId="{249D4DDB-9EDE-42C9-BC7A-883B65C2A288}">
      <dsp:nvSpPr>
        <dsp:cNvPr id="0" name=""/>
        <dsp:cNvSpPr/>
      </dsp:nvSpPr>
      <dsp:spPr>
        <a:xfrm>
          <a:off x="2743199" y="2032000"/>
          <a:ext cx="2641600" cy="722312"/>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Bad Credit with no reason</a:t>
          </a:r>
          <a:endParaRPr lang="en-US" sz="1800" kern="1200" dirty="0"/>
        </a:p>
      </dsp:txBody>
      <dsp:txXfrm>
        <a:off x="2778459" y="2067260"/>
        <a:ext cx="2571080" cy="651792"/>
      </dsp:txXfrm>
    </dsp:sp>
    <dsp:sp modelId="{1A9570C0-5A60-4013-A95B-2A35F6CC331D}">
      <dsp:nvSpPr>
        <dsp:cNvPr id="0" name=""/>
        <dsp:cNvSpPr/>
      </dsp:nvSpPr>
      <dsp:spPr>
        <a:xfrm>
          <a:off x="2743199" y="2844601"/>
          <a:ext cx="2641600" cy="722312"/>
        </a:xfrm>
        <a:prstGeom prst="round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Uncertain</a:t>
          </a:r>
          <a:endParaRPr lang="en-US" sz="1800" kern="1200" dirty="0"/>
        </a:p>
      </dsp:txBody>
      <dsp:txXfrm>
        <a:off x="2778459" y="2879861"/>
        <a:ext cx="2571080" cy="6517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6F8C6-7054-4D99-89A4-01F492E32336}">
      <dsp:nvSpPr>
        <dsp:cNvPr id="0" name=""/>
        <dsp:cNvSpPr/>
      </dsp:nvSpPr>
      <dsp:spPr>
        <a:xfrm>
          <a:off x="554354" y="0"/>
          <a:ext cx="6282690" cy="5080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163269-E30B-48B4-BBE4-45E61B4FDDB2}">
      <dsp:nvSpPr>
        <dsp:cNvPr id="0" name=""/>
        <dsp:cNvSpPr/>
      </dsp:nvSpPr>
      <dsp:spPr>
        <a:xfrm>
          <a:off x="5629" y="1523999"/>
          <a:ext cx="2335172" cy="20320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Seller</a:t>
          </a:r>
          <a:endParaRPr lang="en-US" sz="2800" kern="1200" dirty="0">
            <a:solidFill>
              <a:schemeClr val="bg1"/>
            </a:solidFill>
          </a:endParaRPr>
        </a:p>
      </dsp:txBody>
      <dsp:txXfrm>
        <a:off x="104823" y="1623193"/>
        <a:ext cx="2136784" cy="1833612"/>
      </dsp:txXfrm>
    </dsp:sp>
    <dsp:sp modelId="{F46F363E-18BA-433B-B638-1E5B24165C3D}">
      <dsp:nvSpPr>
        <dsp:cNvPr id="0" name=""/>
        <dsp:cNvSpPr/>
      </dsp:nvSpPr>
      <dsp:spPr>
        <a:xfrm>
          <a:off x="2528113" y="1523999"/>
          <a:ext cx="2335172" cy="20320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You</a:t>
          </a:r>
        </a:p>
        <a:p>
          <a:pPr lvl="0" algn="ctr" defTabSz="1244600">
            <a:lnSpc>
              <a:spcPct val="90000"/>
            </a:lnSpc>
            <a:spcBef>
              <a:spcPct val="0"/>
            </a:spcBef>
            <a:spcAft>
              <a:spcPct val="35000"/>
            </a:spcAft>
          </a:pPr>
          <a:r>
            <a:rPr lang="en-US" sz="2800" kern="1200" dirty="0" smtClean="0"/>
            <a:t>  Subject To</a:t>
          </a:r>
          <a:endParaRPr lang="en-US" sz="2800" kern="1200" dirty="0"/>
        </a:p>
      </dsp:txBody>
      <dsp:txXfrm>
        <a:off x="2627307" y="1623193"/>
        <a:ext cx="2136784" cy="1833612"/>
      </dsp:txXfrm>
    </dsp:sp>
    <dsp:sp modelId="{0CDC3CA4-0FD2-4FDF-ABAC-82FA4CC4CBBC}">
      <dsp:nvSpPr>
        <dsp:cNvPr id="0" name=""/>
        <dsp:cNvSpPr/>
      </dsp:nvSpPr>
      <dsp:spPr>
        <a:xfrm>
          <a:off x="5050597" y="1523999"/>
          <a:ext cx="2335172" cy="20320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solidFill>
                <a:schemeClr val="bg1"/>
              </a:solidFill>
            </a:rPr>
            <a:t>Tenant Buyer</a:t>
          </a:r>
        </a:p>
        <a:p>
          <a:pPr lvl="0" algn="ctr" defTabSz="1244600">
            <a:lnSpc>
              <a:spcPct val="90000"/>
            </a:lnSpc>
            <a:spcBef>
              <a:spcPct val="0"/>
            </a:spcBef>
            <a:spcAft>
              <a:spcPct val="35000"/>
            </a:spcAft>
          </a:pPr>
          <a:r>
            <a:rPr lang="en-US" sz="2800" kern="1200" dirty="0" smtClean="0">
              <a:solidFill>
                <a:schemeClr val="bg1"/>
              </a:solidFill>
            </a:rPr>
            <a:t> </a:t>
          </a:r>
          <a:r>
            <a:rPr lang="en-US" sz="2800" kern="1200" dirty="0" smtClean="0"/>
            <a:t>Lease Option</a:t>
          </a:r>
          <a:endParaRPr lang="en-US" sz="2800" kern="1200" dirty="0"/>
        </a:p>
      </dsp:txBody>
      <dsp:txXfrm>
        <a:off x="5149791" y="1623193"/>
        <a:ext cx="2136784" cy="183361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3/25/2015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3/25/2015 3:23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1447800"/>
            <a:ext cx="5410200" cy="2862322"/>
          </a:xfrm>
          <a:prstGeom prst="rect">
            <a:avLst/>
          </a:prstGeom>
        </p:spPr>
        <p:txBody>
          <a:bodyPr wrap="square">
            <a:spAutoFit/>
          </a:bodyPr>
          <a:lstStyle/>
          <a:p>
            <a:pPr algn="ctr"/>
            <a:r>
              <a:rPr lang="en-US" sz="4000" b="1" dirty="0">
                <a:solidFill>
                  <a:schemeClr val="bg1"/>
                </a:solidFill>
                <a:effectLst>
                  <a:outerShdw blurRad="38100" dist="38100" dir="2700000" algn="tl">
                    <a:srgbClr val="000000">
                      <a:alpha val="43137"/>
                    </a:srgbClr>
                  </a:outerShdw>
                </a:effectLst>
                <a:latin typeface="Whitney"/>
              </a:rPr>
              <a:t>How to Build a Passive Income </a:t>
            </a:r>
            <a:r>
              <a:rPr lang="en-US" sz="4000" b="1" dirty="0" smtClean="0">
                <a:solidFill>
                  <a:schemeClr val="bg1"/>
                </a:solidFill>
                <a:effectLst>
                  <a:outerShdw blurRad="38100" dist="38100" dir="2700000" algn="tl">
                    <a:srgbClr val="000000">
                      <a:alpha val="43137"/>
                    </a:srgbClr>
                  </a:outerShdw>
                </a:effectLst>
                <a:latin typeface="Whitney"/>
              </a:rPr>
              <a:t>Portfolio</a:t>
            </a:r>
          </a:p>
          <a:p>
            <a:pPr algn="ctr"/>
            <a:r>
              <a:rPr lang="en-US" sz="3200" b="1" dirty="0" smtClean="0">
                <a:solidFill>
                  <a:schemeClr val="bg1"/>
                </a:solidFill>
                <a:latin typeface="Whitney"/>
              </a:rPr>
              <a:t> </a:t>
            </a:r>
            <a:r>
              <a:rPr lang="en-US" sz="2800" dirty="0">
                <a:solidFill>
                  <a:schemeClr val="bg1"/>
                </a:solidFill>
                <a:latin typeface="Whitney"/>
              </a:rPr>
              <a:t>with Creative Financing &amp; Private Money</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5337230" cy="646331"/>
          </a:xfrm>
          <a:prstGeom prst="rect">
            <a:avLst/>
          </a:prstGeom>
          <a:noFill/>
        </p:spPr>
        <p:txBody>
          <a:bodyPr wrap="none" rtlCol="0">
            <a:spAutoFit/>
          </a:bodyPr>
          <a:lstStyle/>
          <a:p>
            <a:r>
              <a:rPr lang="en-US" sz="3600" dirty="0" smtClean="0"/>
              <a:t>Module </a:t>
            </a:r>
            <a:r>
              <a:rPr lang="en-US" sz="3600" dirty="0" smtClean="0"/>
              <a:t>2D </a:t>
            </a:r>
            <a:r>
              <a:rPr lang="en-US" sz="3600" dirty="0" smtClean="0"/>
              <a:t>– </a:t>
            </a:r>
            <a:r>
              <a:rPr lang="en-US" sz="3600" dirty="0" smtClean="0"/>
              <a:t>Exit Strategies</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279849907"/>
              </p:ext>
            </p:extLst>
          </p:nvPr>
        </p:nvGraphicFramePr>
        <p:xfrm>
          <a:off x="1600200" y="2057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457200" y="304800"/>
            <a:ext cx="4787208" cy="707886"/>
          </a:xfrm>
          <a:prstGeom prst="rect">
            <a:avLst/>
          </a:prstGeom>
          <a:noFill/>
        </p:spPr>
        <p:txBody>
          <a:bodyPr wrap="none" rtlCol="0">
            <a:spAutoFit/>
          </a:bodyPr>
          <a:lstStyle/>
          <a:p>
            <a:r>
              <a:rPr lang="en-US" sz="4000" dirty="0" smtClean="0"/>
              <a:t>Finding Tenant-Buyers</a:t>
            </a:r>
            <a:endParaRPr lang="en-US" sz="4000" dirty="0"/>
          </a:p>
        </p:txBody>
      </p:sp>
    </p:spTree>
    <p:extLst>
      <p:ext uri="{BB962C8B-B14F-4D97-AF65-F5344CB8AC3E}">
        <p14:creationId xmlns:p14="http://schemas.microsoft.com/office/powerpoint/2010/main" val="360316688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28006861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304800"/>
            <a:ext cx="4787208" cy="707886"/>
          </a:xfrm>
          <a:prstGeom prst="rect">
            <a:avLst/>
          </a:prstGeom>
          <a:noFill/>
        </p:spPr>
        <p:txBody>
          <a:bodyPr wrap="none" rtlCol="0">
            <a:spAutoFit/>
          </a:bodyPr>
          <a:lstStyle/>
          <a:p>
            <a:r>
              <a:rPr lang="en-US" sz="4000" dirty="0" smtClean="0"/>
              <a:t>Finding Tenant-Buyers</a:t>
            </a:r>
            <a:endParaRPr lang="en-US" sz="4000" dirty="0"/>
          </a:p>
        </p:txBody>
      </p:sp>
    </p:spTree>
    <p:extLst>
      <p:ext uri="{BB962C8B-B14F-4D97-AF65-F5344CB8AC3E}">
        <p14:creationId xmlns:p14="http://schemas.microsoft.com/office/powerpoint/2010/main" val="284884398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nvGraphicFramePr>
        <p:xfrm>
          <a:off x="1524000" y="1981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457200" y="304800"/>
            <a:ext cx="4994765" cy="707886"/>
          </a:xfrm>
          <a:prstGeom prst="rect">
            <a:avLst/>
          </a:prstGeom>
          <a:noFill/>
        </p:spPr>
        <p:txBody>
          <a:bodyPr wrap="none" rtlCol="0">
            <a:spAutoFit/>
          </a:bodyPr>
          <a:lstStyle/>
          <a:p>
            <a:r>
              <a:rPr lang="en-US" sz="4000" dirty="0" smtClean="0"/>
              <a:t>Types of Tenant-Buyers</a:t>
            </a:r>
            <a:endParaRPr lang="en-US" sz="4000" dirty="0"/>
          </a:p>
        </p:txBody>
      </p:sp>
    </p:spTree>
    <p:extLst>
      <p:ext uri="{BB962C8B-B14F-4D97-AF65-F5344CB8AC3E}">
        <p14:creationId xmlns:p14="http://schemas.microsoft.com/office/powerpoint/2010/main" val="212434826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04800" y="2133600"/>
            <a:ext cx="6905865" cy="2062103"/>
          </a:xfrm>
          <a:prstGeom prst="rect">
            <a:avLst/>
          </a:prstGeom>
          <a:noFill/>
        </p:spPr>
        <p:txBody>
          <a:bodyPr wrap="none" rtlCol="0">
            <a:spAutoFit/>
          </a:bodyPr>
          <a:lstStyle/>
          <a:p>
            <a:pPr marL="742950" indent="-742950">
              <a:buAutoNum type="arabicPeriod"/>
            </a:pPr>
            <a:r>
              <a:rPr lang="en-US" sz="3600" b="1" dirty="0" smtClean="0">
                <a:solidFill>
                  <a:schemeClr val="bg1"/>
                </a:solidFill>
                <a:effectLst>
                  <a:outerShdw blurRad="38100" dist="38100" dir="2700000" algn="tl">
                    <a:srgbClr val="000000">
                      <a:alpha val="43137"/>
                    </a:srgbClr>
                  </a:outerShdw>
                </a:effectLst>
              </a:rPr>
              <a:t>Check Credit </a:t>
            </a:r>
          </a:p>
          <a:p>
            <a:pPr marL="742950" indent="-742950"/>
            <a:r>
              <a:rPr lang="en-US" sz="3600" b="1" dirty="0" smtClean="0">
                <a:solidFill>
                  <a:schemeClr val="bg1"/>
                </a:solidFill>
                <a:effectLst>
                  <a:outerShdw blurRad="38100" dist="38100" dir="2700000" algn="tl">
                    <a:srgbClr val="000000">
                      <a:alpha val="43137"/>
                    </a:srgbClr>
                  </a:outerShdw>
                </a:effectLst>
              </a:rPr>
              <a:t>	</a:t>
            </a:r>
            <a:r>
              <a:rPr lang="en-US" sz="2800" dirty="0" smtClean="0">
                <a:solidFill>
                  <a:schemeClr val="bg1"/>
                </a:solidFill>
              </a:rPr>
              <a:t>a) Bankruptcy or Foreclosure?</a:t>
            </a:r>
          </a:p>
          <a:p>
            <a:pPr marL="742950" indent="-742950"/>
            <a:r>
              <a:rPr lang="en-US" sz="2800" dirty="0" smtClean="0">
                <a:solidFill>
                  <a:schemeClr val="bg1"/>
                </a:solidFill>
              </a:rPr>
              <a:t>	b) Loss of Job or Change in Employment?</a:t>
            </a:r>
          </a:p>
          <a:p>
            <a:pPr marL="742950" indent="-742950"/>
            <a:r>
              <a:rPr lang="en-US" sz="2800" dirty="0" smtClean="0">
                <a:solidFill>
                  <a:schemeClr val="bg1"/>
                </a:solidFill>
              </a:rPr>
              <a:t>	c) Borderline credit</a:t>
            </a:r>
            <a:endParaRPr lang="en-US" sz="2800" dirty="0">
              <a:solidFill>
                <a:schemeClr val="bg1"/>
              </a:solidFill>
            </a:endParaRPr>
          </a:p>
        </p:txBody>
      </p:sp>
      <p:sp>
        <p:nvSpPr>
          <p:cNvPr id="11" name="TextBox 10"/>
          <p:cNvSpPr txBox="1"/>
          <p:nvPr/>
        </p:nvSpPr>
        <p:spPr>
          <a:xfrm>
            <a:off x="304800" y="4419600"/>
            <a:ext cx="7480638" cy="2062103"/>
          </a:xfrm>
          <a:prstGeom prst="rect">
            <a:avLst/>
          </a:prstGeom>
          <a:noFill/>
        </p:spPr>
        <p:txBody>
          <a:bodyPr wrap="none" rtlCol="0">
            <a:spAutoFit/>
          </a:bodyPr>
          <a:lstStyle/>
          <a:p>
            <a:pPr marL="742950" indent="-742950">
              <a:buAutoNum type="arabicPeriod" startAt="2"/>
            </a:pPr>
            <a:r>
              <a:rPr lang="en-US" sz="3600" b="1" dirty="0" smtClean="0">
                <a:solidFill>
                  <a:schemeClr val="bg1"/>
                </a:solidFill>
                <a:effectLst>
                  <a:outerShdw blurRad="38100" dist="38100" dir="2700000" algn="tl">
                    <a:srgbClr val="000000">
                      <a:alpha val="43137"/>
                    </a:srgbClr>
                  </a:outerShdw>
                </a:effectLst>
              </a:rPr>
              <a:t>Have Lender Prequalify</a:t>
            </a:r>
          </a:p>
          <a:p>
            <a:pPr marL="742950" indent="-742950"/>
            <a:r>
              <a:rPr lang="en-US" sz="3600" b="1" dirty="0" smtClean="0">
                <a:solidFill>
                  <a:schemeClr val="bg1"/>
                </a:solidFill>
                <a:effectLst>
                  <a:outerShdw blurRad="38100" dist="38100" dir="2700000" algn="tl">
                    <a:srgbClr val="000000">
                      <a:alpha val="43137"/>
                    </a:srgbClr>
                  </a:outerShdw>
                </a:effectLst>
              </a:rPr>
              <a:t>	</a:t>
            </a:r>
            <a:r>
              <a:rPr lang="en-US" sz="2800" dirty="0" smtClean="0">
                <a:solidFill>
                  <a:schemeClr val="bg1"/>
                </a:solidFill>
              </a:rPr>
              <a:t>a) Credit repair recommendations</a:t>
            </a:r>
          </a:p>
          <a:p>
            <a:pPr marL="742950" indent="-742950"/>
            <a:r>
              <a:rPr lang="en-US" sz="2800" dirty="0" smtClean="0">
                <a:solidFill>
                  <a:schemeClr val="bg1"/>
                </a:solidFill>
              </a:rPr>
              <a:t>	b) Gross monthly income = 3+ times rent/mo</a:t>
            </a:r>
          </a:p>
          <a:p>
            <a:pPr marL="742950" indent="-742950"/>
            <a:r>
              <a:rPr lang="en-US" sz="2800" dirty="0" smtClean="0">
                <a:solidFill>
                  <a:schemeClr val="bg1"/>
                </a:solidFill>
              </a:rPr>
              <a:t>	c) Setting up for loan approval – 1 to 3 years</a:t>
            </a:r>
            <a:endParaRPr lang="en-US" sz="2800" dirty="0">
              <a:solidFill>
                <a:schemeClr val="bg1"/>
              </a:solidFill>
            </a:endParaRPr>
          </a:p>
        </p:txBody>
      </p:sp>
      <p:sp>
        <p:nvSpPr>
          <p:cNvPr id="9" name="TextBox 8"/>
          <p:cNvSpPr txBox="1"/>
          <p:nvPr/>
        </p:nvSpPr>
        <p:spPr>
          <a:xfrm>
            <a:off x="76200" y="228600"/>
            <a:ext cx="8953798" cy="707886"/>
          </a:xfrm>
          <a:prstGeom prst="rect">
            <a:avLst/>
          </a:prstGeom>
          <a:noFill/>
        </p:spPr>
        <p:txBody>
          <a:bodyPr wrap="none" rtlCol="0">
            <a:spAutoFit/>
          </a:bodyPr>
          <a:lstStyle/>
          <a:p>
            <a:r>
              <a:rPr lang="en-US" sz="4000" dirty="0" smtClean="0"/>
              <a:t>Important Points – Qualified Tenant-Buyer</a:t>
            </a:r>
            <a:endParaRPr lang="en-US" sz="4000" dirty="0"/>
          </a:p>
        </p:txBody>
      </p:sp>
    </p:spTree>
    <p:extLst>
      <p:ext uri="{BB962C8B-B14F-4D97-AF65-F5344CB8AC3E}">
        <p14:creationId xmlns:p14="http://schemas.microsoft.com/office/powerpoint/2010/main" val="328683738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04800" y="2133600"/>
            <a:ext cx="3672224" cy="2062103"/>
          </a:xfrm>
          <a:prstGeom prst="rect">
            <a:avLst/>
          </a:prstGeom>
          <a:noFill/>
        </p:spPr>
        <p:txBody>
          <a:bodyPr wrap="none" rtlCol="0">
            <a:spAutoFit/>
          </a:bodyPr>
          <a:lstStyle/>
          <a:p>
            <a:pPr marL="742950" indent="-742950"/>
            <a:r>
              <a:rPr lang="en-US" sz="3600" b="1" dirty="0" smtClean="0">
                <a:solidFill>
                  <a:schemeClr val="bg1"/>
                </a:solidFill>
                <a:effectLst>
                  <a:outerShdw blurRad="38100" dist="38100" dir="2700000" algn="tl">
                    <a:srgbClr val="000000">
                      <a:alpha val="43137"/>
                    </a:srgbClr>
                  </a:outerShdw>
                </a:effectLst>
              </a:rPr>
              <a:t>3.	References</a:t>
            </a:r>
          </a:p>
          <a:p>
            <a:pPr marL="742950" indent="-742950"/>
            <a:r>
              <a:rPr lang="en-US" sz="3600" b="1" dirty="0" smtClean="0">
                <a:solidFill>
                  <a:schemeClr val="bg1"/>
                </a:solidFill>
                <a:effectLst>
                  <a:outerShdw blurRad="38100" dist="38100" dir="2700000" algn="tl">
                    <a:srgbClr val="000000">
                      <a:alpha val="43137"/>
                    </a:srgbClr>
                  </a:outerShdw>
                </a:effectLst>
              </a:rPr>
              <a:t>	</a:t>
            </a:r>
            <a:r>
              <a:rPr lang="en-US" sz="2800" dirty="0" smtClean="0">
                <a:solidFill>
                  <a:schemeClr val="bg1"/>
                </a:solidFill>
              </a:rPr>
              <a:t>a) From Landlord</a:t>
            </a:r>
          </a:p>
          <a:p>
            <a:pPr marL="742950" indent="-742950"/>
            <a:r>
              <a:rPr lang="en-US" sz="2800" dirty="0" smtClean="0">
                <a:solidFill>
                  <a:schemeClr val="bg1"/>
                </a:solidFill>
              </a:rPr>
              <a:t>	b) From Employers</a:t>
            </a:r>
          </a:p>
          <a:p>
            <a:pPr marL="742950" indent="-742950"/>
            <a:r>
              <a:rPr lang="en-US" sz="2800" dirty="0" smtClean="0">
                <a:solidFill>
                  <a:schemeClr val="bg1"/>
                </a:solidFill>
              </a:rPr>
              <a:t>	</a:t>
            </a:r>
            <a:endParaRPr lang="en-US" sz="2800" dirty="0">
              <a:solidFill>
                <a:schemeClr val="bg1"/>
              </a:solidFill>
            </a:endParaRPr>
          </a:p>
        </p:txBody>
      </p:sp>
      <p:sp>
        <p:nvSpPr>
          <p:cNvPr id="11" name="TextBox 10"/>
          <p:cNvSpPr txBox="1"/>
          <p:nvPr/>
        </p:nvSpPr>
        <p:spPr>
          <a:xfrm>
            <a:off x="304800" y="4419600"/>
            <a:ext cx="6688241" cy="2062103"/>
          </a:xfrm>
          <a:prstGeom prst="rect">
            <a:avLst/>
          </a:prstGeom>
          <a:noFill/>
        </p:spPr>
        <p:txBody>
          <a:bodyPr wrap="none" rtlCol="0">
            <a:spAutoFit/>
          </a:bodyPr>
          <a:lstStyle/>
          <a:p>
            <a:pPr marL="742950" indent="-742950"/>
            <a:r>
              <a:rPr lang="en-US" sz="3600" b="1" dirty="0" smtClean="0">
                <a:solidFill>
                  <a:schemeClr val="bg1"/>
                </a:solidFill>
                <a:effectLst>
                  <a:outerShdw blurRad="38100" dist="38100" dir="2700000" algn="tl">
                    <a:srgbClr val="000000">
                      <a:alpha val="43137"/>
                    </a:srgbClr>
                  </a:outerShdw>
                </a:effectLst>
              </a:rPr>
              <a:t>4.  Finances</a:t>
            </a:r>
          </a:p>
          <a:p>
            <a:pPr marL="742950" indent="-742950"/>
            <a:r>
              <a:rPr lang="en-US" sz="3600" b="1" dirty="0" smtClean="0">
                <a:solidFill>
                  <a:schemeClr val="bg1"/>
                </a:solidFill>
                <a:effectLst>
                  <a:outerShdw blurRad="38100" dist="38100" dir="2700000" algn="tl">
                    <a:srgbClr val="000000">
                      <a:alpha val="43137"/>
                    </a:srgbClr>
                  </a:outerShdw>
                </a:effectLst>
              </a:rPr>
              <a:t>	</a:t>
            </a:r>
            <a:r>
              <a:rPr lang="en-US" sz="2800" dirty="0" smtClean="0">
                <a:solidFill>
                  <a:schemeClr val="bg1"/>
                </a:solidFill>
              </a:rPr>
              <a:t>a) Money for Option Deposit</a:t>
            </a:r>
          </a:p>
          <a:p>
            <a:pPr marL="742950" indent="-742950"/>
            <a:r>
              <a:rPr lang="en-US" sz="2800" dirty="0" smtClean="0">
                <a:solidFill>
                  <a:schemeClr val="bg1"/>
                </a:solidFill>
              </a:rPr>
              <a:t>	b) Reserves for repairs, taxes, insurance</a:t>
            </a:r>
          </a:p>
          <a:p>
            <a:pPr marL="742950" indent="-742950"/>
            <a:r>
              <a:rPr lang="en-US" sz="2800" dirty="0" smtClean="0"/>
              <a:t>	</a:t>
            </a:r>
            <a:endParaRPr lang="en-US" sz="2800" dirty="0"/>
          </a:p>
        </p:txBody>
      </p:sp>
      <p:sp>
        <p:nvSpPr>
          <p:cNvPr id="9" name="TextBox 8"/>
          <p:cNvSpPr txBox="1"/>
          <p:nvPr/>
        </p:nvSpPr>
        <p:spPr>
          <a:xfrm>
            <a:off x="76200" y="228600"/>
            <a:ext cx="8953798" cy="707886"/>
          </a:xfrm>
          <a:prstGeom prst="rect">
            <a:avLst/>
          </a:prstGeom>
          <a:noFill/>
        </p:spPr>
        <p:txBody>
          <a:bodyPr wrap="none" rtlCol="0">
            <a:spAutoFit/>
          </a:bodyPr>
          <a:lstStyle/>
          <a:p>
            <a:r>
              <a:rPr lang="en-US" sz="4000" dirty="0" smtClean="0"/>
              <a:t>Important Points – Qualified Tenant-Buyer</a:t>
            </a:r>
            <a:endParaRPr lang="en-US" sz="4000" dirty="0"/>
          </a:p>
        </p:txBody>
      </p:sp>
    </p:spTree>
    <p:extLst>
      <p:ext uri="{BB962C8B-B14F-4D97-AF65-F5344CB8AC3E}">
        <p14:creationId xmlns:p14="http://schemas.microsoft.com/office/powerpoint/2010/main" val="317343264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6200" y="228600"/>
            <a:ext cx="8953798" cy="707886"/>
          </a:xfrm>
          <a:prstGeom prst="rect">
            <a:avLst/>
          </a:prstGeom>
          <a:noFill/>
        </p:spPr>
        <p:txBody>
          <a:bodyPr wrap="none" rtlCol="0">
            <a:spAutoFit/>
          </a:bodyPr>
          <a:lstStyle/>
          <a:p>
            <a:r>
              <a:rPr lang="en-US" sz="4000" dirty="0" smtClean="0"/>
              <a:t>Important Point – Qualified Tenant-Buyer</a:t>
            </a:r>
            <a:endParaRPr lang="en-US" sz="4000" dirty="0"/>
          </a:p>
        </p:txBody>
      </p:sp>
      <p:graphicFrame>
        <p:nvGraphicFramePr>
          <p:cNvPr id="3" name="Diagram 2"/>
          <p:cNvGraphicFramePr/>
          <p:nvPr>
            <p:extLst>
              <p:ext uri="{D42A27DB-BD31-4B8C-83A1-F6EECF244321}">
                <p14:modId xmlns:p14="http://schemas.microsoft.com/office/powerpoint/2010/main" val="4161938046"/>
              </p:ext>
            </p:extLst>
          </p:nvPr>
        </p:nvGraphicFramePr>
        <p:xfrm>
          <a:off x="762000" y="1397000"/>
          <a:ext cx="73914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48724317"/>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6200" y="228600"/>
            <a:ext cx="8074326" cy="707886"/>
          </a:xfrm>
          <a:prstGeom prst="rect">
            <a:avLst/>
          </a:prstGeom>
          <a:noFill/>
        </p:spPr>
        <p:txBody>
          <a:bodyPr wrap="none" rtlCol="0">
            <a:spAutoFit/>
          </a:bodyPr>
          <a:lstStyle/>
          <a:p>
            <a:r>
              <a:rPr lang="en-US" sz="4000" dirty="0" smtClean="0"/>
              <a:t>Laura’s Best Way to Find “End” Buyers</a:t>
            </a:r>
            <a:endParaRPr lang="en-US" sz="4000" dirty="0"/>
          </a:p>
        </p:txBody>
      </p:sp>
      <p:sp>
        <p:nvSpPr>
          <p:cNvPr id="5" name="TextBox 4"/>
          <p:cNvSpPr txBox="1"/>
          <p:nvPr/>
        </p:nvSpPr>
        <p:spPr>
          <a:xfrm>
            <a:off x="533400" y="1676400"/>
            <a:ext cx="8211992" cy="4801314"/>
          </a:xfrm>
          <a:prstGeom prst="rect">
            <a:avLst/>
          </a:prstGeom>
          <a:noFill/>
        </p:spPr>
        <p:txBody>
          <a:bodyPr wrap="none" rtlCol="0">
            <a:spAutoFit/>
          </a:bodyPr>
          <a:lstStyle/>
          <a:p>
            <a:pPr marL="514350" indent="-514350">
              <a:buFont typeface="+mj-lt"/>
              <a:buAutoNum type="arabicPeriod"/>
            </a:pPr>
            <a:r>
              <a:rPr lang="en-US" sz="3200" b="1" dirty="0" smtClean="0">
                <a:solidFill>
                  <a:srgbClr val="002060"/>
                </a:solidFill>
                <a:effectLst>
                  <a:outerShdw blurRad="38100" dist="38100" dir="2700000" algn="tl">
                    <a:srgbClr val="000000">
                      <a:alpha val="43137"/>
                    </a:srgbClr>
                  </a:outerShdw>
                </a:effectLst>
                <a:latin typeface="Calibri" pitchFamily="34" charset="0"/>
              </a:rPr>
              <a:t>MLS </a:t>
            </a:r>
            <a:r>
              <a:rPr lang="en-US" sz="3200" b="1" dirty="0" smtClean="0">
                <a:solidFill>
                  <a:srgbClr val="002060"/>
                </a:solidFill>
                <a:effectLst>
                  <a:outerShdw blurRad="38100" dist="38100" dir="2700000" algn="tl">
                    <a:srgbClr val="000000">
                      <a:alpha val="43137"/>
                    </a:srgbClr>
                  </a:outerShdw>
                </a:effectLst>
                <a:latin typeface="Calibri" pitchFamily="34" charset="0"/>
              </a:rPr>
              <a:t>Search</a:t>
            </a:r>
          </a:p>
          <a:p>
            <a:pPr marL="514350" indent="-514350"/>
            <a:r>
              <a:rPr lang="en-US" sz="3200" dirty="0" smtClean="0">
                <a:solidFill>
                  <a:prstClr val="black"/>
                </a:solidFill>
                <a:latin typeface="Calibri" pitchFamily="34" charset="0"/>
              </a:rPr>
              <a:t>	Look for properties/cash buyers in the last</a:t>
            </a:r>
          </a:p>
          <a:p>
            <a:pPr marL="514350" indent="-514350"/>
            <a:r>
              <a:rPr lang="en-US" sz="3200" dirty="0" smtClean="0">
                <a:solidFill>
                  <a:prstClr val="black"/>
                </a:solidFill>
                <a:latin typeface="Calibri" pitchFamily="34" charset="0"/>
              </a:rPr>
              <a:t>      6 months.</a:t>
            </a:r>
          </a:p>
          <a:p>
            <a:pPr marL="514350" indent="-514350">
              <a:buFontTx/>
              <a:buAutoNum type="arabicPeriod" startAt="2"/>
            </a:pPr>
            <a:r>
              <a:rPr lang="en-US" sz="3200" b="1" dirty="0" smtClean="0">
                <a:solidFill>
                  <a:srgbClr val="002060"/>
                </a:solidFill>
                <a:effectLst>
                  <a:outerShdw blurRad="38100" dist="38100" dir="2700000" algn="tl">
                    <a:srgbClr val="000000">
                      <a:alpha val="43137"/>
                    </a:srgbClr>
                  </a:outerShdw>
                </a:effectLst>
                <a:latin typeface="Calibri" pitchFamily="34" charset="0"/>
              </a:rPr>
              <a:t>Bandit </a:t>
            </a:r>
            <a:r>
              <a:rPr lang="en-US" sz="3200" b="1" dirty="0" smtClean="0">
                <a:solidFill>
                  <a:srgbClr val="002060"/>
                </a:solidFill>
                <a:effectLst>
                  <a:outerShdw blurRad="38100" dist="38100" dir="2700000" algn="tl">
                    <a:srgbClr val="000000">
                      <a:alpha val="43137"/>
                    </a:srgbClr>
                  </a:outerShdw>
                </a:effectLst>
                <a:latin typeface="Calibri" pitchFamily="34" charset="0"/>
              </a:rPr>
              <a:t>Signs</a:t>
            </a:r>
          </a:p>
          <a:p>
            <a:pPr marL="514350" indent="-514350"/>
            <a:r>
              <a:rPr lang="en-US" sz="3200" b="1" dirty="0" smtClean="0">
                <a:solidFill>
                  <a:prstClr val="black"/>
                </a:solidFill>
                <a:latin typeface="Calibri" pitchFamily="34" charset="0"/>
              </a:rPr>
              <a:t>	</a:t>
            </a:r>
            <a:r>
              <a:rPr lang="en-US" sz="3200" dirty="0" smtClean="0">
                <a:solidFill>
                  <a:prstClr val="black"/>
                </a:solidFill>
                <a:latin typeface="Calibri" pitchFamily="34" charset="0"/>
              </a:rPr>
              <a:t>Handwritten 18x24 yellow corrugated signs.</a:t>
            </a:r>
          </a:p>
          <a:p>
            <a:pPr marL="514350" indent="-514350"/>
            <a:r>
              <a:rPr lang="en-US" sz="3200" b="1" dirty="0" smtClean="0">
                <a:solidFill>
                  <a:srgbClr val="002060"/>
                </a:solidFill>
                <a:effectLst>
                  <a:outerShdw blurRad="38100" dist="38100" dir="2700000" algn="tl">
                    <a:srgbClr val="000000">
                      <a:alpha val="43137"/>
                    </a:srgbClr>
                  </a:outerShdw>
                </a:effectLst>
                <a:latin typeface="Calibri" pitchFamily="34" charset="0"/>
              </a:rPr>
              <a:t>3.	Auctions</a:t>
            </a:r>
            <a:endParaRPr lang="en-US" sz="3200" b="1" dirty="0">
              <a:solidFill>
                <a:srgbClr val="002060"/>
              </a:solidFill>
              <a:effectLst>
                <a:outerShdw blurRad="38100" dist="38100" dir="2700000" algn="tl">
                  <a:srgbClr val="000000">
                    <a:alpha val="43137"/>
                  </a:srgbClr>
                </a:outerShdw>
              </a:effectLst>
              <a:latin typeface="Calibri" pitchFamily="34" charset="0"/>
            </a:endParaRPr>
          </a:p>
          <a:p>
            <a:pPr marL="514350" indent="-514350"/>
            <a:r>
              <a:rPr lang="en-US" sz="3200" b="1" dirty="0">
                <a:solidFill>
                  <a:prstClr val="black"/>
                </a:solidFill>
                <a:latin typeface="Calibri" pitchFamily="34" charset="0"/>
              </a:rPr>
              <a:t>	</a:t>
            </a:r>
            <a:r>
              <a:rPr lang="en-US" sz="3200" dirty="0">
                <a:solidFill>
                  <a:prstClr val="black"/>
                </a:solidFill>
                <a:latin typeface="Calibri" pitchFamily="34" charset="0"/>
              </a:rPr>
              <a:t>Attend auctions and exchange business cards</a:t>
            </a:r>
          </a:p>
          <a:p>
            <a:pPr marL="514350" indent="-514350">
              <a:buFontTx/>
              <a:buAutoNum type="arabicPeriod" startAt="4"/>
            </a:pPr>
            <a:r>
              <a:rPr lang="en-US" sz="3200" b="1" dirty="0" smtClean="0">
                <a:solidFill>
                  <a:srgbClr val="002060"/>
                </a:solidFill>
                <a:effectLst>
                  <a:outerShdw blurRad="38100" dist="38100" dir="2700000" algn="tl">
                    <a:srgbClr val="000000">
                      <a:alpha val="43137"/>
                    </a:srgbClr>
                  </a:outerShdw>
                </a:effectLst>
                <a:latin typeface="Calibri" pitchFamily="34" charset="0"/>
              </a:rPr>
              <a:t>Squeeze/Landing </a:t>
            </a:r>
            <a:r>
              <a:rPr lang="en-US" sz="3200" b="1" dirty="0" smtClean="0">
                <a:solidFill>
                  <a:srgbClr val="002060"/>
                </a:solidFill>
                <a:effectLst>
                  <a:outerShdw blurRad="38100" dist="38100" dir="2700000" algn="tl">
                    <a:srgbClr val="000000">
                      <a:alpha val="43137"/>
                    </a:srgbClr>
                  </a:outerShdw>
                </a:effectLst>
                <a:latin typeface="Calibri" pitchFamily="34" charset="0"/>
              </a:rPr>
              <a:t>Page</a:t>
            </a:r>
          </a:p>
          <a:p>
            <a:pPr marL="514350" indent="-514350"/>
            <a:r>
              <a:rPr lang="en-US" sz="3200" b="1" dirty="0" smtClean="0">
                <a:solidFill>
                  <a:prstClr val="black"/>
                </a:solidFill>
                <a:latin typeface="Calibri" pitchFamily="34" charset="0"/>
              </a:rPr>
              <a:t>	</a:t>
            </a:r>
            <a:r>
              <a:rPr lang="en-US" sz="3200" dirty="0" smtClean="0">
                <a:solidFill>
                  <a:prstClr val="black"/>
                </a:solidFill>
                <a:latin typeface="Calibri" pitchFamily="34" charset="0"/>
              </a:rPr>
              <a:t>Set up an Opt-in and </a:t>
            </a:r>
            <a:r>
              <a:rPr lang="en-US" sz="3200" dirty="0" err="1" smtClean="0">
                <a:solidFill>
                  <a:prstClr val="black"/>
                </a:solidFill>
                <a:latin typeface="Calibri" pitchFamily="34" charset="0"/>
              </a:rPr>
              <a:t>Autoresponder</a:t>
            </a:r>
            <a:r>
              <a:rPr lang="en-US" sz="3200" dirty="0" smtClean="0">
                <a:solidFill>
                  <a:prstClr val="black"/>
                </a:solidFill>
                <a:latin typeface="Calibri" pitchFamily="34" charset="0"/>
              </a:rPr>
              <a:t> </a:t>
            </a:r>
            <a:r>
              <a:rPr lang="en-US" sz="3200" dirty="0" smtClean="0">
                <a:solidFill>
                  <a:prstClr val="black"/>
                </a:solidFill>
                <a:latin typeface="Calibri" pitchFamily="34" charset="0"/>
              </a:rPr>
              <a:t>service</a:t>
            </a:r>
            <a:endParaRPr lang="en-US" sz="3200" dirty="0" smtClean="0">
              <a:solidFill>
                <a:prstClr val="black"/>
              </a:solidFill>
              <a:latin typeface="Calibri" pitchFamily="34" charset="0"/>
            </a:endParaRPr>
          </a:p>
          <a:p>
            <a:endParaRPr lang="en-US" dirty="0">
              <a:solidFill>
                <a:prstClr val="black"/>
              </a:solidFill>
            </a:endParaRPr>
          </a:p>
        </p:txBody>
      </p:sp>
    </p:spTree>
    <p:extLst>
      <p:ext uri="{BB962C8B-B14F-4D97-AF65-F5344CB8AC3E}">
        <p14:creationId xmlns:p14="http://schemas.microsoft.com/office/powerpoint/2010/main" val="43000056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6200" y="228600"/>
            <a:ext cx="8074326" cy="707886"/>
          </a:xfrm>
          <a:prstGeom prst="rect">
            <a:avLst/>
          </a:prstGeom>
          <a:noFill/>
        </p:spPr>
        <p:txBody>
          <a:bodyPr wrap="none" rtlCol="0">
            <a:spAutoFit/>
          </a:bodyPr>
          <a:lstStyle/>
          <a:p>
            <a:r>
              <a:rPr lang="en-US" sz="4000" dirty="0" smtClean="0"/>
              <a:t>Laura’s Best Way to Find “End” Buyers</a:t>
            </a:r>
            <a:endParaRPr lang="en-US" sz="4000" dirty="0"/>
          </a:p>
        </p:txBody>
      </p:sp>
      <p:sp>
        <p:nvSpPr>
          <p:cNvPr id="4" name="TextBox 3"/>
          <p:cNvSpPr txBox="1"/>
          <p:nvPr/>
        </p:nvSpPr>
        <p:spPr>
          <a:xfrm>
            <a:off x="381000" y="2438400"/>
            <a:ext cx="8461932" cy="2339102"/>
          </a:xfrm>
          <a:prstGeom prst="rect">
            <a:avLst/>
          </a:prstGeom>
          <a:noFill/>
        </p:spPr>
        <p:txBody>
          <a:bodyPr wrap="none" rtlCol="0">
            <a:spAutoFit/>
          </a:bodyPr>
          <a:lstStyle/>
          <a:p>
            <a:pPr marL="514350" indent="-514350">
              <a:buAutoNum type="arabicPeriod" startAt="5"/>
            </a:pPr>
            <a:r>
              <a:rPr lang="en-US" sz="3200" b="1" dirty="0" smtClean="0">
                <a:solidFill>
                  <a:srgbClr val="09055F"/>
                </a:solidFill>
                <a:effectLst>
                  <a:outerShdw blurRad="38100" dist="38100" dir="2700000" algn="tl">
                    <a:srgbClr val="000000">
                      <a:alpha val="43137"/>
                    </a:srgbClr>
                  </a:outerShdw>
                </a:effectLst>
                <a:latin typeface="Calibri" pitchFamily="34" charset="0"/>
              </a:rPr>
              <a:t>Social Media</a:t>
            </a:r>
          </a:p>
          <a:p>
            <a:r>
              <a:rPr lang="en-US" sz="3200" dirty="0">
                <a:solidFill>
                  <a:prstClr val="black"/>
                </a:solidFill>
                <a:latin typeface="Calibri" pitchFamily="34" charset="0"/>
              </a:rPr>
              <a:t> </a:t>
            </a:r>
            <a:r>
              <a:rPr lang="en-US" sz="3200" dirty="0" smtClean="0">
                <a:solidFill>
                  <a:prstClr val="black"/>
                </a:solidFill>
                <a:latin typeface="Calibri" pitchFamily="34" charset="0"/>
              </a:rPr>
              <a:t>     </a:t>
            </a:r>
            <a:r>
              <a:rPr lang="en-US" sz="3200" dirty="0" err="1" smtClean="0">
                <a:solidFill>
                  <a:prstClr val="black"/>
                </a:solidFill>
                <a:latin typeface="Calibri" pitchFamily="34" charset="0"/>
              </a:rPr>
              <a:t>Linkedin</a:t>
            </a:r>
            <a:r>
              <a:rPr lang="en-US" sz="3200" dirty="0" smtClean="0">
                <a:solidFill>
                  <a:prstClr val="black"/>
                </a:solidFill>
                <a:latin typeface="Calibri" pitchFamily="34" charset="0"/>
              </a:rPr>
              <a:t>, Facebook, Twitter, Google+</a:t>
            </a:r>
            <a:endParaRPr lang="en-US" sz="3200" dirty="0" smtClean="0">
              <a:solidFill>
                <a:prstClr val="black"/>
              </a:solidFill>
              <a:effectLst>
                <a:outerShdw blurRad="38100" dist="38100" dir="2700000" algn="tl">
                  <a:srgbClr val="000000">
                    <a:alpha val="43137"/>
                  </a:srgbClr>
                </a:outerShdw>
              </a:effectLst>
              <a:latin typeface="Calibri" pitchFamily="34" charset="0"/>
            </a:endParaRPr>
          </a:p>
          <a:p>
            <a:pPr marL="514350" indent="-514350"/>
            <a:r>
              <a:rPr lang="en-US" sz="3200" b="1" dirty="0">
                <a:solidFill>
                  <a:srgbClr val="002060"/>
                </a:solidFill>
                <a:effectLst>
                  <a:outerShdw blurRad="38100" dist="38100" dir="2700000" algn="tl">
                    <a:srgbClr val="000000">
                      <a:alpha val="43137"/>
                    </a:srgbClr>
                  </a:outerShdw>
                </a:effectLst>
                <a:latin typeface="Calibri" pitchFamily="34" charset="0"/>
              </a:rPr>
              <a:t>6</a:t>
            </a:r>
            <a:r>
              <a:rPr lang="en-US" sz="3200" b="1" dirty="0" smtClean="0">
                <a:solidFill>
                  <a:srgbClr val="002060"/>
                </a:solidFill>
                <a:effectLst>
                  <a:outerShdw blurRad="38100" dist="38100" dir="2700000" algn="tl">
                    <a:srgbClr val="000000">
                      <a:alpha val="43137"/>
                    </a:srgbClr>
                  </a:outerShdw>
                </a:effectLst>
                <a:latin typeface="Calibri" pitchFamily="34" charset="0"/>
              </a:rPr>
              <a:t>.</a:t>
            </a:r>
            <a:r>
              <a:rPr lang="en-US" sz="3200" b="1" dirty="0" smtClean="0">
                <a:solidFill>
                  <a:srgbClr val="002060"/>
                </a:solidFill>
                <a:effectLst>
                  <a:outerShdw blurRad="38100" dist="38100" dir="2700000" algn="tl">
                    <a:srgbClr val="000000">
                      <a:alpha val="43137"/>
                    </a:srgbClr>
                  </a:outerShdw>
                </a:effectLst>
                <a:latin typeface="Calibri" pitchFamily="34" charset="0"/>
              </a:rPr>
              <a:t>	</a:t>
            </a:r>
            <a:r>
              <a:rPr lang="en-US" sz="3200" b="1" dirty="0" smtClean="0">
                <a:solidFill>
                  <a:srgbClr val="002060"/>
                </a:solidFill>
                <a:effectLst>
                  <a:outerShdw blurRad="38100" dist="38100" dir="2700000" algn="tl">
                    <a:srgbClr val="000000">
                      <a:alpha val="43137"/>
                    </a:srgbClr>
                  </a:outerShdw>
                </a:effectLst>
                <a:latin typeface="Calibri" pitchFamily="34" charset="0"/>
              </a:rPr>
              <a:t>Seminars</a:t>
            </a:r>
            <a:endParaRPr lang="en-US" sz="3200" b="1" dirty="0" smtClean="0">
              <a:solidFill>
                <a:srgbClr val="002060"/>
              </a:solidFill>
              <a:effectLst>
                <a:outerShdw blurRad="38100" dist="38100" dir="2700000" algn="tl">
                  <a:srgbClr val="000000">
                    <a:alpha val="43137"/>
                  </a:srgbClr>
                </a:outerShdw>
              </a:effectLst>
              <a:latin typeface="Calibri" pitchFamily="34" charset="0"/>
            </a:endParaRPr>
          </a:p>
          <a:p>
            <a:pPr marL="514350" indent="-514350"/>
            <a:r>
              <a:rPr lang="en-US" sz="3200" dirty="0" smtClean="0">
                <a:solidFill>
                  <a:prstClr val="black"/>
                </a:solidFill>
                <a:latin typeface="Calibri" pitchFamily="34" charset="0"/>
              </a:rPr>
              <a:t>	</a:t>
            </a:r>
            <a:r>
              <a:rPr lang="en-US" sz="3200" dirty="0" smtClean="0">
                <a:solidFill>
                  <a:prstClr val="black"/>
                </a:solidFill>
                <a:latin typeface="Calibri" pitchFamily="34" charset="0"/>
              </a:rPr>
              <a:t>Educating Investors about becoming Landlords</a:t>
            </a:r>
            <a:endParaRPr lang="en-US" sz="3200" dirty="0" smtClean="0">
              <a:solidFill>
                <a:prstClr val="black"/>
              </a:solidFill>
              <a:latin typeface="Calibri" pitchFamily="34" charset="0"/>
            </a:endParaRPr>
          </a:p>
          <a:p>
            <a:pPr marL="514350" indent="-514350"/>
            <a:endParaRPr lang="en-US" dirty="0">
              <a:solidFill>
                <a:prstClr val="black"/>
              </a:solidFill>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4572000"/>
            <a:ext cx="2992582" cy="2057400"/>
          </a:xfrm>
          <a:prstGeom prst="rect">
            <a:avLst/>
          </a:prstGeom>
        </p:spPr>
      </p:pic>
    </p:spTree>
    <p:extLst>
      <p:ext uri="{BB962C8B-B14F-4D97-AF65-F5344CB8AC3E}">
        <p14:creationId xmlns:p14="http://schemas.microsoft.com/office/powerpoint/2010/main" val="226148270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2442</TotalTime>
  <Words>247</Words>
  <Application>Microsoft Office PowerPoint</Application>
  <PresentationFormat>On-screen Show (4:3)</PresentationFormat>
  <Paragraphs>63</Paragraphs>
  <Slides>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Courier New</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102</cp:revision>
  <dcterms:created xsi:type="dcterms:W3CDTF">2013-05-01T18:49:20Z</dcterms:created>
  <dcterms:modified xsi:type="dcterms:W3CDTF">2015-03-25T22:47:47Z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