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73" r:id="rId4"/>
    <p:sldId id="279" r:id="rId5"/>
    <p:sldId id="283" r:id="rId6"/>
    <p:sldId id="284" r:id="rId7"/>
    <p:sldId id="285" r:id="rId8"/>
    <p:sldId id="28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3/25/2015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3/25/2015 3:23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447800"/>
            <a:ext cx="5410200" cy="2862322"/>
          </a:xfrm>
          <a:prstGeom prst="rect">
            <a:avLst/>
          </a:prstGeom>
        </p:spPr>
        <p:txBody>
          <a:bodyPr wrap="square">
            <a:spAutoFit/>
          </a:bodyPr>
          <a:lstStyle/>
          <a:p>
            <a:pPr algn="ctr"/>
            <a:r>
              <a:rPr lang="en-US" sz="4000" b="1" dirty="0">
                <a:solidFill>
                  <a:schemeClr val="bg1"/>
                </a:solidFill>
                <a:effectLst>
                  <a:outerShdw blurRad="38100" dist="38100" dir="2700000" algn="tl">
                    <a:srgbClr val="000000">
                      <a:alpha val="43137"/>
                    </a:srgbClr>
                  </a:outerShdw>
                </a:effectLst>
                <a:latin typeface="Whitney"/>
              </a:rPr>
              <a:t>How to Build a Passive Income </a:t>
            </a:r>
            <a:r>
              <a:rPr lang="en-US" sz="4000" b="1" dirty="0" smtClean="0">
                <a:solidFill>
                  <a:schemeClr val="bg1"/>
                </a:solidFill>
                <a:effectLst>
                  <a:outerShdw blurRad="38100" dist="38100" dir="2700000" algn="tl">
                    <a:srgbClr val="000000">
                      <a:alpha val="43137"/>
                    </a:srgbClr>
                  </a:outerShdw>
                </a:effectLst>
                <a:latin typeface="Whitney"/>
              </a:rPr>
              <a:t>Portfolio</a:t>
            </a:r>
          </a:p>
          <a:p>
            <a:pPr algn="ctr"/>
            <a:r>
              <a:rPr lang="en-US" sz="3200" b="1" dirty="0" smtClean="0">
                <a:solidFill>
                  <a:schemeClr val="bg1"/>
                </a:solidFill>
                <a:latin typeface="Whitney"/>
              </a:rPr>
              <a:t> </a:t>
            </a:r>
            <a:r>
              <a:rPr lang="en-US" sz="2800" dirty="0">
                <a:solidFill>
                  <a:schemeClr val="bg1"/>
                </a:solidFill>
                <a:latin typeface="Whitney"/>
              </a:rPr>
              <a:t>with Creative Financing &amp; Private Money</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6688819" cy="646331"/>
          </a:xfrm>
          <a:prstGeom prst="rect">
            <a:avLst/>
          </a:prstGeom>
          <a:noFill/>
        </p:spPr>
        <p:txBody>
          <a:bodyPr wrap="none" rtlCol="0">
            <a:spAutoFit/>
          </a:bodyPr>
          <a:lstStyle/>
          <a:p>
            <a:r>
              <a:rPr lang="en-US" sz="3600" dirty="0" smtClean="0"/>
              <a:t>Module </a:t>
            </a:r>
            <a:r>
              <a:rPr lang="en-US" sz="3600" dirty="0" smtClean="0"/>
              <a:t>2B </a:t>
            </a:r>
            <a:r>
              <a:rPr lang="en-US" sz="3600" dirty="0" smtClean="0"/>
              <a:t>– </a:t>
            </a:r>
            <a:r>
              <a:rPr lang="en-US" sz="3600" dirty="0" smtClean="0"/>
              <a:t>The 4 Keys to Success</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1324402" cy="646331"/>
          </a:xfrm>
          <a:prstGeom prst="rect">
            <a:avLst/>
          </a:prstGeom>
          <a:noFill/>
        </p:spPr>
        <p:txBody>
          <a:bodyPr wrap="none" rtlCol="0">
            <a:spAutoFit/>
          </a:bodyPr>
          <a:lstStyle/>
          <a:p>
            <a:r>
              <a:rPr lang="en-US" sz="3600" dirty="0" smtClean="0"/>
              <a:t>#1 Tip</a:t>
            </a:r>
            <a:endParaRPr lang="en-US" sz="3600" dirty="0"/>
          </a:p>
        </p:txBody>
      </p:sp>
      <p:sp>
        <p:nvSpPr>
          <p:cNvPr id="7" name="Content Placeholder 3"/>
          <p:cNvSpPr txBox="1">
            <a:spLocks/>
          </p:cNvSpPr>
          <p:nvPr/>
        </p:nvSpPr>
        <p:spPr>
          <a:xfrm>
            <a:off x="304800" y="1981200"/>
            <a:ext cx="8382000" cy="4471993"/>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bg1"/>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788670" lvl="1" indent="-514350">
              <a:spcBef>
                <a:spcPts val="580"/>
              </a:spcBef>
              <a:defRPr/>
            </a:pPr>
            <a:r>
              <a:rPr lang="en-US" dirty="0" smtClean="0"/>
              <a:t>Land Contract, Contract for Deed</a:t>
            </a:r>
            <a:endParaRPr lang="en-US" dirty="0"/>
          </a:p>
        </p:txBody>
      </p:sp>
      <p:sp>
        <p:nvSpPr>
          <p:cNvPr id="4" name="TextBox 3"/>
          <p:cNvSpPr txBox="1"/>
          <p:nvPr/>
        </p:nvSpPr>
        <p:spPr>
          <a:xfrm>
            <a:off x="228600" y="1905000"/>
            <a:ext cx="8835111" cy="1938992"/>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bg1"/>
                </a:solidFill>
              </a:rPr>
              <a:t>Treat EVERY Call and Lead as a potential prospect</a:t>
            </a:r>
          </a:p>
          <a:p>
            <a:endParaRPr lang="en-US" sz="3200" dirty="0" smtClean="0">
              <a:solidFill>
                <a:schemeClr val="bg1"/>
              </a:solidFill>
            </a:endParaRPr>
          </a:p>
          <a:p>
            <a:pPr marL="1371600" lvl="2" indent="-457200">
              <a:buFont typeface="Courier New" panose="02070309020205020404" pitchFamily="49" charset="0"/>
              <a:buChar char="o"/>
            </a:pPr>
            <a:r>
              <a:rPr lang="en-US" sz="2800" dirty="0" smtClean="0">
                <a:solidFill>
                  <a:schemeClr val="bg1"/>
                </a:solidFill>
              </a:rPr>
              <a:t>Remember … there is more than</a:t>
            </a:r>
          </a:p>
          <a:p>
            <a:pPr lvl="2"/>
            <a:r>
              <a:rPr lang="en-US" sz="2800" dirty="0">
                <a:solidFill>
                  <a:schemeClr val="bg1"/>
                </a:solidFill>
              </a:rPr>
              <a:t>	</a:t>
            </a:r>
            <a:r>
              <a:rPr lang="en-US" sz="2800" dirty="0" smtClean="0">
                <a:solidFill>
                  <a:schemeClr val="bg1"/>
                </a:solidFill>
              </a:rPr>
              <a:t> one way to “skin a cat”</a:t>
            </a:r>
            <a:endParaRPr lang="en-US" sz="2800" dirty="0">
              <a:solidFill>
                <a:schemeClr val="bg1"/>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0730" y="4246099"/>
            <a:ext cx="2990850" cy="1533525"/>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249488316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1950855" cy="646331"/>
          </a:xfrm>
          <a:prstGeom prst="rect">
            <a:avLst/>
          </a:prstGeom>
          <a:noFill/>
        </p:spPr>
        <p:txBody>
          <a:bodyPr wrap="none" rtlCol="0">
            <a:spAutoFit/>
          </a:bodyPr>
          <a:lstStyle/>
          <a:p>
            <a:r>
              <a:rPr lang="en-US" sz="3600" dirty="0" smtClean="0"/>
              <a:t>Examples</a:t>
            </a:r>
            <a:endParaRPr lang="en-US" sz="3600" dirty="0"/>
          </a:p>
        </p:txBody>
      </p:sp>
      <p:sp>
        <p:nvSpPr>
          <p:cNvPr id="7" name="Content Placeholder 3"/>
          <p:cNvSpPr txBox="1">
            <a:spLocks/>
          </p:cNvSpPr>
          <p:nvPr/>
        </p:nvSpPr>
        <p:spPr>
          <a:xfrm>
            <a:off x="304800" y="1981200"/>
            <a:ext cx="8382000" cy="4471993"/>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bg1"/>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788670" lvl="1" indent="-514350">
              <a:spcBef>
                <a:spcPts val="580"/>
              </a:spcBef>
              <a:defRPr/>
            </a:pPr>
            <a:r>
              <a:rPr lang="en-US" dirty="0" smtClean="0"/>
              <a:t>Land Contract, Contract for Deed</a:t>
            </a:r>
            <a:endParaRPr lang="en-US" dirty="0"/>
          </a:p>
        </p:txBody>
      </p:sp>
      <p:sp>
        <p:nvSpPr>
          <p:cNvPr id="2" name="TextBox 1"/>
          <p:cNvSpPr txBox="1"/>
          <p:nvPr/>
        </p:nvSpPr>
        <p:spPr>
          <a:xfrm>
            <a:off x="1447800" y="1676400"/>
            <a:ext cx="5843074" cy="1138773"/>
          </a:xfrm>
          <a:prstGeom prst="rect">
            <a:avLst/>
          </a:prstGeom>
          <a:noFill/>
        </p:spPr>
        <p:txBody>
          <a:bodyPr wrap="none" rtlCol="0">
            <a:spAutoFit/>
          </a:bodyPr>
          <a:lstStyle/>
          <a:p>
            <a:r>
              <a:rPr lang="en-US" sz="2800" dirty="0" smtClean="0">
                <a:solidFill>
                  <a:schemeClr val="bg1"/>
                </a:solidFill>
              </a:rPr>
              <a:t>Seller wants too much for the property</a:t>
            </a:r>
          </a:p>
          <a:p>
            <a:pPr algn="ctr"/>
            <a:r>
              <a:rPr lang="en-US" sz="2000" dirty="0" smtClean="0">
                <a:solidFill>
                  <a:srgbClr val="FFC000"/>
                </a:solidFill>
              </a:rPr>
              <a:t>Higher End Payout = Lower Monthly Payments Now</a:t>
            </a:r>
          </a:p>
          <a:p>
            <a:pPr algn="ctr"/>
            <a:r>
              <a:rPr lang="en-US" sz="2000" dirty="0" smtClean="0">
                <a:solidFill>
                  <a:srgbClr val="FFC000"/>
                </a:solidFill>
              </a:rPr>
              <a:t>or vice versa</a:t>
            </a:r>
            <a:endParaRPr lang="en-US" sz="2000" dirty="0">
              <a:solidFill>
                <a:srgbClr val="FFC000"/>
              </a:solidFill>
            </a:endParaRPr>
          </a:p>
        </p:txBody>
      </p:sp>
      <p:sp>
        <p:nvSpPr>
          <p:cNvPr id="6" name="TextBox 5"/>
          <p:cNvSpPr txBox="1"/>
          <p:nvPr/>
        </p:nvSpPr>
        <p:spPr>
          <a:xfrm>
            <a:off x="2699186" y="2926023"/>
            <a:ext cx="3593228" cy="830997"/>
          </a:xfrm>
          <a:prstGeom prst="rect">
            <a:avLst/>
          </a:prstGeom>
          <a:noFill/>
        </p:spPr>
        <p:txBody>
          <a:bodyPr wrap="none" rtlCol="0">
            <a:spAutoFit/>
          </a:bodyPr>
          <a:lstStyle/>
          <a:p>
            <a:pPr algn="ctr"/>
            <a:r>
              <a:rPr lang="en-US" sz="2800" dirty="0" smtClean="0">
                <a:solidFill>
                  <a:schemeClr val="bg1"/>
                </a:solidFill>
              </a:rPr>
              <a:t>Seller wants “out”</a:t>
            </a:r>
          </a:p>
          <a:p>
            <a:pPr algn="ctr"/>
            <a:r>
              <a:rPr lang="en-US" sz="2000" dirty="0" smtClean="0">
                <a:solidFill>
                  <a:srgbClr val="FFC000"/>
                </a:solidFill>
              </a:rPr>
              <a:t>“Subject To” – title passes to you</a:t>
            </a:r>
            <a:endParaRPr lang="en-US" sz="2000" dirty="0">
              <a:solidFill>
                <a:srgbClr val="FFC000"/>
              </a:solidFill>
            </a:endParaRPr>
          </a:p>
        </p:txBody>
      </p:sp>
      <p:sp>
        <p:nvSpPr>
          <p:cNvPr id="8" name="TextBox 7"/>
          <p:cNvSpPr txBox="1"/>
          <p:nvPr/>
        </p:nvSpPr>
        <p:spPr>
          <a:xfrm>
            <a:off x="1049285" y="4011959"/>
            <a:ext cx="6893041" cy="830997"/>
          </a:xfrm>
          <a:prstGeom prst="rect">
            <a:avLst/>
          </a:prstGeom>
          <a:noFill/>
        </p:spPr>
        <p:txBody>
          <a:bodyPr wrap="none" rtlCol="0">
            <a:spAutoFit/>
          </a:bodyPr>
          <a:lstStyle/>
          <a:p>
            <a:pPr algn="ctr"/>
            <a:r>
              <a:rPr lang="en-US" sz="2800" dirty="0" smtClean="0">
                <a:solidFill>
                  <a:schemeClr val="bg1"/>
                </a:solidFill>
              </a:rPr>
              <a:t>Seller behind on payments – need to reinstate</a:t>
            </a:r>
          </a:p>
          <a:p>
            <a:pPr algn="ctr"/>
            <a:r>
              <a:rPr lang="en-US" sz="2000" dirty="0" smtClean="0">
                <a:solidFill>
                  <a:srgbClr val="FFC000"/>
                </a:solidFill>
              </a:rPr>
              <a:t>Bring in Money Partner</a:t>
            </a:r>
            <a:endParaRPr lang="en-US" sz="2000" dirty="0">
              <a:solidFill>
                <a:srgbClr val="FFC000"/>
              </a:solidFill>
            </a:endParaRPr>
          </a:p>
        </p:txBody>
      </p:sp>
      <p:sp>
        <p:nvSpPr>
          <p:cNvPr id="9" name="TextBox 8"/>
          <p:cNvSpPr txBox="1"/>
          <p:nvPr/>
        </p:nvSpPr>
        <p:spPr>
          <a:xfrm>
            <a:off x="685732" y="5163522"/>
            <a:ext cx="7620164" cy="830997"/>
          </a:xfrm>
          <a:prstGeom prst="rect">
            <a:avLst/>
          </a:prstGeom>
          <a:noFill/>
        </p:spPr>
        <p:txBody>
          <a:bodyPr wrap="none" rtlCol="0">
            <a:spAutoFit/>
          </a:bodyPr>
          <a:lstStyle/>
          <a:p>
            <a:pPr algn="ctr"/>
            <a:r>
              <a:rPr lang="en-US" sz="2800" dirty="0" smtClean="0">
                <a:solidFill>
                  <a:schemeClr val="bg1"/>
                </a:solidFill>
              </a:rPr>
              <a:t>Seller need money now</a:t>
            </a:r>
          </a:p>
          <a:p>
            <a:pPr algn="ctr"/>
            <a:r>
              <a:rPr lang="en-US" sz="2000" dirty="0" smtClean="0">
                <a:solidFill>
                  <a:srgbClr val="FFC000"/>
                </a:solidFill>
              </a:rPr>
              <a:t>Bring in Money Partner or Lease Option (Tenant Buyer’s </a:t>
            </a:r>
            <a:r>
              <a:rPr lang="en-US" sz="2000" dirty="0" err="1" smtClean="0">
                <a:solidFill>
                  <a:srgbClr val="FFC000"/>
                </a:solidFill>
              </a:rPr>
              <a:t>downpayment</a:t>
            </a:r>
            <a:r>
              <a:rPr lang="en-US" sz="2000" dirty="0" smtClean="0">
                <a:solidFill>
                  <a:srgbClr val="FFC000"/>
                </a:solidFill>
              </a:rPr>
              <a:t>)</a:t>
            </a:r>
            <a:endParaRPr lang="en-US" sz="2000" dirty="0">
              <a:solidFill>
                <a:srgbClr val="FFC0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3225" y="2401614"/>
            <a:ext cx="1830775" cy="1573559"/>
          </a:xfrm>
          <a:prstGeom prst="rect">
            <a:avLst/>
          </a:prstGeom>
        </p:spPr>
      </p:pic>
    </p:spTree>
    <p:extLst>
      <p:ext uri="{BB962C8B-B14F-4D97-AF65-F5344CB8AC3E}">
        <p14:creationId xmlns:p14="http://schemas.microsoft.com/office/powerpoint/2010/main" val="11338428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1324402" cy="646331"/>
          </a:xfrm>
          <a:prstGeom prst="rect">
            <a:avLst/>
          </a:prstGeom>
          <a:noFill/>
        </p:spPr>
        <p:txBody>
          <a:bodyPr wrap="none" rtlCol="0">
            <a:spAutoFit/>
          </a:bodyPr>
          <a:lstStyle/>
          <a:p>
            <a:r>
              <a:rPr lang="en-US" sz="3600" dirty="0" smtClean="0"/>
              <a:t>#2 Tip</a:t>
            </a:r>
            <a:endParaRPr lang="en-US" sz="3600" dirty="0"/>
          </a:p>
        </p:txBody>
      </p:sp>
      <p:sp>
        <p:nvSpPr>
          <p:cNvPr id="7" name="Content Placeholder 3"/>
          <p:cNvSpPr txBox="1">
            <a:spLocks/>
          </p:cNvSpPr>
          <p:nvPr/>
        </p:nvSpPr>
        <p:spPr>
          <a:xfrm>
            <a:off x="304800" y="1981200"/>
            <a:ext cx="8382000" cy="4471993"/>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bg1"/>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788670" lvl="1" indent="-514350">
              <a:spcBef>
                <a:spcPts val="580"/>
              </a:spcBef>
              <a:defRPr/>
            </a:pPr>
            <a:r>
              <a:rPr lang="en-US" dirty="0" smtClean="0"/>
              <a:t>Land Contract, Contract for Deed</a:t>
            </a:r>
            <a:endParaRPr lang="en-US" dirty="0"/>
          </a:p>
        </p:txBody>
      </p:sp>
      <p:sp>
        <p:nvSpPr>
          <p:cNvPr id="4" name="TextBox 3"/>
          <p:cNvSpPr txBox="1"/>
          <p:nvPr/>
        </p:nvSpPr>
        <p:spPr>
          <a:xfrm>
            <a:off x="1295400" y="1905000"/>
            <a:ext cx="5368201" cy="107721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bg1"/>
                </a:solidFill>
              </a:rPr>
              <a:t>Be Yourself and Care to Help</a:t>
            </a:r>
          </a:p>
          <a:p>
            <a:endParaRPr lang="en-US" sz="3200" dirty="0" smtClean="0">
              <a:solidFill>
                <a:schemeClr val="bg1"/>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3161133"/>
            <a:ext cx="2353421" cy="1702308"/>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292555127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1324402" cy="646331"/>
          </a:xfrm>
          <a:prstGeom prst="rect">
            <a:avLst/>
          </a:prstGeom>
          <a:noFill/>
        </p:spPr>
        <p:txBody>
          <a:bodyPr wrap="none" rtlCol="0">
            <a:spAutoFit/>
          </a:bodyPr>
          <a:lstStyle/>
          <a:p>
            <a:r>
              <a:rPr lang="en-US" sz="3600" dirty="0" smtClean="0"/>
              <a:t>#3 Ti</a:t>
            </a:r>
            <a:r>
              <a:rPr lang="en-US" sz="3600" dirty="0"/>
              <a:t>p</a:t>
            </a:r>
            <a:endParaRPr lang="en-US" sz="3600" dirty="0"/>
          </a:p>
        </p:txBody>
      </p:sp>
      <p:sp>
        <p:nvSpPr>
          <p:cNvPr id="7" name="Content Placeholder 3"/>
          <p:cNvSpPr txBox="1">
            <a:spLocks/>
          </p:cNvSpPr>
          <p:nvPr/>
        </p:nvSpPr>
        <p:spPr>
          <a:xfrm>
            <a:off x="304800" y="1981200"/>
            <a:ext cx="8382000" cy="4471993"/>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bg1"/>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788670" lvl="1" indent="-514350">
              <a:spcBef>
                <a:spcPts val="580"/>
              </a:spcBef>
              <a:defRPr/>
            </a:pPr>
            <a:r>
              <a:rPr lang="en-US" dirty="0" smtClean="0"/>
              <a:t>Land Contract, Contract for Deed</a:t>
            </a:r>
            <a:endParaRPr lang="en-US" dirty="0"/>
          </a:p>
        </p:txBody>
      </p:sp>
      <p:sp>
        <p:nvSpPr>
          <p:cNvPr id="6" name="TextBox 5"/>
          <p:cNvSpPr txBox="1"/>
          <p:nvPr/>
        </p:nvSpPr>
        <p:spPr>
          <a:xfrm>
            <a:off x="762000" y="1676400"/>
            <a:ext cx="6647141" cy="1938992"/>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bg1"/>
                </a:solidFill>
              </a:rPr>
              <a:t>Learn how to properly analyze deals</a:t>
            </a:r>
          </a:p>
          <a:p>
            <a:endParaRPr lang="en-US" sz="3200" dirty="0" smtClean="0">
              <a:solidFill>
                <a:schemeClr val="bg1"/>
              </a:solidFill>
            </a:endParaRPr>
          </a:p>
          <a:p>
            <a:pPr marL="1371600" lvl="2" indent="-457200">
              <a:buFont typeface="Courier New" panose="02070309020205020404" pitchFamily="49" charset="0"/>
              <a:buChar char="o"/>
            </a:pPr>
            <a:r>
              <a:rPr lang="en-US" sz="2800" dirty="0" smtClean="0">
                <a:solidFill>
                  <a:schemeClr val="bg1"/>
                </a:solidFill>
              </a:rPr>
              <a:t>Think rationally versus emotionally</a:t>
            </a:r>
          </a:p>
          <a:p>
            <a:pPr marL="1371600" lvl="2" indent="-457200">
              <a:buFont typeface="Courier New" panose="02070309020205020404" pitchFamily="49" charset="0"/>
              <a:buChar char="o"/>
            </a:pPr>
            <a:r>
              <a:rPr lang="en-US" sz="2800" dirty="0" smtClean="0">
                <a:solidFill>
                  <a:schemeClr val="bg1"/>
                </a:solidFill>
              </a:rPr>
              <a:t>Stay within the calculated figures</a:t>
            </a:r>
            <a:endParaRPr lang="en-US" sz="2800" dirty="0">
              <a:solidFill>
                <a:schemeClr val="bg1"/>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3909682"/>
            <a:ext cx="2338239" cy="1898650"/>
          </a:xfrm>
          <a:prstGeom prst="rect">
            <a:avLst/>
          </a:prstGeom>
        </p:spPr>
      </p:pic>
    </p:spTree>
    <p:extLst>
      <p:ext uri="{BB962C8B-B14F-4D97-AF65-F5344CB8AC3E}">
        <p14:creationId xmlns:p14="http://schemas.microsoft.com/office/powerpoint/2010/main" val="420351072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1324402" cy="646331"/>
          </a:xfrm>
          <a:prstGeom prst="rect">
            <a:avLst/>
          </a:prstGeom>
          <a:noFill/>
        </p:spPr>
        <p:txBody>
          <a:bodyPr wrap="none" rtlCol="0">
            <a:spAutoFit/>
          </a:bodyPr>
          <a:lstStyle/>
          <a:p>
            <a:r>
              <a:rPr lang="en-US" sz="3600" dirty="0" smtClean="0"/>
              <a:t>#4 Ti</a:t>
            </a:r>
            <a:r>
              <a:rPr lang="en-US" sz="3600" dirty="0"/>
              <a:t>p</a:t>
            </a:r>
            <a:endParaRPr lang="en-US" sz="3600" dirty="0"/>
          </a:p>
        </p:txBody>
      </p:sp>
      <p:sp>
        <p:nvSpPr>
          <p:cNvPr id="7" name="Content Placeholder 3"/>
          <p:cNvSpPr txBox="1">
            <a:spLocks/>
          </p:cNvSpPr>
          <p:nvPr/>
        </p:nvSpPr>
        <p:spPr>
          <a:xfrm>
            <a:off x="304800" y="1981200"/>
            <a:ext cx="8382000" cy="4471993"/>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bg1"/>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788670" lvl="1" indent="-514350">
              <a:spcBef>
                <a:spcPts val="580"/>
              </a:spcBef>
              <a:defRPr/>
            </a:pPr>
            <a:r>
              <a:rPr lang="en-US" dirty="0" smtClean="0"/>
              <a:t>Land Contract, Contract for Deed</a:t>
            </a:r>
            <a:endParaRPr lang="en-US" dirty="0"/>
          </a:p>
        </p:txBody>
      </p:sp>
      <p:sp>
        <p:nvSpPr>
          <p:cNvPr id="6" name="TextBox 5"/>
          <p:cNvSpPr txBox="1"/>
          <p:nvPr/>
        </p:nvSpPr>
        <p:spPr>
          <a:xfrm>
            <a:off x="762000" y="1676400"/>
            <a:ext cx="5018810" cy="1938992"/>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bg1"/>
                </a:solidFill>
              </a:rPr>
              <a:t>Set Up a Syste</a:t>
            </a:r>
            <a:r>
              <a:rPr lang="en-US" sz="3200" dirty="0">
                <a:solidFill>
                  <a:schemeClr val="bg1"/>
                </a:solidFill>
              </a:rPr>
              <a:t>m</a:t>
            </a:r>
            <a:endParaRPr lang="en-US" sz="3200" dirty="0" smtClean="0">
              <a:solidFill>
                <a:schemeClr val="bg1"/>
              </a:solidFill>
            </a:endParaRPr>
          </a:p>
          <a:p>
            <a:endParaRPr lang="en-US" sz="3200" dirty="0" smtClean="0">
              <a:solidFill>
                <a:schemeClr val="bg1"/>
              </a:solidFill>
            </a:endParaRPr>
          </a:p>
          <a:p>
            <a:pPr marL="1371600" lvl="2" indent="-457200">
              <a:buFont typeface="Courier New" panose="02070309020205020404" pitchFamily="49" charset="0"/>
              <a:buChar char="o"/>
            </a:pPr>
            <a:r>
              <a:rPr lang="en-US" sz="2800" dirty="0" smtClean="0">
                <a:solidFill>
                  <a:schemeClr val="bg1"/>
                </a:solidFill>
              </a:rPr>
              <a:t>Automate and Delegate</a:t>
            </a:r>
          </a:p>
          <a:p>
            <a:pPr marL="1371600" lvl="2" indent="-457200">
              <a:buFont typeface="Courier New" panose="02070309020205020404" pitchFamily="49" charset="0"/>
              <a:buChar char="o"/>
            </a:pPr>
            <a:r>
              <a:rPr lang="en-US" sz="2800" dirty="0" smtClean="0">
                <a:solidFill>
                  <a:schemeClr val="bg1"/>
                </a:solidFill>
              </a:rPr>
              <a:t>Focus and Consistency</a:t>
            </a:r>
            <a:endParaRPr lang="en-US" sz="2800" dirty="0">
              <a:solidFill>
                <a:schemeClr val="bg1"/>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4217196"/>
            <a:ext cx="3005834" cy="190119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3237731454"/>
      </p:ext>
    </p:extLst>
  </p:cSld>
  <p:clrMapOvr>
    <a:masterClrMapping/>
  </p:clrMapOvr>
  <p:transition>
    <p:fade/>
  </p:transition>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2368</TotalTime>
  <Words>273</Words>
  <Application>Microsoft Office PowerPoint</Application>
  <PresentationFormat>On-screen Show (4:3)</PresentationFormat>
  <Paragraphs>39</Paragraphs>
  <Slides>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Courier New</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94</cp:revision>
  <dcterms:created xsi:type="dcterms:W3CDTF">2013-05-01T18:49:20Z</dcterms:created>
  <dcterms:modified xsi:type="dcterms:W3CDTF">2015-03-25T21:34:13Z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