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5"/>
  </p:sldMasterIdLst>
  <p:notesMasterIdLst>
    <p:notesMasterId r:id="rId10"/>
  </p:notesMasterIdLst>
  <p:handoutMasterIdLst>
    <p:handoutMasterId r:id="rId11"/>
  </p:handoutMasterIdLst>
  <p:sldIdLst>
    <p:sldId id="256" r:id="rId6"/>
    <p:sldId id="259" r:id="rId7"/>
    <p:sldId id="260" r:id="rId8"/>
    <p:sldId id="261" r:id="rId9"/>
  </p:sldIdLst>
  <p:sldSz cx="9144000" cy="6858000" type="screen4x3"/>
  <p:notesSz cx="6997700" cy="92837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4">
          <p15:clr>
            <a:srgbClr val="A4A3A4"/>
          </p15:clr>
        </p15:guide>
        <p15:guide id="2" pos="22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CC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9" autoAdjust="0"/>
    <p:restoredTop sz="94683" autoAdjust="0"/>
  </p:normalViewPr>
  <p:slideViewPr>
    <p:cSldViewPr>
      <p:cViewPr varScale="1">
        <p:scale>
          <a:sx n="121" d="100"/>
          <a:sy n="121" d="100"/>
        </p:scale>
        <p:origin x="1314" y="102"/>
      </p:cViewPr>
      <p:guideLst>
        <p:guide orient="horz" pos="2160"/>
        <p:guide pos="2880"/>
      </p:guideLst>
    </p:cSldViewPr>
  </p:slideViewPr>
  <p:notesTextViewPr>
    <p:cViewPr>
      <p:scale>
        <a:sx n="100" d="100"/>
        <a:sy n="100" d="100"/>
      </p:scale>
      <p:origin x="0" y="0"/>
    </p:cViewPr>
  </p:notesTextViewPr>
  <p:notesViewPr>
    <p:cSldViewPr>
      <p:cViewPr varScale="1">
        <p:scale>
          <a:sx n="45" d="100"/>
          <a:sy n="45" d="100"/>
        </p:scale>
        <p:origin x="-1998" y="-96"/>
      </p:cViewPr>
      <p:guideLst>
        <p:guide orient="horz" pos="2924"/>
        <p:guide pos="22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3029" tIns="46514" rIns="93029" bIns="46514" numCol="1" anchor="t" anchorCtr="0" compatLnSpc="1">
            <a:prstTxWarp prst="textNoShape">
              <a:avLst/>
            </a:prstTxWarp>
          </a:bodyPr>
          <a:lstStyle>
            <a:lvl1pPr defTabSz="930275">
              <a:defRPr kumimoji="1" sz="1200">
                <a:latin typeface="Tahoma" pitchFamily="34" charset="0"/>
              </a:defRPr>
            </a:lvl1pPr>
          </a:lstStyle>
          <a:p>
            <a:endParaRPr lang="en-US"/>
          </a:p>
        </p:txBody>
      </p:sp>
      <p:sp>
        <p:nvSpPr>
          <p:cNvPr id="19459" name="Rectangle 3"/>
          <p:cNvSpPr>
            <a:spLocks noGrp="1" noChangeArrowheads="1"/>
          </p:cNvSpPr>
          <p:nvPr>
            <p:ph type="dt" sz="quarter" idx="1"/>
          </p:nvPr>
        </p:nvSpPr>
        <p:spPr bwMode="auto">
          <a:xfrm>
            <a:off x="3963988" y="0"/>
            <a:ext cx="3032125" cy="463550"/>
          </a:xfrm>
          <a:prstGeom prst="rect">
            <a:avLst/>
          </a:prstGeom>
          <a:noFill/>
          <a:ln w="9525">
            <a:noFill/>
            <a:miter lim="800000"/>
            <a:headEnd/>
            <a:tailEnd/>
          </a:ln>
          <a:effectLst/>
        </p:spPr>
        <p:txBody>
          <a:bodyPr vert="horz" wrap="square" lIns="93029" tIns="46514" rIns="93029" bIns="46514" numCol="1" anchor="t" anchorCtr="0" compatLnSpc="1">
            <a:prstTxWarp prst="textNoShape">
              <a:avLst/>
            </a:prstTxWarp>
          </a:bodyPr>
          <a:lstStyle>
            <a:lvl1pPr algn="r" defTabSz="930275">
              <a:defRPr kumimoji="1" sz="1200">
                <a:latin typeface="Tahoma" pitchFamily="34" charset="0"/>
              </a:defRPr>
            </a:lvl1pPr>
          </a:lstStyle>
          <a:p>
            <a:endParaRPr lang="en-US"/>
          </a:p>
        </p:txBody>
      </p:sp>
      <p:sp>
        <p:nvSpPr>
          <p:cNvPr id="19460" name="Rectangle 4"/>
          <p:cNvSpPr>
            <a:spLocks noGrp="1" noChangeArrowheads="1"/>
          </p:cNvSpPr>
          <p:nvPr>
            <p:ph type="ftr" sz="quarter" idx="2"/>
          </p:nvPr>
        </p:nvSpPr>
        <p:spPr bwMode="auto">
          <a:xfrm>
            <a:off x="0" y="8818563"/>
            <a:ext cx="3032125" cy="463550"/>
          </a:xfrm>
          <a:prstGeom prst="rect">
            <a:avLst/>
          </a:prstGeom>
          <a:noFill/>
          <a:ln w="9525">
            <a:noFill/>
            <a:miter lim="800000"/>
            <a:headEnd/>
            <a:tailEnd/>
          </a:ln>
          <a:effectLst/>
        </p:spPr>
        <p:txBody>
          <a:bodyPr vert="horz" wrap="square" lIns="93029" tIns="46514" rIns="93029" bIns="46514" numCol="1" anchor="b" anchorCtr="0" compatLnSpc="1">
            <a:prstTxWarp prst="textNoShape">
              <a:avLst/>
            </a:prstTxWarp>
          </a:bodyPr>
          <a:lstStyle>
            <a:lvl1pPr defTabSz="930275">
              <a:defRPr kumimoji="1" sz="1200">
                <a:latin typeface="Tahoma" pitchFamily="34" charset="0"/>
              </a:defRPr>
            </a:lvl1pPr>
          </a:lstStyle>
          <a:p>
            <a:endParaRPr lang="en-US"/>
          </a:p>
        </p:txBody>
      </p:sp>
      <p:sp>
        <p:nvSpPr>
          <p:cNvPr id="19461" name="Rectangle 5"/>
          <p:cNvSpPr>
            <a:spLocks noGrp="1" noChangeArrowheads="1"/>
          </p:cNvSpPr>
          <p:nvPr>
            <p:ph type="sldNum" sz="quarter" idx="3"/>
          </p:nvPr>
        </p:nvSpPr>
        <p:spPr bwMode="auto">
          <a:xfrm>
            <a:off x="3963988" y="8818563"/>
            <a:ext cx="3032125" cy="463550"/>
          </a:xfrm>
          <a:prstGeom prst="rect">
            <a:avLst/>
          </a:prstGeom>
          <a:noFill/>
          <a:ln w="9525">
            <a:noFill/>
            <a:miter lim="800000"/>
            <a:headEnd/>
            <a:tailEnd/>
          </a:ln>
          <a:effectLst/>
        </p:spPr>
        <p:txBody>
          <a:bodyPr vert="horz" wrap="square" lIns="93029" tIns="46514" rIns="93029" bIns="46514" numCol="1" anchor="b" anchorCtr="0" compatLnSpc="1">
            <a:prstTxWarp prst="textNoShape">
              <a:avLst/>
            </a:prstTxWarp>
          </a:bodyPr>
          <a:lstStyle>
            <a:lvl1pPr algn="r" defTabSz="930275">
              <a:defRPr kumimoji="1" sz="1200">
                <a:latin typeface="Tahoma" pitchFamily="34" charset="0"/>
              </a:defRPr>
            </a:lvl1pPr>
          </a:lstStyle>
          <a:p>
            <a:fld id="{AB7C603F-571C-4D14-8722-840FFD68282E}" type="slidenum">
              <a:rPr lang="en-US"/>
              <a:pPr/>
              <a:t>‹#›</a:t>
            </a:fld>
            <a:endParaRPr lang="en-US"/>
          </a:p>
        </p:txBody>
      </p:sp>
    </p:spTree>
    <p:extLst>
      <p:ext uri="{BB962C8B-B14F-4D97-AF65-F5344CB8AC3E}">
        <p14:creationId xmlns:p14="http://schemas.microsoft.com/office/powerpoint/2010/main" val="13441755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19381" tIns="0" rIns="19381" bIns="0" numCol="1" anchor="t" anchorCtr="0" compatLnSpc="1">
            <a:prstTxWarp prst="textNoShape">
              <a:avLst/>
            </a:prstTxWarp>
          </a:bodyPr>
          <a:lstStyle>
            <a:lvl1pPr defTabSz="930275">
              <a:defRPr kumimoji="1" sz="1000" i="1">
                <a:latin typeface="Tahoma" pitchFamily="34" charset="0"/>
              </a:defRPr>
            </a:lvl1pPr>
          </a:lstStyle>
          <a:p>
            <a:r>
              <a:rPr lang="en-US"/>
              <a:t>*</a:t>
            </a:r>
            <a:endParaRPr lang="en-US" sz="1200"/>
          </a:p>
        </p:txBody>
      </p:sp>
      <p:sp>
        <p:nvSpPr>
          <p:cNvPr id="2051" name="Rectangle 3"/>
          <p:cNvSpPr>
            <a:spLocks noGrp="1" noChangeArrowheads="1"/>
          </p:cNvSpPr>
          <p:nvPr>
            <p:ph type="dt" idx="1"/>
          </p:nvPr>
        </p:nvSpPr>
        <p:spPr bwMode="auto">
          <a:xfrm>
            <a:off x="3965575" y="0"/>
            <a:ext cx="3032125" cy="463550"/>
          </a:xfrm>
          <a:prstGeom prst="rect">
            <a:avLst/>
          </a:prstGeom>
          <a:noFill/>
          <a:ln w="9525">
            <a:noFill/>
            <a:miter lim="800000"/>
            <a:headEnd/>
            <a:tailEnd/>
          </a:ln>
          <a:effectLst/>
        </p:spPr>
        <p:txBody>
          <a:bodyPr vert="horz" wrap="square" lIns="19381" tIns="0" rIns="19381" bIns="0" numCol="1" anchor="t" anchorCtr="0" compatLnSpc="1">
            <a:prstTxWarp prst="textNoShape">
              <a:avLst/>
            </a:prstTxWarp>
          </a:bodyPr>
          <a:lstStyle>
            <a:lvl1pPr algn="r" defTabSz="930275">
              <a:defRPr kumimoji="1" sz="1000" i="1">
                <a:latin typeface="Tahoma" pitchFamily="34" charset="0"/>
              </a:defRPr>
            </a:lvl1pPr>
          </a:lstStyle>
          <a:p>
            <a:r>
              <a:rPr lang="en-US"/>
              <a:t>07/16/96</a:t>
            </a:r>
            <a:endParaRPr lang="en-US" sz="1200"/>
          </a:p>
        </p:txBody>
      </p:sp>
      <p:sp>
        <p:nvSpPr>
          <p:cNvPr id="2052" name="Rectangle 4"/>
          <p:cNvSpPr>
            <a:spLocks noGrp="1" noRot="1" noChangeAspect="1" noChangeArrowheads="1"/>
          </p:cNvSpPr>
          <p:nvPr>
            <p:ph type="sldImg" idx="2"/>
          </p:nvPr>
        </p:nvSpPr>
        <p:spPr bwMode="auto">
          <a:xfrm>
            <a:off x="1177925" y="696913"/>
            <a:ext cx="4641850" cy="3481387"/>
          </a:xfrm>
          <a:prstGeom prst="rect">
            <a:avLst/>
          </a:prstGeom>
          <a:noFill/>
          <a:ln w="12700" cap="sq">
            <a:solidFill>
              <a:schemeClr val="tx1"/>
            </a:solidFill>
            <a:miter lim="800000"/>
            <a:headEnd/>
            <a:tailEnd/>
          </a:ln>
          <a:effectLst/>
        </p:spPr>
      </p:sp>
      <p:sp>
        <p:nvSpPr>
          <p:cNvPr id="2053" name="Rectangle 5"/>
          <p:cNvSpPr>
            <a:spLocks noGrp="1" noChangeArrowheads="1"/>
          </p:cNvSpPr>
          <p:nvPr>
            <p:ph type="body" sz="quarter" idx="3"/>
          </p:nvPr>
        </p:nvSpPr>
        <p:spPr bwMode="auto">
          <a:xfrm>
            <a:off x="931863" y="4410075"/>
            <a:ext cx="5133975" cy="4176713"/>
          </a:xfrm>
          <a:prstGeom prst="rect">
            <a:avLst/>
          </a:prstGeom>
          <a:noFill/>
          <a:ln w="9525">
            <a:noFill/>
            <a:miter lim="800000"/>
            <a:headEnd/>
            <a:tailEnd/>
          </a:ln>
          <a:effectLst/>
        </p:spPr>
        <p:txBody>
          <a:bodyPr vert="horz" wrap="square" lIns="93675" tIns="46838" rIns="93675" bIns="468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0" y="8820150"/>
            <a:ext cx="3032125" cy="463550"/>
          </a:xfrm>
          <a:prstGeom prst="rect">
            <a:avLst/>
          </a:prstGeom>
          <a:noFill/>
          <a:ln w="9525">
            <a:noFill/>
            <a:miter lim="800000"/>
            <a:headEnd/>
            <a:tailEnd/>
          </a:ln>
          <a:effectLst/>
        </p:spPr>
        <p:txBody>
          <a:bodyPr vert="horz" wrap="square" lIns="19381" tIns="0" rIns="19381" bIns="0" numCol="1" anchor="b" anchorCtr="0" compatLnSpc="1">
            <a:prstTxWarp prst="textNoShape">
              <a:avLst/>
            </a:prstTxWarp>
          </a:bodyPr>
          <a:lstStyle>
            <a:lvl1pPr defTabSz="930275">
              <a:defRPr kumimoji="1" sz="1000" i="1">
                <a:latin typeface="Tahoma" pitchFamily="34" charset="0"/>
              </a:defRPr>
            </a:lvl1pPr>
          </a:lstStyle>
          <a:p>
            <a:r>
              <a:rPr lang="en-US"/>
              <a:t>*</a:t>
            </a:r>
            <a:endParaRPr lang="en-US" sz="1200"/>
          </a:p>
        </p:txBody>
      </p:sp>
      <p:sp>
        <p:nvSpPr>
          <p:cNvPr id="2055" name="Rectangle 7"/>
          <p:cNvSpPr>
            <a:spLocks noGrp="1" noChangeArrowheads="1"/>
          </p:cNvSpPr>
          <p:nvPr>
            <p:ph type="sldNum" sz="quarter" idx="5"/>
          </p:nvPr>
        </p:nvSpPr>
        <p:spPr bwMode="auto">
          <a:xfrm>
            <a:off x="3965575" y="8820150"/>
            <a:ext cx="3032125" cy="463550"/>
          </a:xfrm>
          <a:prstGeom prst="rect">
            <a:avLst/>
          </a:prstGeom>
          <a:noFill/>
          <a:ln w="9525">
            <a:noFill/>
            <a:miter lim="800000"/>
            <a:headEnd/>
            <a:tailEnd/>
          </a:ln>
          <a:effectLst/>
        </p:spPr>
        <p:txBody>
          <a:bodyPr vert="horz" wrap="square" lIns="19381" tIns="0" rIns="19381" bIns="0" numCol="1" anchor="b" anchorCtr="0" compatLnSpc="1">
            <a:prstTxWarp prst="textNoShape">
              <a:avLst/>
            </a:prstTxWarp>
          </a:bodyPr>
          <a:lstStyle>
            <a:lvl1pPr algn="r" defTabSz="930275">
              <a:defRPr kumimoji="1" sz="1000" i="1">
                <a:latin typeface="Tahoma" pitchFamily="34" charset="0"/>
              </a:defRPr>
            </a:lvl1pPr>
          </a:lstStyle>
          <a:p>
            <a:r>
              <a:rPr lang="en-US"/>
              <a:t>##</a:t>
            </a:r>
            <a:endParaRPr lang="en-US" sz="1200"/>
          </a:p>
        </p:txBody>
      </p:sp>
    </p:spTree>
    <p:extLst>
      <p:ext uri="{BB962C8B-B14F-4D97-AF65-F5344CB8AC3E}">
        <p14:creationId xmlns:p14="http://schemas.microsoft.com/office/powerpoint/2010/main" val="2526599177"/>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200" kern="1200">
        <a:solidFill>
          <a:schemeClr val="tx1"/>
        </a:solidFill>
        <a:latin typeface="Tahoma"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ahoma"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ahoma"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ahoma"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ahom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a:t>
            </a:r>
            <a:endParaRPr lang="en-US" sz="1200" i="0"/>
          </a:p>
        </p:txBody>
      </p:sp>
      <p:sp>
        <p:nvSpPr>
          <p:cNvPr id="5" name="Rectangle 3"/>
          <p:cNvSpPr>
            <a:spLocks noGrp="1" noChangeArrowheads="1"/>
          </p:cNvSpPr>
          <p:nvPr>
            <p:ph type="dt" idx="1"/>
          </p:nvPr>
        </p:nvSpPr>
        <p:spPr>
          <a:ln/>
        </p:spPr>
        <p:txBody>
          <a:bodyPr/>
          <a:lstStyle/>
          <a:p>
            <a:r>
              <a:rPr lang="en-US"/>
              <a:t>07/16/96</a:t>
            </a:r>
            <a:endParaRPr lang="en-US" sz="1200" i="0"/>
          </a:p>
        </p:txBody>
      </p:sp>
      <p:sp>
        <p:nvSpPr>
          <p:cNvPr id="6" name="Rectangle 6"/>
          <p:cNvSpPr>
            <a:spLocks noGrp="1" noChangeArrowheads="1"/>
          </p:cNvSpPr>
          <p:nvPr>
            <p:ph type="ftr" sz="quarter" idx="4"/>
          </p:nvPr>
        </p:nvSpPr>
        <p:spPr>
          <a:ln/>
        </p:spPr>
        <p:txBody>
          <a:bodyPr/>
          <a:lstStyle/>
          <a:p>
            <a:r>
              <a:rPr lang="en-US"/>
              <a:t>*</a:t>
            </a:r>
            <a:endParaRPr lang="en-US" sz="1200" i="0"/>
          </a:p>
        </p:txBody>
      </p:sp>
      <p:sp>
        <p:nvSpPr>
          <p:cNvPr id="7" name="Rectangle 7"/>
          <p:cNvSpPr>
            <a:spLocks noGrp="1" noChangeArrowheads="1"/>
          </p:cNvSpPr>
          <p:nvPr>
            <p:ph type="sldNum" sz="quarter" idx="5"/>
          </p:nvPr>
        </p:nvSpPr>
        <p:spPr>
          <a:ln/>
        </p:spPr>
        <p:txBody>
          <a:bodyPr/>
          <a:lstStyle/>
          <a:p>
            <a:r>
              <a:rPr lang="en-US"/>
              <a:t>##</a:t>
            </a:r>
            <a:endParaRPr lang="en-US" sz="1200" i="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4342073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2/17/2015 3:32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628457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2/17/2015 3:32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407892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2/17/2015 3:32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647396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5842" name="Group 2"/>
          <p:cNvGrpSpPr>
            <a:grpSpLocks/>
          </p:cNvGrpSpPr>
          <p:nvPr/>
        </p:nvGrpSpPr>
        <p:grpSpPr bwMode="auto">
          <a:xfrm>
            <a:off x="0" y="2438400"/>
            <a:ext cx="9009063" cy="1052513"/>
            <a:chOff x="0" y="1536"/>
            <a:chExt cx="5675" cy="663"/>
          </a:xfrm>
        </p:grpSpPr>
        <p:grpSp>
          <p:nvGrpSpPr>
            <p:cNvPr id="35843" name="Group 3"/>
            <p:cNvGrpSpPr>
              <a:grpSpLocks/>
            </p:cNvGrpSpPr>
            <p:nvPr/>
          </p:nvGrpSpPr>
          <p:grpSpPr bwMode="auto">
            <a:xfrm>
              <a:off x="183" y="1604"/>
              <a:ext cx="448" cy="299"/>
              <a:chOff x="720" y="336"/>
              <a:chExt cx="624" cy="432"/>
            </a:xfrm>
          </p:grpSpPr>
          <p:sp>
            <p:nvSpPr>
              <p:cNvPr id="35844"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endParaRPr lang="en-US"/>
              </a:p>
            </p:txBody>
          </p:sp>
          <p:sp>
            <p:nvSpPr>
              <p:cNvPr id="35845"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en-US"/>
              </a:p>
            </p:txBody>
          </p:sp>
        </p:grpSp>
        <p:grpSp>
          <p:nvGrpSpPr>
            <p:cNvPr id="35846" name="Group 6"/>
            <p:cNvGrpSpPr>
              <a:grpSpLocks/>
            </p:cNvGrpSpPr>
            <p:nvPr/>
          </p:nvGrpSpPr>
          <p:grpSpPr bwMode="auto">
            <a:xfrm>
              <a:off x="261" y="1870"/>
              <a:ext cx="465" cy="299"/>
              <a:chOff x="912" y="2640"/>
              <a:chExt cx="672" cy="432"/>
            </a:xfrm>
          </p:grpSpPr>
          <p:sp>
            <p:nvSpPr>
              <p:cNvPr id="35847"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en-US"/>
              </a:p>
            </p:txBody>
          </p:sp>
          <p:sp>
            <p:nvSpPr>
              <p:cNvPr id="35848"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en-US"/>
              </a:p>
            </p:txBody>
          </p:sp>
        </p:grpSp>
        <p:sp>
          <p:nvSpPr>
            <p:cNvPr id="35849"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en-US"/>
            </a:p>
          </p:txBody>
        </p:sp>
        <p:sp>
          <p:nvSpPr>
            <p:cNvPr id="35850"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endParaRPr lang="en-US"/>
            </a:p>
          </p:txBody>
        </p:sp>
        <p:sp>
          <p:nvSpPr>
            <p:cNvPr id="35851"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a:p>
          </p:txBody>
        </p:sp>
      </p:grpSp>
      <p:sp>
        <p:nvSpPr>
          <p:cNvPr id="35852" name="Rectangle 12"/>
          <p:cNvSpPr>
            <a:spLocks noGrp="1" noChangeArrowheads="1"/>
          </p:cNvSpPr>
          <p:nvPr>
            <p:ph type="ctrTitle"/>
          </p:nvPr>
        </p:nvSpPr>
        <p:spPr>
          <a:xfrm>
            <a:off x="990600" y="1676400"/>
            <a:ext cx="7772400" cy="1462088"/>
          </a:xfrm>
        </p:spPr>
        <p:txBody>
          <a:bodyPr/>
          <a:lstStyle>
            <a:lvl1pPr>
              <a:defRPr/>
            </a:lvl1pPr>
          </a:lstStyle>
          <a:p>
            <a:r>
              <a:rPr lang="en-US" smtClean="0"/>
              <a:t>Click to edit Master title style</a:t>
            </a:r>
            <a:endParaRPr lang="en-US"/>
          </a:p>
        </p:txBody>
      </p:sp>
      <p:sp>
        <p:nvSpPr>
          <p:cNvPr id="3585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smtClean="0"/>
              <a:t>Click to edit Master subtitle style</a:t>
            </a:r>
            <a:endParaRPr lang="en-US"/>
          </a:p>
        </p:txBody>
      </p:sp>
      <p:sp>
        <p:nvSpPr>
          <p:cNvPr id="35854"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n-US"/>
          </a:p>
        </p:txBody>
      </p:sp>
      <p:sp>
        <p:nvSpPr>
          <p:cNvPr id="35855"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en-US"/>
          </a:p>
        </p:txBody>
      </p:sp>
      <p:sp>
        <p:nvSpPr>
          <p:cNvPr id="35856"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9B9850D8-A8DB-482F-A1F2-DAFA2EAFFC5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9C80A9E-9AFE-4B9F-AE9D-A066A897940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BA83AB3-6D0A-4220-9167-8324C59E1904}"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AE33E6-B8BE-41C8-B77E-5B79F14083F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B80FBED-0FD9-4C1E-ADC2-E36CE6343C4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9A7A1DF-A669-491C-89B9-85D63A6F52E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9F384B44-A2C3-4E76-9C2E-9FD421D0B0B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437A8F1-34A4-4420-B70E-2F8DE04101D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AEEB48BA-7F51-4627-9D95-68C8647E511B}"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0A8DB81-3C36-4697-8A4F-DF416A2FFFC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7498491-8E1F-48F4-AD1E-CFDECADDB6C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eaLnBrk="1" hangingPunct="1"/>
            <a:endParaRPr kumimoji="1" lang="en-US" sz="2400">
              <a:latin typeface="Tahoma" pitchFamily="34" charset="0"/>
            </a:endParaRPr>
          </a:p>
        </p:txBody>
      </p:sp>
      <p:sp>
        <p:nvSpPr>
          <p:cNvPr id="34819"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endParaRPr kumimoji="1" lang="en-US" sz="2400">
              <a:latin typeface="Tahoma" pitchFamily="34" charset="0"/>
            </a:endParaRPr>
          </a:p>
        </p:txBody>
      </p:sp>
      <p:sp>
        <p:nvSpPr>
          <p:cNvPr id="34820"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eaLnBrk="1" hangingPunct="1"/>
            <a:endParaRPr kumimoji="1" lang="en-US" sz="2400">
              <a:latin typeface="Tahoma" pitchFamily="34" charset="0"/>
            </a:endParaRPr>
          </a:p>
        </p:txBody>
      </p:sp>
      <p:sp>
        <p:nvSpPr>
          <p:cNvPr id="34821"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endParaRPr kumimoji="1" lang="en-US" sz="2400">
              <a:latin typeface="Tahoma" pitchFamily="34" charset="0"/>
            </a:endParaRPr>
          </a:p>
        </p:txBody>
      </p:sp>
      <p:sp>
        <p:nvSpPr>
          <p:cNvPr id="34822"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eaLnBrk="1" hangingPunct="1"/>
            <a:endParaRPr kumimoji="1" lang="en-US" sz="2400">
              <a:latin typeface="Tahoma" pitchFamily="34" charset="0"/>
            </a:endParaRPr>
          </a:p>
        </p:txBody>
      </p:sp>
      <p:sp>
        <p:nvSpPr>
          <p:cNvPr id="34823"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eaLnBrk="1" hangingPunct="1"/>
            <a:endParaRPr kumimoji="1" lang="en-US" sz="2400">
              <a:latin typeface="Tahoma" pitchFamily="34" charset="0"/>
            </a:endParaRPr>
          </a:p>
        </p:txBody>
      </p:sp>
      <p:sp>
        <p:nvSpPr>
          <p:cNvPr id="34824"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eaLnBrk="1" hangingPunct="1"/>
            <a:endParaRPr kumimoji="1" lang="en-US" sz="2400">
              <a:latin typeface="Tahoma" pitchFamily="34" charset="0"/>
            </a:endParaRPr>
          </a:p>
        </p:txBody>
      </p:sp>
      <p:sp>
        <p:nvSpPr>
          <p:cNvPr id="34825"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4826"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4827"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atin typeface="+mn-lt"/>
              </a:defRPr>
            </a:lvl1pPr>
          </a:lstStyle>
          <a:p>
            <a:endParaRPr lang="en-US"/>
          </a:p>
        </p:txBody>
      </p:sp>
      <p:sp>
        <p:nvSpPr>
          <p:cNvPr id="34828"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atin typeface="+mn-lt"/>
              </a:defRPr>
            </a:lvl1pPr>
          </a:lstStyle>
          <a:p>
            <a:endParaRPr lang="en-US"/>
          </a:p>
        </p:txBody>
      </p:sp>
      <p:sp>
        <p:nvSpPr>
          <p:cNvPr id="34829"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atin typeface="+mn-lt"/>
              </a:defRPr>
            </a:lvl1pPr>
          </a:lstStyle>
          <a:p>
            <a:fld id="{6C1BA2FB-AB12-442C-8823-BCEF2566F62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ahoma" pitchFamily="34" charset="0"/>
        </a:defRPr>
      </a:lvl2pPr>
      <a:lvl3pPr algn="l" rtl="0" eaLnBrk="1" fontAlgn="base" hangingPunct="1">
        <a:spcBef>
          <a:spcPct val="0"/>
        </a:spcBef>
        <a:spcAft>
          <a:spcPct val="0"/>
        </a:spcAft>
        <a:defRPr sz="4400">
          <a:solidFill>
            <a:schemeClr val="tx2"/>
          </a:solidFill>
          <a:latin typeface="Tahoma" pitchFamily="34" charset="0"/>
        </a:defRPr>
      </a:lvl3pPr>
      <a:lvl4pPr algn="l" rtl="0" eaLnBrk="1" fontAlgn="base" hangingPunct="1">
        <a:spcBef>
          <a:spcPct val="0"/>
        </a:spcBef>
        <a:spcAft>
          <a:spcPct val="0"/>
        </a:spcAft>
        <a:defRPr sz="4400">
          <a:solidFill>
            <a:schemeClr val="tx2"/>
          </a:solidFill>
          <a:latin typeface="Tahoma" pitchFamily="34" charset="0"/>
        </a:defRPr>
      </a:lvl4pPr>
      <a:lvl5pPr algn="l" rtl="0" eaLnBrk="1" fontAlgn="base" hangingPunct="1">
        <a:spcBef>
          <a:spcPct val="0"/>
        </a:spcBef>
        <a:spcAft>
          <a:spcPct val="0"/>
        </a:spcAft>
        <a:defRPr sz="4400">
          <a:solidFill>
            <a:schemeClr val="tx2"/>
          </a:solidFill>
          <a:latin typeface="Tahoma" pitchFamily="34" charset="0"/>
        </a:defRPr>
      </a:lvl5pPr>
      <a:lvl6pPr marL="457200" algn="l" rtl="0" eaLnBrk="1" fontAlgn="base" hangingPunct="1">
        <a:spcBef>
          <a:spcPct val="0"/>
        </a:spcBef>
        <a:spcAft>
          <a:spcPct val="0"/>
        </a:spcAft>
        <a:defRPr sz="4400">
          <a:solidFill>
            <a:schemeClr val="tx2"/>
          </a:solidFill>
          <a:latin typeface="Tahoma" pitchFamily="34" charset="0"/>
        </a:defRPr>
      </a:lvl6pPr>
      <a:lvl7pPr marL="914400" algn="l" rtl="0" eaLnBrk="1" fontAlgn="base" hangingPunct="1">
        <a:spcBef>
          <a:spcPct val="0"/>
        </a:spcBef>
        <a:spcAft>
          <a:spcPct val="0"/>
        </a:spcAft>
        <a:defRPr sz="4400">
          <a:solidFill>
            <a:schemeClr val="tx2"/>
          </a:solidFill>
          <a:latin typeface="Tahoma" pitchFamily="34" charset="0"/>
        </a:defRPr>
      </a:lvl7pPr>
      <a:lvl8pPr marL="1371600" algn="l" rtl="0" eaLnBrk="1" fontAlgn="base" hangingPunct="1">
        <a:spcBef>
          <a:spcPct val="0"/>
        </a:spcBef>
        <a:spcAft>
          <a:spcPct val="0"/>
        </a:spcAft>
        <a:defRPr sz="4400">
          <a:solidFill>
            <a:schemeClr val="tx2"/>
          </a:solidFill>
          <a:latin typeface="Tahoma" pitchFamily="34" charset="0"/>
        </a:defRPr>
      </a:lvl8pPr>
      <a:lvl9pPr marL="1828800" algn="l" rtl="0" eaLnBrk="1" fontAlgn="base" hangingPunct="1">
        <a:spcBef>
          <a:spcPct val="0"/>
        </a:spcBef>
        <a:spcAft>
          <a:spcPct val="0"/>
        </a:spcAft>
        <a:defRPr sz="4400">
          <a:solidFill>
            <a:schemeClr val="tx2"/>
          </a:solidFill>
          <a:latin typeface="Tahoma" pitchFamily="34" charset="0"/>
        </a:defRPr>
      </a:lvl9pPr>
    </p:titleStyle>
    <p:bodyStyle>
      <a:lvl1pPr marL="342900" indent="-342900" algn="l" rtl="0" eaLnBrk="1" fontAlgn="base" hangingPunct="1">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p:txBody>
          <a:bodyPr/>
          <a:lstStyle/>
          <a:p>
            <a:r>
              <a:rPr lang="en-US" sz="4000" dirty="0" smtClean="0"/>
              <a:t>Dodd-Frank Act</a:t>
            </a:r>
            <a:endParaRPr lang="en-US" sz="4000" dirty="0"/>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additive="base">
                                        <p:cTn id="7" dur="500" fill="hold"/>
                                        <p:tgtEl>
                                          <p:spTgt spid="4100"/>
                                        </p:tgtEl>
                                        <p:attrNameLst>
                                          <p:attrName>ppt_x</p:attrName>
                                        </p:attrNameLst>
                                      </p:cBhvr>
                                      <p:tavLst>
                                        <p:tav tm="0">
                                          <p:val>
                                            <p:strVal val="#ppt_x"/>
                                          </p:val>
                                        </p:tav>
                                        <p:tav tm="100000">
                                          <p:val>
                                            <p:strVal val="#ppt_x"/>
                                          </p:val>
                                        </p:tav>
                                      </p:tavLst>
                                    </p:anim>
                                    <p:anim calcmode="lin" valueType="num">
                                      <p:cBhvr additive="base">
                                        <p:cTn id="8" dur="500" fill="hold"/>
                                        <p:tgtEl>
                                          <p:spTgt spid="410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95000"/>
                  </a:schemeClr>
                </a:solidFill>
              </a:rPr>
              <a:t>The Dodd-Frank Act</a:t>
            </a:r>
            <a:endParaRPr lang="en-US" dirty="0">
              <a:solidFill>
                <a:schemeClr val="tx1">
                  <a:lumMod val="95000"/>
                </a:schemeClr>
              </a:solidFill>
            </a:endParaRPr>
          </a:p>
        </p:txBody>
      </p:sp>
      <p:sp>
        <p:nvSpPr>
          <p:cNvPr id="6" name="Text Placeholder 5"/>
          <p:cNvSpPr>
            <a:spLocks noGrp="1"/>
          </p:cNvSpPr>
          <p:nvPr>
            <p:ph type="body" sz="quarter" idx="10"/>
          </p:nvPr>
        </p:nvSpPr>
        <p:spPr>
          <a:xfrm>
            <a:off x="381000" y="2438400"/>
            <a:ext cx="8382000" cy="886397"/>
          </a:xfrm>
        </p:spPr>
        <p:txBody>
          <a:bodyPr/>
          <a:lstStyle/>
          <a:p>
            <a:r>
              <a:rPr lang="en-US" dirty="0" smtClean="0"/>
              <a:t>Apply </a:t>
            </a:r>
            <a:r>
              <a:rPr lang="en-US" u="sng" dirty="0" smtClean="0"/>
              <a:t>only</a:t>
            </a:r>
            <a:r>
              <a:rPr lang="en-US" dirty="0" smtClean="0"/>
              <a:t> when investor sells to a buyer as owner occupant with owner financing</a:t>
            </a:r>
            <a:endParaRPr lang="en-US" dirty="0"/>
          </a:p>
        </p:txBody>
      </p:sp>
      <p:sp>
        <p:nvSpPr>
          <p:cNvPr id="8" name="Text Placeholder 5"/>
          <p:cNvSpPr txBox="1">
            <a:spLocks/>
          </p:cNvSpPr>
          <p:nvPr/>
        </p:nvSpPr>
        <p:spPr>
          <a:xfrm>
            <a:off x="381000" y="4038600"/>
            <a:ext cx="8534400" cy="1526572"/>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tabLst/>
              <a:defRPr/>
            </a:pPr>
            <a:r>
              <a:rPr kumimoji="0" lang="en-US" sz="3200" b="0" i="0" u="none" strike="noStrike" kern="1200" cap="none" spc="0" normalizeH="0" baseline="0" noProof="0" dirty="0" smtClean="0">
                <a:ln>
                  <a:noFill/>
                </a:ln>
                <a:solidFill>
                  <a:schemeClr val="bg1"/>
                </a:solidFill>
                <a:effectLst/>
                <a:uLnTx/>
                <a:uFillTx/>
                <a:latin typeface="+mn-lt"/>
                <a:ea typeface="+mn-ea"/>
                <a:cs typeface="+mn-cs"/>
              </a:rPr>
              <a:t>3 deals a year rule:</a:t>
            </a:r>
          </a:p>
          <a:p>
            <a:pPr marL="1768475" lvl="3" indent="-396875" defTabSz="914363">
              <a:lnSpc>
                <a:spcPct val="90000"/>
              </a:lnSpc>
              <a:spcBef>
                <a:spcPct val="20000"/>
              </a:spcBef>
              <a:buFont typeface="Arial" pitchFamily="34" charset="0"/>
              <a:buChar char="•"/>
            </a:pPr>
            <a:r>
              <a:rPr lang="en-US" sz="3200" noProof="0" dirty="0" smtClean="0">
                <a:solidFill>
                  <a:schemeClr val="bg1"/>
                </a:solidFill>
              </a:rPr>
              <a:t>No balloon payments </a:t>
            </a:r>
          </a:p>
          <a:p>
            <a:pPr marL="1768475" lvl="3" indent="-396875" defTabSz="914363">
              <a:lnSpc>
                <a:spcPct val="90000"/>
              </a:lnSpc>
              <a:spcBef>
                <a:spcPct val="20000"/>
              </a:spcBef>
              <a:buFont typeface="Arial" pitchFamily="34" charset="0"/>
              <a:buChar char="•"/>
            </a:pPr>
            <a:r>
              <a:rPr kumimoji="0" lang="en-US" sz="3200" b="0" i="0" u="none" strike="noStrike" kern="1200" cap="none" spc="0" normalizeH="0" baseline="0" dirty="0" smtClean="0">
                <a:ln>
                  <a:noFill/>
                </a:ln>
                <a:solidFill>
                  <a:schemeClr val="bg1"/>
                </a:solidFill>
                <a:effectLst/>
                <a:uLnTx/>
                <a:uFillTx/>
                <a:latin typeface="+mn-lt"/>
                <a:ea typeface="+mn-ea"/>
                <a:cs typeface="+mn-cs"/>
              </a:rPr>
              <a:t>Persons,</a:t>
            </a:r>
            <a:r>
              <a:rPr kumimoji="0" lang="en-US" sz="3200" b="0" i="0" u="none" strike="noStrike" kern="1200" cap="none" spc="0" normalizeH="0" dirty="0" smtClean="0">
                <a:ln>
                  <a:noFill/>
                </a:ln>
                <a:solidFill>
                  <a:schemeClr val="bg1"/>
                </a:solidFill>
                <a:effectLst/>
                <a:uLnTx/>
                <a:uFillTx/>
                <a:latin typeface="+mn-lt"/>
                <a:ea typeface="+mn-ea"/>
                <a:cs typeface="+mn-cs"/>
              </a:rPr>
              <a:t> estates, trusts and corporations</a:t>
            </a:r>
            <a:endParaRPr kumimoji="0" lang="en-US"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9" name="Text Placeholder 5"/>
          <p:cNvSpPr txBox="1">
            <a:spLocks/>
          </p:cNvSpPr>
          <p:nvPr/>
        </p:nvSpPr>
        <p:spPr>
          <a:xfrm>
            <a:off x="381000" y="5638800"/>
            <a:ext cx="8534400" cy="984885"/>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tabLst/>
              <a:defRPr/>
            </a:pPr>
            <a:r>
              <a:rPr kumimoji="0" lang="en-US" sz="3200" b="0" i="0" u="none" strike="noStrike" kern="1200" cap="none" spc="0" normalizeH="0" baseline="0" noProof="0" dirty="0" smtClean="0">
                <a:ln>
                  <a:noFill/>
                </a:ln>
                <a:solidFill>
                  <a:schemeClr val="bg1"/>
                </a:solidFill>
                <a:effectLst/>
                <a:uLnTx/>
                <a:uFillTx/>
                <a:latin typeface="+mn-lt"/>
                <a:ea typeface="+mn-ea"/>
                <a:cs typeface="+mn-cs"/>
              </a:rPr>
              <a:t>More</a:t>
            </a:r>
            <a:r>
              <a:rPr kumimoji="0" lang="en-US" sz="3200" b="0" i="0" u="none" strike="noStrike" kern="1200" cap="none" spc="0" normalizeH="0" noProof="0" dirty="0" smtClean="0">
                <a:ln>
                  <a:noFill/>
                </a:ln>
                <a:solidFill>
                  <a:schemeClr val="bg1"/>
                </a:solidFill>
                <a:effectLst/>
                <a:uLnTx/>
                <a:uFillTx/>
                <a:latin typeface="+mn-lt"/>
                <a:ea typeface="+mn-ea"/>
                <a:cs typeface="+mn-cs"/>
              </a:rPr>
              <a:t> than 3 deals</a:t>
            </a:r>
            <a:r>
              <a:rPr kumimoji="0" lang="en-US" sz="3200" b="0" i="0" u="none" strike="noStrike" kern="1200" cap="none" spc="0" normalizeH="0" baseline="0" noProof="0" dirty="0" smtClean="0">
                <a:ln>
                  <a:noFill/>
                </a:ln>
                <a:solidFill>
                  <a:schemeClr val="bg1"/>
                </a:solidFill>
                <a:effectLst/>
                <a:uLnTx/>
                <a:uFillTx/>
                <a:latin typeface="+mn-lt"/>
                <a:ea typeface="+mn-ea"/>
                <a:cs typeface="+mn-cs"/>
              </a:rPr>
              <a:t>:</a:t>
            </a:r>
          </a:p>
          <a:p>
            <a:pPr marL="1768475" lvl="3" indent="-396875" defTabSz="914363">
              <a:lnSpc>
                <a:spcPct val="90000"/>
              </a:lnSpc>
              <a:spcBef>
                <a:spcPct val="20000"/>
              </a:spcBef>
              <a:buFont typeface="Arial" pitchFamily="34" charset="0"/>
              <a:buChar char="•"/>
            </a:pPr>
            <a:r>
              <a:rPr lang="en-US" sz="3200" noProof="0" dirty="0" smtClean="0">
                <a:solidFill>
                  <a:schemeClr val="bg1"/>
                </a:solidFill>
              </a:rPr>
              <a:t>Use a licensed mortgage originator</a:t>
            </a:r>
            <a:endParaRPr kumimoji="0" lang="en-US" sz="3200" b="0" i="0" u="none" strike="noStrike" kern="1200" cap="none" spc="0" normalizeH="0" baseline="0" noProof="0" dirty="0" smtClean="0">
              <a:ln>
                <a:noFill/>
              </a:ln>
              <a:solidFill>
                <a:schemeClr val="bg1"/>
              </a:solidFill>
              <a:effectLst/>
              <a:uLnTx/>
              <a:uFillTx/>
              <a:latin typeface="+mn-lt"/>
              <a:ea typeface="+mn-ea"/>
              <a:cs typeface="+mn-cs"/>
            </a:endParaRPr>
          </a:p>
        </p:txBody>
      </p:sp>
      <p:sp>
        <p:nvSpPr>
          <p:cNvPr id="10" name="Text Placeholder 5"/>
          <p:cNvSpPr txBox="1">
            <a:spLocks/>
          </p:cNvSpPr>
          <p:nvPr/>
        </p:nvSpPr>
        <p:spPr>
          <a:xfrm>
            <a:off x="304800" y="3733800"/>
            <a:ext cx="8382000" cy="1526572"/>
          </a:xfrm>
          <a:prstGeom prst="rect">
            <a:avLst/>
          </a:prstGeom>
        </p:spPr>
        <p:txBody>
          <a:bodyPr vert="horz"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tabLst/>
              <a:defRPr/>
            </a:pPr>
            <a:r>
              <a:rPr kumimoji="0" lang="en-US" sz="3200" b="0" i="0" u="none" strike="noStrike" kern="1200" cap="none" spc="0" normalizeH="0" baseline="0" noProof="0" dirty="0" smtClean="0">
                <a:ln>
                  <a:noFill/>
                </a:ln>
                <a:effectLst/>
                <a:uLnTx/>
                <a:uFillTx/>
                <a:latin typeface="+mn-lt"/>
                <a:ea typeface="+mn-ea"/>
                <a:cs typeface="+mn-cs"/>
              </a:rPr>
              <a:t>Free Pass or 1 deal a year rule:</a:t>
            </a:r>
          </a:p>
          <a:p>
            <a:pPr marL="1768475" lvl="3" indent="-396875" defTabSz="914363">
              <a:lnSpc>
                <a:spcPct val="90000"/>
              </a:lnSpc>
              <a:spcBef>
                <a:spcPct val="20000"/>
              </a:spcBef>
              <a:buFont typeface="Arial" pitchFamily="34" charset="0"/>
              <a:buChar char="•"/>
            </a:pPr>
            <a:r>
              <a:rPr lang="en-US" sz="3200" noProof="0" dirty="0" smtClean="0"/>
              <a:t>Straight forward deal/balloon ok</a:t>
            </a:r>
          </a:p>
          <a:p>
            <a:pPr marL="1768475" lvl="3" indent="-396875" defTabSz="914363">
              <a:lnSpc>
                <a:spcPct val="90000"/>
              </a:lnSpc>
              <a:spcBef>
                <a:spcPct val="20000"/>
              </a:spcBef>
              <a:buFont typeface="Arial" pitchFamily="34" charset="0"/>
              <a:buChar char="•"/>
            </a:pPr>
            <a:r>
              <a:rPr kumimoji="0" lang="en-US" sz="3200" b="0" i="0" u="none" strike="noStrike" kern="1200" cap="none" spc="0" normalizeH="0" baseline="0" dirty="0" smtClean="0">
                <a:ln>
                  <a:noFill/>
                </a:ln>
                <a:effectLst/>
                <a:uLnTx/>
                <a:uFillTx/>
                <a:latin typeface="+mn-lt"/>
                <a:ea typeface="+mn-ea"/>
                <a:cs typeface="+mn-cs"/>
              </a:rPr>
              <a:t>Persons,</a:t>
            </a:r>
            <a:r>
              <a:rPr kumimoji="0" lang="en-US" sz="3200" b="0" i="0" u="none" strike="noStrike" kern="1200" cap="none" spc="0" normalizeH="0" dirty="0" smtClean="0">
                <a:ln>
                  <a:noFill/>
                </a:ln>
                <a:effectLst/>
                <a:uLnTx/>
                <a:uFillTx/>
                <a:latin typeface="+mn-lt"/>
                <a:ea typeface="+mn-ea"/>
                <a:cs typeface="+mn-cs"/>
              </a:rPr>
              <a:t> estates and trusts</a:t>
            </a:r>
            <a:endParaRPr kumimoji="0" lang="en-US" sz="3200" b="0" i="0" u="none" strike="noStrike" kern="1200" cap="none" spc="0" normalizeH="0" baseline="0" noProof="0" dirty="0">
              <a:ln>
                <a:noFill/>
              </a:ln>
              <a:effectLst/>
              <a:uLnTx/>
              <a:uFillTx/>
              <a:latin typeface="+mn-lt"/>
              <a:ea typeface="+mn-ea"/>
              <a:cs typeface="+mn-cs"/>
            </a:endParaRPr>
          </a:p>
        </p:txBody>
      </p:sp>
    </p:spTree>
  </p:cSld>
  <p:clrMapOvr>
    <a:masterClrMapping/>
  </p:clrMapOvr>
  <p:transition advTm="148765">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95000"/>
                  </a:schemeClr>
                </a:solidFill>
              </a:rPr>
              <a:t>The Dodd-Frank Act</a:t>
            </a:r>
            <a:endParaRPr lang="en-US" dirty="0">
              <a:solidFill>
                <a:schemeClr val="tx1">
                  <a:lumMod val="95000"/>
                </a:schemeClr>
              </a:solidFill>
            </a:endParaRPr>
          </a:p>
        </p:txBody>
      </p:sp>
      <p:sp>
        <p:nvSpPr>
          <p:cNvPr id="9" name="Text Placeholder 5"/>
          <p:cNvSpPr txBox="1">
            <a:spLocks/>
          </p:cNvSpPr>
          <p:nvPr/>
        </p:nvSpPr>
        <p:spPr>
          <a:xfrm>
            <a:off x="381000" y="5638800"/>
            <a:ext cx="8534400" cy="984885"/>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tabLst/>
              <a:defRPr/>
            </a:pPr>
            <a:r>
              <a:rPr kumimoji="0" lang="en-US" sz="3200" b="0" i="0" u="none" strike="noStrike" kern="1200" cap="none" spc="0" normalizeH="0" baseline="0" noProof="0" dirty="0" smtClean="0">
                <a:ln>
                  <a:noFill/>
                </a:ln>
                <a:solidFill>
                  <a:schemeClr val="bg1"/>
                </a:solidFill>
                <a:effectLst/>
                <a:uLnTx/>
                <a:uFillTx/>
                <a:latin typeface="+mn-lt"/>
                <a:ea typeface="+mn-ea"/>
                <a:cs typeface="+mn-cs"/>
              </a:rPr>
              <a:t>More</a:t>
            </a:r>
            <a:r>
              <a:rPr kumimoji="0" lang="en-US" sz="3200" b="0" i="0" u="none" strike="noStrike" kern="1200" cap="none" spc="0" normalizeH="0" noProof="0" dirty="0" smtClean="0">
                <a:ln>
                  <a:noFill/>
                </a:ln>
                <a:solidFill>
                  <a:schemeClr val="bg1"/>
                </a:solidFill>
                <a:effectLst/>
                <a:uLnTx/>
                <a:uFillTx/>
                <a:latin typeface="+mn-lt"/>
                <a:ea typeface="+mn-ea"/>
                <a:cs typeface="+mn-cs"/>
              </a:rPr>
              <a:t> than 3 deals</a:t>
            </a:r>
            <a:r>
              <a:rPr kumimoji="0" lang="en-US" sz="3200" b="0" i="0" u="none" strike="noStrike" kern="1200" cap="none" spc="0" normalizeH="0" baseline="0" noProof="0" dirty="0" smtClean="0">
                <a:ln>
                  <a:noFill/>
                </a:ln>
                <a:solidFill>
                  <a:schemeClr val="bg1"/>
                </a:solidFill>
                <a:effectLst/>
                <a:uLnTx/>
                <a:uFillTx/>
                <a:latin typeface="+mn-lt"/>
                <a:ea typeface="+mn-ea"/>
                <a:cs typeface="+mn-cs"/>
              </a:rPr>
              <a:t>:</a:t>
            </a:r>
          </a:p>
          <a:p>
            <a:pPr marL="1768475" lvl="3" indent="-396875" defTabSz="914363">
              <a:lnSpc>
                <a:spcPct val="90000"/>
              </a:lnSpc>
              <a:spcBef>
                <a:spcPct val="20000"/>
              </a:spcBef>
              <a:buFont typeface="Arial" pitchFamily="34" charset="0"/>
              <a:buChar char="•"/>
            </a:pPr>
            <a:r>
              <a:rPr lang="en-US" sz="3200" noProof="0" dirty="0" smtClean="0">
                <a:solidFill>
                  <a:schemeClr val="bg1"/>
                </a:solidFill>
              </a:rPr>
              <a:t>Use a licensed mortgage originator</a:t>
            </a:r>
            <a:endParaRPr kumimoji="0" lang="en-US" sz="3200" b="0" i="0" u="none" strike="noStrike" kern="1200" cap="none" spc="0" normalizeH="0" baseline="0" noProof="0" dirty="0" smtClean="0">
              <a:ln>
                <a:noFill/>
              </a:ln>
              <a:solidFill>
                <a:schemeClr val="bg1"/>
              </a:solidFill>
              <a:effectLst/>
              <a:uLnTx/>
              <a:uFillTx/>
              <a:latin typeface="+mn-lt"/>
              <a:ea typeface="+mn-ea"/>
              <a:cs typeface="+mn-cs"/>
            </a:endParaRPr>
          </a:p>
        </p:txBody>
      </p:sp>
      <p:sp>
        <p:nvSpPr>
          <p:cNvPr id="11" name="Text Placeholder 5"/>
          <p:cNvSpPr txBox="1">
            <a:spLocks/>
          </p:cNvSpPr>
          <p:nvPr/>
        </p:nvSpPr>
        <p:spPr>
          <a:xfrm>
            <a:off x="152400" y="2209800"/>
            <a:ext cx="8534400" cy="1969770"/>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tabLst/>
              <a:defRPr/>
            </a:pPr>
            <a:r>
              <a:rPr kumimoji="0" lang="en-US" sz="3200" b="0" i="0" u="none" strike="noStrike" kern="1200" cap="none" spc="0" normalizeH="0" baseline="0" noProof="0" dirty="0" smtClean="0">
                <a:ln>
                  <a:noFill/>
                </a:ln>
                <a:effectLst/>
                <a:uLnTx/>
                <a:uFillTx/>
                <a:latin typeface="+mn-lt"/>
                <a:ea typeface="+mn-ea"/>
                <a:cs typeface="+mn-cs"/>
              </a:rPr>
              <a:t>3 deals a year rule:</a:t>
            </a:r>
          </a:p>
          <a:p>
            <a:pPr marL="1768475" lvl="3" indent="-396875" defTabSz="914363">
              <a:lnSpc>
                <a:spcPct val="90000"/>
              </a:lnSpc>
              <a:spcBef>
                <a:spcPct val="20000"/>
              </a:spcBef>
              <a:buFont typeface="Arial" pitchFamily="34" charset="0"/>
              <a:buChar char="•"/>
            </a:pPr>
            <a:r>
              <a:rPr lang="en-US" sz="3200" noProof="0" dirty="0" smtClean="0"/>
              <a:t>No balloon payments </a:t>
            </a:r>
          </a:p>
          <a:p>
            <a:pPr marL="1768475" lvl="3" indent="-396875" defTabSz="914363">
              <a:lnSpc>
                <a:spcPct val="90000"/>
              </a:lnSpc>
              <a:spcBef>
                <a:spcPct val="20000"/>
              </a:spcBef>
              <a:buFont typeface="Arial" pitchFamily="34" charset="0"/>
              <a:buChar char="•"/>
            </a:pPr>
            <a:r>
              <a:rPr kumimoji="0" lang="en-US" sz="3200" b="0" i="0" u="none" strike="noStrike" kern="1200" cap="none" spc="0" normalizeH="0" baseline="0" dirty="0" smtClean="0">
                <a:ln>
                  <a:noFill/>
                </a:ln>
                <a:effectLst/>
                <a:uLnTx/>
                <a:uFillTx/>
                <a:latin typeface="+mn-lt"/>
                <a:ea typeface="+mn-ea"/>
                <a:cs typeface="+mn-cs"/>
              </a:rPr>
              <a:t>Persons,</a:t>
            </a:r>
            <a:r>
              <a:rPr kumimoji="0" lang="en-US" sz="3200" b="0" i="0" u="none" strike="noStrike" kern="1200" cap="none" spc="0" normalizeH="0" dirty="0" smtClean="0">
                <a:ln>
                  <a:noFill/>
                </a:ln>
                <a:effectLst/>
                <a:uLnTx/>
                <a:uFillTx/>
                <a:latin typeface="+mn-lt"/>
                <a:ea typeface="+mn-ea"/>
                <a:cs typeface="+mn-cs"/>
              </a:rPr>
              <a:t> estates, trusts and corporations</a:t>
            </a:r>
            <a:endParaRPr kumimoji="0" lang="en-US" sz="3200" b="0" i="0" u="none" strike="noStrike" kern="1200" cap="none" spc="0" normalizeH="0" baseline="0" noProof="0" dirty="0">
              <a:ln>
                <a:noFill/>
              </a:ln>
              <a:effectLst/>
              <a:uLnTx/>
              <a:uFillTx/>
              <a:latin typeface="+mn-lt"/>
              <a:ea typeface="+mn-ea"/>
              <a:cs typeface="+mn-cs"/>
            </a:endParaRPr>
          </a:p>
        </p:txBody>
      </p:sp>
      <p:sp>
        <p:nvSpPr>
          <p:cNvPr id="12" name="Text Placeholder 5"/>
          <p:cNvSpPr txBox="1">
            <a:spLocks/>
          </p:cNvSpPr>
          <p:nvPr/>
        </p:nvSpPr>
        <p:spPr>
          <a:xfrm>
            <a:off x="152400" y="4572000"/>
            <a:ext cx="8534400" cy="984885"/>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tabLst/>
              <a:defRPr/>
            </a:pPr>
            <a:r>
              <a:rPr kumimoji="0" lang="en-US" sz="3200" b="0" i="0" u="none" strike="noStrike" kern="1200" cap="none" spc="0" normalizeH="0" baseline="0" noProof="0" dirty="0" smtClean="0">
                <a:ln>
                  <a:noFill/>
                </a:ln>
                <a:effectLst/>
                <a:uLnTx/>
                <a:uFillTx/>
                <a:latin typeface="+mn-lt"/>
                <a:ea typeface="+mn-ea"/>
                <a:cs typeface="+mn-cs"/>
              </a:rPr>
              <a:t>More</a:t>
            </a:r>
            <a:r>
              <a:rPr kumimoji="0" lang="en-US" sz="3200" b="0" i="0" u="none" strike="noStrike" kern="1200" cap="none" spc="0" normalizeH="0" noProof="0" dirty="0" smtClean="0">
                <a:ln>
                  <a:noFill/>
                </a:ln>
                <a:effectLst/>
                <a:uLnTx/>
                <a:uFillTx/>
                <a:latin typeface="+mn-lt"/>
                <a:ea typeface="+mn-ea"/>
                <a:cs typeface="+mn-cs"/>
              </a:rPr>
              <a:t> than 3 deals</a:t>
            </a:r>
            <a:r>
              <a:rPr kumimoji="0" lang="en-US" sz="3200" b="0" i="0" u="none" strike="noStrike" kern="1200" cap="none" spc="0" normalizeH="0" baseline="0" noProof="0" dirty="0" smtClean="0">
                <a:ln>
                  <a:noFill/>
                </a:ln>
                <a:effectLst/>
                <a:uLnTx/>
                <a:uFillTx/>
                <a:latin typeface="+mn-lt"/>
                <a:ea typeface="+mn-ea"/>
                <a:cs typeface="+mn-cs"/>
              </a:rPr>
              <a:t>:</a:t>
            </a:r>
          </a:p>
          <a:p>
            <a:pPr marL="1768475" lvl="3" indent="-396875" defTabSz="914363">
              <a:lnSpc>
                <a:spcPct val="90000"/>
              </a:lnSpc>
              <a:spcBef>
                <a:spcPct val="20000"/>
              </a:spcBef>
              <a:buFont typeface="Arial" pitchFamily="34" charset="0"/>
              <a:buChar char="•"/>
            </a:pPr>
            <a:r>
              <a:rPr lang="en-US" sz="3200" noProof="0" dirty="0" smtClean="0"/>
              <a:t>Use a licensed mortgage originator</a:t>
            </a:r>
            <a:endParaRPr kumimoji="0" lang="en-US" sz="3200" b="0" i="0" u="none" strike="noStrike" kern="1200" cap="none" spc="0" normalizeH="0" baseline="0" noProof="0" dirty="0" smtClean="0">
              <a:ln>
                <a:noFill/>
              </a:ln>
              <a:effectLst/>
              <a:uLnTx/>
              <a:uFillTx/>
              <a:latin typeface="+mn-lt"/>
              <a:ea typeface="+mn-ea"/>
              <a:cs typeface="+mn-cs"/>
            </a:endParaRPr>
          </a:p>
        </p:txBody>
      </p:sp>
    </p:spTree>
  </p:cSld>
  <p:clrMapOvr>
    <a:masterClrMapping/>
  </p:clrMapOvr>
  <p:transition advTm="148765">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95000"/>
                  </a:schemeClr>
                </a:solidFill>
              </a:rPr>
              <a:t>Facts about the </a:t>
            </a:r>
            <a:br>
              <a:rPr lang="en-US" dirty="0" smtClean="0">
                <a:solidFill>
                  <a:schemeClr val="tx1">
                    <a:lumMod val="95000"/>
                  </a:schemeClr>
                </a:solidFill>
              </a:rPr>
            </a:br>
            <a:r>
              <a:rPr lang="en-US" dirty="0" err="1" smtClean="0">
                <a:solidFill>
                  <a:schemeClr val="tx1">
                    <a:lumMod val="95000"/>
                  </a:schemeClr>
                </a:solidFill>
              </a:rPr>
              <a:t>The</a:t>
            </a:r>
            <a:r>
              <a:rPr lang="en-US" dirty="0" smtClean="0">
                <a:solidFill>
                  <a:schemeClr val="tx1">
                    <a:lumMod val="95000"/>
                  </a:schemeClr>
                </a:solidFill>
              </a:rPr>
              <a:t> Dodd-Frank Act</a:t>
            </a:r>
            <a:endParaRPr lang="en-US" dirty="0">
              <a:solidFill>
                <a:schemeClr val="tx1">
                  <a:lumMod val="95000"/>
                </a:schemeClr>
              </a:solidFill>
            </a:endParaRPr>
          </a:p>
        </p:txBody>
      </p:sp>
      <p:sp>
        <p:nvSpPr>
          <p:cNvPr id="10" name="Text Placeholder 5"/>
          <p:cNvSpPr txBox="1">
            <a:spLocks/>
          </p:cNvSpPr>
          <p:nvPr/>
        </p:nvSpPr>
        <p:spPr>
          <a:xfrm>
            <a:off x="304800" y="3505200"/>
            <a:ext cx="8382000" cy="886397"/>
          </a:xfrm>
          <a:prstGeom prst="rect">
            <a:avLst/>
          </a:prstGeom>
        </p:spPr>
        <p:txBody>
          <a:bodyPr vert="horz"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Blip>
                <a:blip r:embed="rId3"/>
              </a:buBlip>
              <a:tabLst/>
              <a:defRPr/>
            </a:pPr>
            <a:r>
              <a:rPr kumimoji="0" lang="en-US" sz="3200" b="0" i="0" u="none" strike="noStrike" kern="1200" cap="none" spc="0" normalizeH="0" baseline="0" noProof="0" dirty="0" smtClean="0">
                <a:ln>
                  <a:noFill/>
                </a:ln>
                <a:effectLst/>
                <a:uLnTx/>
                <a:uFillTx/>
                <a:latin typeface="+mn-lt"/>
                <a:ea typeface="+mn-ea"/>
                <a:cs typeface="+mn-cs"/>
              </a:rPr>
              <a:t>It is easy to get a license a</a:t>
            </a:r>
            <a:r>
              <a:rPr lang="en-US" sz="3200" dirty="0" smtClean="0"/>
              <a:t>s a mortgage originator</a:t>
            </a:r>
            <a:endParaRPr kumimoji="0" lang="en-US" sz="3200" b="0" i="0" u="none" strike="noStrike" kern="1200" cap="none" spc="0" normalizeH="0" baseline="0" noProof="0" dirty="0">
              <a:ln>
                <a:noFill/>
              </a:ln>
              <a:effectLst/>
              <a:uLnTx/>
              <a:uFillTx/>
              <a:latin typeface="+mn-lt"/>
              <a:ea typeface="+mn-ea"/>
              <a:cs typeface="+mn-cs"/>
            </a:endParaRPr>
          </a:p>
        </p:txBody>
      </p:sp>
      <p:sp>
        <p:nvSpPr>
          <p:cNvPr id="11" name="Text Placeholder 5"/>
          <p:cNvSpPr txBox="1">
            <a:spLocks/>
          </p:cNvSpPr>
          <p:nvPr/>
        </p:nvSpPr>
        <p:spPr>
          <a:xfrm>
            <a:off x="304800" y="4572000"/>
            <a:ext cx="8382000" cy="886397"/>
          </a:xfrm>
          <a:prstGeom prst="rect">
            <a:avLst/>
          </a:prstGeom>
        </p:spPr>
        <p:txBody>
          <a:bodyPr vert="horz"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Blip>
                <a:blip r:embed="rId3"/>
              </a:buBlip>
              <a:tabLst/>
              <a:defRPr/>
            </a:pPr>
            <a:r>
              <a:rPr kumimoji="0" lang="en-US" sz="3200" b="0" i="0" u="none" strike="noStrike" kern="1200" cap="none" spc="0" normalizeH="0" baseline="0" noProof="0" dirty="0" smtClean="0">
                <a:ln>
                  <a:noFill/>
                </a:ln>
                <a:effectLst/>
                <a:uLnTx/>
                <a:uFillTx/>
                <a:latin typeface="+mn-lt"/>
                <a:ea typeface="+mn-ea"/>
                <a:cs typeface="+mn-cs"/>
              </a:rPr>
              <a:t>Investors buying with lease options,</a:t>
            </a:r>
            <a:r>
              <a:rPr kumimoji="0" lang="en-US" sz="3200" b="0" i="0" u="none" strike="noStrike" kern="1200" cap="none" spc="0" normalizeH="0" noProof="0" dirty="0" smtClean="0">
                <a:ln>
                  <a:noFill/>
                </a:ln>
                <a:effectLst/>
                <a:uLnTx/>
                <a:uFillTx/>
                <a:latin typeface="+mn-lt"/>
                <a:ea typeface="+mn-ea"/>
                <a:cs typeface="+mn-cs"/>
              </a:rPr>
              <a:t> owner financing or ‘subject to’ do not apply</a:t>
            </a:r>
            <a:endParaRPr kumimoji="0" lang="en-US" sz="3200" b="0" i="0" u="none" strike="noStrike" kern="1200" cap="none" spc="0" normalizeH="0" baseline="0" noProof="0" dirty="0">
              <a:ln>
                <a:noFill/>
              </a:ln>
              <a:effectLst/>
              <a:uLnTx/>
              <a:uFillTx/>
              <a:latin typeface="+mn-lt"/>
              <a:ea typeface="+mn-ea"/>
              <a:cs typeface="+mn-cs"/>
            </a:endParaRPr>
          </a:p>
        </p:txBody>
      </p:sp>
      <p:sp>
        <p:nvSpPr>
          <p:cNvPr id="12" name="Text Placeholder 5"/>
          <p:cNvSpPr txBox="1">
            <a:spLocks/>
          </p:cNvSpPr>
          <p:nvPr/>
        </p:nvSpPr>
        <p:spPr>
          <a:xfrm>
            <a:off x="304800" y="5715000"/>
            <a:ext cx="8382000" cy="886397"/>
          </a:xfrm>
          <a:prstGeom prst="rect">
            <a:avLst/>
          </a:prstGeom>
        </p:spPr>
        <p:txBody>
          <a:bodyPr vert="horz"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Blip>
                <a:blip r:embed="rId3"/>
              </a:buBlip>
              <a:tabLst/>
              <a:defRPr/>
            </a:pPr>
            <a:r>
              <a:rPr kumimoji="0" lang="en-US" sz="3200" b="0" i="0" u="none" strike="noStrike" kern="1200" cap="none" spc="0" normalizeH="0" baseline="0" noProof="0" dirty="0" smtClean="0">
                <a:ln>
                  <a:noFill/>
                </a:ln>
                <a:effectLst/>
                <a:uLnTx/>
                <a:uFillTx/>
                <a:latin typeface="+mn-lt"/>
                <a:ea typeface="+mn-ea"/>
                <a:cs typeface="+mn-cs"/>
              </a:rPr>
              <a:t>Rent &amp; Lease Options qualify as proving borrower’s viability</a:t>
            </a:r>
            <a:endParaRPr kumimoji="0" lang="en-US" sz="3200" b="0" i="0" u="none" strike="noStrike" kern="1200" cap="none" spc="0" normalizeH="0" baseline="0" noProof="0" dirty="0">
              <a:ln>
                <a:noFill/>
              </a:ln>
              <a:effectLst/>
              <a:uLnTx/>
              <a:uFillTx/>
              <a:latin typeface="+mn-lt"/>
              <a:ea typeface="+mn-ea"/>
              <a:cs typeface="+mn-cs"/>
            </a:endParaRPr>
          </a:p>
        </p:txBody>
      </p:sp>
      <p:pic>
        <p:nvPicPr>
          <p:cNvPr id="8" name="Picture 7" descr="Dodd-Frank-Act.jpg"/>
          <p:cNvPicPr>
            <a:picLocks noChangeAspect="1"/>
          </p:cNvPicPr>
          <p:nvPr/>
        </p:nvPicPr>
        <p:blipFill>
          <a:blip r:embed="rId4" cstate="print"/>
          <a:stretch>
            <a:fillRect/>
          </a:stretch>
        </p:blipFill>
        <p:spPr>
          <a:xfrm>
            <a:off x="6310312" y="0"/>
            <a:ext cx="2833688" cy="129540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
        <p:nvSpPr>
          <p:cNvPr id="9" name="Text Placeholder 5"/>
          <p:cNvSpPr txBox="1">
            <a:spLocks/>
          </p:cNvSpPr>
          <p:nvPr/>
        </p:nvSpPr>
        <p:spPr>
          <a:xfrm>
            <a:off x="304800" y="2286000"/>
            <a:ext cx="8382000" cy="886397"/>
          </a:xfrm>
          <a:prstGeom prst="rect">
            <a:avLst/>
          </a:prstGeom>
        </p:spPr>
        <p:txBody>
          <a:bodyPr vert="horz"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Blip>
                <a:blip r:embed="rId3"/>
              </a:buBlip>
              <a:tabLst/>
              <a:defRPr/>
            </a:pPr>
            <a:r>
              <a:rPr kumimoji="0" lang="en-US" sz="3200" b="0" i="0" u="none" strike="noStrike" kern="1200" cap="none" spc="0" normalizeH="0" baseline="0" noProof="0" dirty="0" smtClean="0">
                <a:ln>
                  <a:noFill/>
                </a:ln>
                <a:effectLst/>
                <a:uLnTx/>
                <a:uFillTx/>
                <a:latin typeface="+mn-lt"/>
                <a:ea typeface="+mn-ea"/>
                <a:cs typeface="+mn-cs"/>
              </a:rPr>
              <a:t>Most investors do not need to worry</a:t>
            </a:r>
            <a:r>
              <a:rPr kumimoji="0" lang="en-US" sz="3200" b="0" i="0" u="none" strike="noStrike" kern="1200" cap="none" spc="0" normalizeH="0" noProof="0" dirty="0" smtClean="0">
                <a:ln>
                  <a:noFill/>
                </a:ln>
                <a:effectLst/>
                <a:uLnTx/>
                <a:uFillTx/>
                <a:latin typeface="+mn-lt"/>
                <a:ea typeface="+mn-ea"/>
                <a:cs typeface="+mn-cs"/>
              </a:rPr>
              <a:t> about the Dodd-Frank Act</a:t>
            </a:r>
            <a:endParaRPr kumimoji="0" lang="en-US" sz="3200" b="0" i="0" u="none" strike="noStrike" kern="1200" cap="none" spc="0" normalizeH="0" baseline="0" noProof="0" dirty="0">
              <a:ln>
                <a:noFill/>
              </a:ln>
              <a:effectLst/>
              <a:uLnTx/>
              <a:uFillTx/>
              <a:latin typeface="+mn-lt"/>
              <a:ea typeface="+mn-ea"/>
              <a:cs typeface="+mn-cs"/>
            </a:endParaRPr>
          </a:p>
        </p:txBody>
      </p:sp>
    </p:spTree>
  </p:cSld>
  <p:clrMapOvr>
    <a:masterClrMapping/>
  </p:clrMapOvr>
  <p:transition advTm="148765">
    <p:fade/>
  </p:transition>
  <p:timing>
    <p:tnLst>
      <p:par>
        <p:cTn id="1" dur="indefinite" restart="never" nodeType="tmRoot"/>
      </p:par>
    </p:tnLst>
  </p:timing>
</p:sld>
</file>

<file path=ppt/theme/theme1.xml><?xml version="1.0" encoding="utf-8"?>
<a:theme xmlns:a="http://schemas.openxmlformats.org/drawingml/2006/main" name="TS001013022">
  <a:themeElements>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OOFile" ma:contentTypeID="0x0101006025706CF4CD034688BEBAE97A2E701D020200C3831ACA17D8814887A164412888521E" ma:contentTypeVersion="7" ma:contentTypeDescription="Create a new document." ma:contentTypeScope="" ma:versionID="ed1fea5d08807278759d338940aa9e8f">
  <xsd:schema xmlns:xsd="http://www.w3.org/2001/XMLSchema" xmlns:xs="http://www.w3.org/2001/XMLSchema" xmlns:p="http://schemas.microsoft.com/office/2006/metadata/properties" xmlns:ns2="145c5697-5eb5-440b-b2f1-a8273fb59250" targetNamespace="http://schemas.microsoft.com/office/2006/metadata/properties" ma:root="true" ma:fieldsID="174e4b03d57b3d621fa064bbab783e99" ns2:_="">
    <xsd:import namespace="145c5697-5eb5-440b-b2f1-a8273fb59250"/>
    <xsd:element name="properties">
      <xsd:complexType>
        <xsd:sequence>
          <xsd:element name="documentManagement">
            <xsd:complexType>
              <xsd:all>
                <xsd:element ref="ns2:AssetId" minOccurs="0"/>
                <xsd:element ref="ns2:AuthoringAssetId" minOccurs="0"/>
                <xsd:element ref="ns2:AssetType" minOccurs="0"/>
                <xsd:element ref="ns2:Markets" minOccurs="0"/>
                <xsd:element ref="ns2:NumericAssetId" minOccurs="0"/>
                <xsd:element ref="ns2:AppV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5c5697-5eb5-440b-b2f1-a8273fb59250" elementFormDefault="qualified">
    <xsd:import namespace="http://schemas.microsoft.com/office/2006/documentManagement/types"/>
    <xsd:import namespace="http://schemas.microsoft.com/office/infopath/2007/PartnerControls"/>
    <xsd:element name="AssetId" ma:index="8" nillable="true" ma:displayName="AssetId" ma:indexed="true" ma:internalName="AssetId" ma:readOnly="false">
      <xsd:simpleType>
        <xsd:restriction base="dms:Text"/>
      </xsd:simpleType>
    </xsd:element>
    <xsd:element name="AuthoringAssetId" ma:index="9" nillable="true" ma:displayName="AuthoringAssetId" ma:indexed="true" ma:internalName="AuthoringAssetId" ma:readOnly="false">
      <xsd:simpleType>
        <xsd:restriction base="dms:Text"/>
      </xsd:simpleType>
    </xsd:element>
    <xsd:element name="AssetType" ma:index="10" nillable="true" ma:displayName="AssetType" ma:internalName="AssetType" ma:readOnly="false">
      <xsd:simpleType>
        <xsd:restriction base="dms:Text"/>
      </xsd:simpleType>
    </xsd:element>
    <xsd:element name="Markets" ma:index="11" nillable="true" ma:displayName="Markets" ma:internalName="Markets" ma:readOnly="false">
      <xsd:simpleType>
        <xsd:restriction base="dms:Text"/>
      </xsd:simpleType>
    </xsd:element>
    <xsd:element name="NumericAssetId" ma:index="12" nillable="true" ma:displayName="NumericAssetId" ma:indexed="true" ma:internalName="NumericAssetId" ma:readOnly="false">
      <xsd:simpleType>
        <xsd:restriction base="dms:Unknown"/>
      </xsd:simpleType>
    </xsd:element>
    <xsd:element name="AppVer" ma:index="13" nillable="true" ma:displayName="AppVer" ma:internalName="AppVer" ma:readOnly="fals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LongProperties xmlns="http://schemas.microsoft.com/office/2006/metadata/longProperties"/>
</file>

<file path=customXml/item4.xml><?xml version="1.0" encoding="utf-8"?>
<p:properties xmlns:p="http://schemas.microsoft.com/office/2006/metadata/properties" xmlns:xsi="http://www.w3.org/2001/XMLSchema-instance">
  <documentManagement>
    <NumericAssetId xmlns="145c5697-5eb5-440b-b2f1-a8273fb59250" xsi:nil="true"/>
    <AssetType xmlns="145c5697-5eb5-440b-b2f1-a8273fb59250">TP</AssetType>
    <Markets xmlns="145c5697-5eb5-440b-b2f1-a8273fb59250" xsi:nil="true"/>
    <AppVer xmlns="145c5697-5eb5-440b-b2f1-a8273fb59250" xsi:nil="true"/>
    <AuthoringAssetId xmlns="145c5697-5eb5-440b-b2f1-a8273fb59250">TP001013022</AuthoringAssetId>
    <AssetId xmlns="145c5697-5eb5-440b-b2f1-a8273fb59250">TS001013022</AssetId>
  </documentManagement>
</p:properties>
</file>

<file path=customXml/itemProps1.xml><?xml version="1.0" encoding="utf-8"?>
<ds:datastoreItem xmlns:ds="http://schemas.openxmlformats.org/officeDocument/2006/customXml" ds:itemID="{8E74EFA9-25BC-4BB0-ADBA-772FF710387E}">
  <ds:schemaRefs>
    <ds:schemaRef ds:uri="http://schemas.microsoft.com/sharepoint/v3/contenttype/forms"/>
  </ds:schemaRefs>
</ds:datastoreItem>
</file>

<file path=customXml/itemProps2.xml><?xml version="1.0" encoding="utf-8"?>
<ds:datastoreItem xmlns:ds="http://schemas.openxmlformats.org/officeDocument/2006/customXml" ds:itemID="{1D83BD91-A048-459A-892F-E1005DD543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5c5697-5eb5-440b-b2f1-a8273fb592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470AE10E-A4DE-4845-B565-29B4A5A537FF}">
  <ds:schemaRefs>
    <ds:schemaRef ds:uri="http://schemas.microsoft.com/office/2006/metadata/longProperties"/>
  </ds:schemaRefs>
</ds:datastoreItem>
</file>

<file path=customXml/itemProps4.xml><?xml version="1.0" encoding="utf-8"?>
<ds:datastoreItem xmlns:ds="http://schemas.openxmlformats.org/officeDocument/2006/customXml" ds:itemID="{7779E4BD-055B-4E6E-998A-0F9E2166133C}">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145c5697-5eb5-440b-b2f1-a8273fb59250"/>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TS001013022</Template>
  <TotalTime>211</TotalTime>
  <Words>462</Words>
  <Application>Microsoft Office PowerPoint</Application>
  <PresentationFormat>On-screen Show (4:3)</PresentationFormat>
  <Paragraphs>40</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Tahoma</vt:lpstr>
      <vt:lpstr>Wingdings</vt:lpstr>
      <vt:lpstr>TS001013022</vt:lpstr>
      <vt:lpstr>Dodd-Frank Act</vt:lpstr>
      <vt:lpstr>The Dodd-Frank Act</vt:lpstr>
      <vt:lpstr>The Dodd-Frank Act</vt:lpstr>
      <vt:lpstr>Facts about the  The Dodd-Frank Act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of the Minds</dc:title>
  <dc:creator>Laura</dc:creator>
  <cp:lastModifiedBy>Laura Al-Amery</cp:lastModifiedBy>
  <cp:revision>19</cp:revision>
  <dcterms:created xsi:type="dcterms:W3CDTF">2012-12-07T20:34:08Z</dcterms:created>
  <dcterms:modified xsi:type="dcterms:W3CDTF">2015-02-17T21:33:17Z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arkets">
    <vt:lpwstr/>
  </property>
  <property fmtid="{D5CDD505-2E9C-101B-9397-08002B2CF9AE}" pid="3" name="AssetType">
    <vt:lpwstr>TP</vt:lpwstr>
  </property>
  <property fmtid="{D5CDD505-2E9C-101B-9397-08002B2CF9AE}" pid="4" name="BugNumber">
    <vt:lpwstr>485568L</vt:lpwstr>
  </property>
  <property fmtid="{D5CDD505-2E9C-101B-9397-08002B2CF9AE}" pid="5" name="TPInstallLocation">
    <vt:lpwstr>{My Templates}</vt:lpwstr>
  </property>
  <property fmtid="{D5CDD505-2E9C-101B-9397-08002B2CF9AE}" pid="6" name="PrimaryImageGen">
    <vt:lpwstr>1</vt:lpwstr>
  </property>
  <property fmtid="{D5CDD505-2E9C-101B-9397-08002B2CF9AE}" pid="7" name="display_urn:schemas-microsoft-com:office:office#APAuthor">
    <vt:lpwstr>REDMOND\cynvey</vt:lpwstr>
  </property>
  <property fmtid="{D5CDD505-2E9C-101B-9397-08002B2CF9AE}" pid="8" name="APAuthor">
    <vt:lpwstr>191</vt:lpwstr>
  </property>
  <property fmtid="{D5CDD505-2E9C-101B-9397-08002B2CF9AE}" pid="9" name="Milestone">
    <vt:lpwstr>Continuous</vt:lpwstr>
  </property>
  <property fmtid="{D5CDD505-2E9C-101B-9397-08002B2CF9AE}" pid="10" name="TPAppVersion">
    <vt:lpwstr>11</vt:lpwstr>
  </property>
  <property fmtid="{D5CDD505-2E9C-101B-9397-08002B2CF9AE}" pid="11" name="TPCommandLine">
    <vt:lpwstr>{PP} /n {FilePath}</vt:lpwstr>
  </property>
  <property fmtid="{D5CDD505-2E9C-101B-9397-08002B2CF9AE}" pid="12" name="AssetId">
    <vt:lpwstr>TS001013022</vt:lpwstr>
  </property>
  <property fmtid="{D5CDD505-2E9C-101B-9397-08002B2CF9AE}" pid="13" name="IsSearchable">
    <vt:lpwstr>0</vt:lpwstr>
  </property>
  <property fmtid="{D5CDD505-2E9C-101B-9397-08002B2CF9AE}" pid="14" name="NumericId">
    <vt:lpwstr>-1.00000000000000</vt:lpwstr>
  </property>
  <property fmtid="{D5CDD505-2E9C-101B-9397-08002B2CF9AE}" pid="15" name="PublishTargets">
    <vt:lpwstr>OfficeOnline</vt:lpwstr>
  </property>
  <property fmtid="{D5CDD505-2E9C-101B-9397-08002B2CF9AE}" pid="16" name="TPLaunchHelpLinkType">
    <vt:lpwstr>Template</vt:lpwstr>
  </property>
  <property fmtid="{D5CDD505-2E9C-101B-9397-08002B2CF9AE}" pid="17" name="TPFriendlyName">
    <vt:lpwstr>Staff training presentation</vt:lpwstr>
  </property>
  <property fmtid="{D5CDD505-2E9C-101B-9397-08002B2CF9AE}" pid="18" name="display_urn:schemas-microsoft-com:office:office#APEditor">
    <vt:lpwstr>REDMOND\v-luannv</vt:lpwstr>
  </property>
  <property fmtid="{D5CDD505-2E9C-101B-9397-08002B2CF9AE}" pid="19" name="APEditor">
    <vt:lpwstr>92</vt:lpwstr>
  </property>
  <property fmtid="{D5CDD505-2E9C-101B-9397-08002B2CF9AE}" pid="20" name="Provider">
    <vt:lpwstr>EY006220130</vt:lpwstr>
  </property>
  <property fmtid="{D5CDD505-2E9C-101B-9397-08002B2CF9AE}" pid="21" name="SourceTitle">
    <vt:lpwstr>Staff training presentation</vt:lpwstr>
  </property>
  <property fmtid="{D5CDD505-2E9C-101B-9397-08002B2CF9AE}" pid="22" name="TPApplication">
    <vt:lpwstr>PowerPoint</vt:lpwstr>
  </property>
  <property fmtid="{D5CDD505-2E9C-101B-9397-08002B2CF9AE}" pid="23" name="TPLaunchHelpLink">
    <vt:lpwstr/>
  </property>
  <property fmtid="{D5CDD505-2E9C-101B-9397-08002B2CF9AE}" pid="24" name="OpenTemplate">
    <vt:lpwstr>1</vt:lpwstr>
  </property>
  <property fmtid="{D5CDD505-2E9C-101B-9397-08002B2CF9AE}" pid="25" name="UACurrentWords">
    <vt:lpwstr>0</vt:lpwstr>
  </property>
  <property fmtid="{D5CDD505-2E9C-101B-9397-08002B2CF9AE}" pid="26" name="UALocRecommendation">
    <vt:lpwstr>Localize</vt:lpwstr>
  </property>
  <property fmtid="{D5CDD505-2E9C-101B-9397-08002B2CF9AE}" pid="27" name="Applications">
    <vt:lpwstr>184;#Office 2000;#182;#Office XP;#65;#Microsoft Office PowerPoint 2007;#79;#Template 12;#64;#PowerPoint 2003</vt:lpwstr>
  </property>
  <property fmtid="{D5CDD505-2E9C-101B-9397-08002B2CF9AE}" pid="28" name="TemplateStatus">
    <vt:lpwstr>Complete</vt:lpwstr>
  </property>
  <property fmtid="{D5CDD505-2E9C-101B-9397-08002B2CF9AE}" pid="29" name="ContentTypeId">
    <vt:lpwstr>0x0101006025706CF4CD034688BEBAE97A2E701D020200C3831ACA17D8814887A164412888521E</vt:lpwstr>
  </property>
  <property fmtid="{D5CDD505-2E9C-101B-9397-08002B2CF9AE}" pid="30" name="IsDeleted">
    <vt:lpwstr>0</vt:lpwstr>
  </property>
  <property fmtid="{D5CDD505-2E9C-101B-9397-08002B2CF9AE}" pid="31" name="ShowIn">
    <vt:lpwstr>Show everywhere</vt:lpwstr>
  </property>
  <property fmtid="{D5CDD505-2E9C-101B-9397-08002B2CF9AE}" pid="32" name="PublishStatusLookup">
    <vt:lpwstr>258337</vt:lpwstr>
  </property>
  <property fmtid="{D5CDD505-2E9C-101B-9397-08002B2CF9AE}" pid="33" name="TPComponent">
    <vt:lpwstr>PPTFiles</vt:lpwstr>
  </property>
  <property fmtid="{D5CDD505-2E9C-101B-9397-08002B2CF9AE}" pid="34" name="TPNamespace">
    <vt:lpwstr>POWERPNT</vt:lpwstr>
  </property>
  <property fmtid="{D5CDD505-2E9C-101B-9397-08002B2CF9AE}" pid="35" name="TPClientViewer">
    <vt:lpwstr>Microsoft Office PowerPoint</vt:lpwstr>
  </property>
  <property fmtid="{D5CDD505-2E9C-101B-9397-08002B2CF9AE}" pid="36" name="APTrustLevel">
    <vt:lpwstr>1.00000000000000</vt:lpwstr>
  </property>
  <property fmtid="{D5CDD505-2E9C-101B-9397-08002B2CF9AE}" pid="37" name="TrustLevel">
    <vt:lpwstr>Microsoft Managed Content</vt:lpwstr>
  </property>
  <property fmtid="{D5CDD505-2E9C-101B-9397-08002B2CF9AE}" pid="38" name="Content Type">
    <vt:lpwstr>OOFile</vt:lpwstr>
  </property>
  <property fmtid="{D5CDD505-2E9C-101B-9397-08002B2CF9AE}" pid="39" name="AuthoringAssetId">
    <vt:lpwstr>TP001013022</vt:lpwstr>
  </property>
  <property fmtid="{D5CDD505-2E9C-101B-9397-08002B2CF9AE}" pid="40" name="NumericAssetId">
    <vt:lpwstr/>
  </property>
  <property fmtid="{D5CDD505-2E9C-101B-9397-08002B2CF9AE}" pid="41" name="AppVer">
    <vt:lpwstr/>
  </property>
</Properties>
</file>