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5"/>
  </p:sldMasterIdLst>
  <p:notesMasterIdLst>
    <p:notesMasterId r:id="rId13"/>
  </p:notesMasterIdLst>
  <p:handoutMasterIdLst>
    <p:handoutMasterId r:id="rId14"/>
  </p:handoutMasterIdLst>
  <p:sldIdLst>
    <p:sldId id="256" r:id="rId6"/>
    <p:sldId id="257" r:id="rId7"/>
    <p:sldId id="258" r:id="rId8"/>
    <p:sldId id="259" r:id="rId9"/>
    <p:sldId id="262" r:id="rId10"/>
    <p:sldId id="260" r:id="rId11"/>
    <p:sldId id="261" r:id="rId12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9" autoAdjust="0"/>
    <p:restoredTop sz="94683" autoAdjust="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-1998" y="-96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fld id="{AB7C603F-571C-4D14-8722-840FFD6828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98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07/16/96</a:t>
            </a:r>
            <a:endParaRPr lang="en-US" sz="120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75" tIns="46838" rIns="93675" bIns="468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##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435409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388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58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8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585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585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585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B9850D8-A8DB-482F-A1F2-DAFA2EAFFC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80A9E-9AFE-4B9F-AE9D-A066A89794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83AB3-6D0A-4220-9167-8324C59E19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E33E6-B8BE-41C8-B77E-5B79F14083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0FBED-0FD9-4C1E-ADC2-E36CE6343C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7A1DF-A669-491C-89B9-85D63A6F52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84B44-A2C3-4E76-9C2E-9FD421D0B0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7A8F1-34A4-4420-B70E-2F8DE04101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EB48BA-7F51-4627-9D95-68C8647E51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8DB81-3C36-4697-8A4F-DF416A2FFF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498491-8E1F-48F4-AD1E-CFDECADDB6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6C1BA2FB-AB12-442C-8823-BCEF2566F62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Legal Entities for Syndication</a:t>
            </a:r>
            <a:endParaRPr 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4000" dirty="0" smtClean="0"/>
              <a:t>Basic Setup</a:t>
            </a:r>
            <a:endParaRPr lang="en-US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535487"/>
          </a:xfrm>
          <a:noFill/>
          <a:ln/>
        </p:spPr>
        <p:txBody>
          <a:bodyPr lIns="182562" tIns="46038" rIns="182562" bIns="46038"/>
          <a:lstStyle/>
          <a:p>
            <a:r>
              <a:rPr lang="en-US" dirty="0" smtClean="0"/>
              <a:t>Form </a:t>
            </a:r>
            <a:r>
              <a:rPr lang="en-US" dirty="0" smtClean="0"/>
              <a:t>“Base” LLC</a:t>
            </a:r>
            <a:endParaRPr lang="en-US" dirty="0" smtClean="0"/>
          </a:p>
          <a:p>
            <a:pPr lvl="1"/>
            <a:r>
              <a:rPr lang="en-US" sz="2400" dirty="0" smtClean="0"/>
              <a:t>Articles of Organization</a:t>
            </a:r>
          </a:p>
          <a:p>
            <a:pPr lvl="1"/>
            <a:r>
              <a:rPr lang="en-US" sz="2400" dirty="0" smtClean="0"/>
              <a:t>Operating Agreement</a:t>
            </a:r>
            <a:endParaRPr lang="en-US" sz="2400" dirty="0"/>
          </a:p>
          <a:p>
            <a:pPr lvl="1"/>
            <a:r>
              <a:rPr lang="en-US" sz="2400" dirty="0" smtClean="0"/>
              <a:t>Syndicators – Member-Managers</a:t>
            </a:r>
          </a:p>
          <a:p>
            <a:pPr lvl="1"/>
            <a:r>
              <a:rPr lang="en-US" sz="2400" dirty="0" smtClean="0"/>
              <a:t>Investors – Non-Voting Members</a:t>
            </a:r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000" dirty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4000" dirty="0" smtClean="0"/>
              <a:t>Option 1 – “Easy” Setup</a:t>
            </a:r>
            <a:endParaRPr lang="en-US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535487"/>
          </a:xfrm>
          <a:noFill/>
          <a:ln/>
        </p:spPr>
        <p:txBody>
          <a:bodyPr lIns="182562" tIns="46038" rIns="182562" bIns="46038"/>
          <a:lstStyle/>
          <a:p>
            <a:pPr lvl="1">
              <a:buNone/>
            </a:pPr>
            <a:r>
              <a:rPr lang="en-US" sz="2400" dirty="0" smtClean="0"/>
              <a:t>Deal Flow:</a:t>
            </a:r>
          </a:p>
          <a:p>
            <a:pPr lvl="1"/>
            <a:r>
              <a:rPr lang="en-US" sz="2400" dirty="0" smtClean="0"/>
              <a:t>Purchase property under base LLC or/and form one LLC per property</a:t>
            </a:r>
            <a:endParaRPr lang="en-US" sz="2400" dirty="0"/>
          </a:p>
          <a:p>
            <a:pPr lvl="1"/>
            <a:r>
              <a:rPr lang="en-US" sz="2400" dirty="0" smtClean="0"/>
              <a:t>If property purchased under base LLC, once Deed recorded:</a:t>
            </a:r>
          </a:p>
          <a:p>
            <a:pPr lvl="2"/>
            <a:r>
              <a:rPr lang="en-US" sz="2000" dirty="0" smtClean="0"/>
              <a:t>Quitclaim property to “new” LLC</a:t>
            </a:r>
          </a:p>
          <a:p>
            <a:pPr lvl="2"/>
            <a:r>
              <a:rPr lang="en-US" sz="2000" dirty="0" smtClean="0"/>
              <a:t>“New” LLC will have as member-managers the investors and the syndicators (owners)</a:t>
            </a:r>
          </a:p>
          <a:p>
            <a:pPr lvl="2"/>
            <a:r>
              <a:rPr lang="en-US" sz="2000" dirty="0" smtClean="0"/>
              <a:t>File Note and Deed of Trust to secure investor’s interest in the property</a:t>
            </a:r>
          </a:p>
          <a:p>
            <a:pPr lvl="2"/>
            <a:r>
              <a:rPr lang="en-US" sz="2000" dirty="0" smtClean="0"/>
              <a:t>Deed of Trust will state ownership interest </a:t>
            </a:r>
          </a:p>
          <a:p>
            <a:pPr lvl="2"/>
            <a:r>
              <a:rPr lang="en-US" sz="2000" dirty="0" smtClean="0"/>
              <a:t>At Sale/Closing everyone will sign off</a:t>
            </a:r>
          </a:p>
          <a:p>
            <a:pPr lvl="1">
              <a:buNone/>
            </a:pPr>
            <a:endParaRPr lang="en-US" sz="2000" dirty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4000" dirty="0" smtClean="0"/>
              <a:t>Option 2 – “Regular” Setup</a:t>
            </a:r>
            <a:endParaRPr lang="en-US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535487"/>
          </a:xfrm>
          <a:noFill/>
          <a:ln/>
        </p:spPr>
        <p:txBody>
          <a:bodyPr lIns="182562" tIns="46038" rIns="182562" bIns="46038"/>
          <a:lstStyle/>
          <a:p>
            <a:pPr>
              <a:buNone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Intrastate Offering Exemption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/>
              <a:t>As the SEC says, "This exemption facilitates the financing of local business operations.“ </a:t>
            </a:r>
          </a:p>
          <a:p>
            <a:pPr>
              <a:buNone/>
            </a:pPr>
            <a:r>
              <a:rPr lang="en-US" sz="2400" dirty="0" smtClean="0"/>
              <a:t>To qualify for the intrastate offering exemption, your company must:</a:t>
            </a:r>
            <a:endParaRPr lang="en-US" dirty="0" smtClean="0"/>
          </a:p>
          <a:p>
            <a:r>
              <a:rPr lang="en-US" sz="2400" dirty="0" smtClean="0"/>
              <a:t>be incorporated in the state where it is offering the securities;</a:t>
            </a:r>
          </a:p>
          <a:p>
            <a:r>
              <a:rPr lang="en-US" sz="2400" dirty="0" smtClean="0"/>
              <a:t>carry out a significant amount of its business in that state; and</a:t>
            </a:r>
          </a:p>
          <a:p>
            <a:r>
              <a:rPr lang="en-US" sz="2400" dirty="0" smtClean="0"/>
              <a:t>make offers and sales only to residents of that state.</a:t>
            </a:r>
          </a:p>
          <a:p>
            <a:pPr lvl="1">
              <a:buNone/>
            </a:pPr>
            <a:endParaRPr lang="en-US" sz="2000" dirty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4000" dirty="0" smtClean="0"/>
              <a:t>Option 2 – “Regular” Setup</a:t>
            </a:r>
            <a:br>
              <a:rPr lang="en-US" sz="4000" dirty="0" smtClean="0"/>
            </a:br>
            <a:r>
              <a:rPr lang="en-US" sz="4000" i="1" dirty="0" smtClean="0"/>
              <a:t>… continue</a:t>
            </a:r>
            <a:endParaRPr lang="en-US" sz="4000" i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535487"/>
          </a:xfrm>
          <a:noFill/>
          <a:ln/>
        </p:spPr>
        <p:txBody>
          <a:bodyPr lIns="182562" tIns="46038" rIns="182562" bIns="46038"/>
          <a:lstStyle/>
          <a:p>
            <a:pPr>
              <a:buNone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 buying across State lines:</a:t>
            </a:r>
          </a:p>
          <a:p>
            <a:pPr>
              <a:buNone/>
            </a:pPr>
            <a:endParaRPr lang="en-US" sz="2400" dirty="0" smtClean="0"/>
          </a:p>
          <a:p>
            <a:pPr lvl="1"/>
            <a:r>
              <a:rPr lang="en-US" sz="2000" dirty="0" smtClean="0"/>
              <a:t>You have to register with the State and Federal SEC </a:t>
            </a:r>
          </a:p>
          <a:p>
            <a:pPr lvl="1"/>
            <a:r>
              <a:rPr lang="en-US" sz="2000" dirty="0" smtClean="0"/>
              <a:t>Have Attorney specializing in lending requirements draw necessary paperwork</a:t>
            </a:r>
          </a:p>
          <a:p>
            <a:pPr lvl="1"/>
            <a:r>
              <a:rPr lang="en-US" sz="2000" dirty="0" smtClean="0"/>
              <a:t>Disclosures and Compliance must be signed</a:t>
            </a:r>
            <a:endParaRPr lang="en-US" sz="2000" dirty="0"/>
          </a:p>
          <a:p>
            <a:pPr lvl="1"/>
            <a:endParaRPr lang="en-US" sz="2000" dirty="0" smtClean="0"/>
          </a:p>
          <a:p>
            <a:pPr lvl="1">
              <a:buNone/>
            </a:pPr>
            <a:r>
              <a:rPr lang="en-US" sz="2000" dirty="0" smtClean="0"/>
              <a:t>In other words …</a:t>
            </a:r>
          </a:p>
          <a:p>
            <a:pPr lvl="1" algn="ctr">
              <a:buNone/>
            </a:pPr>
            <a:r>
              <a:rPr lang="en-US" sz="2000" dirty="0" smtClean="0"/>
              <a:t>Use local money lenders for properties financing so you can use the SEC exemption</a:t>
            </a:r>
          </a:p>
          <a:p>
            <a:pPr lvl="1">
              <a:buNone/>
            </a:pPr>
            <a:endParaRPr lang="en-US" sz="20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4000" dirty="0" smtClean="0"/>
              <a:t>Recommendations</a:t>
            </a:r>
            <a:br>
              <a:rPr lang="en-US" sz="4000" dirty="0" smtClean="0"/>
            </a:br>
            <a:r>
              <a:rPr lang="en-US" sz="4000" dirty="0" smtClean="0"/>
              <a:t>on Don’ts</a:t>
            </a:r>
            <a:endParaRPr lang="en-US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535487"/>
          </a:xfrm>
          <a:noFill/>
          <a:ln/>
        </p:spPr>
        <p:txBody>
          <a:bodyPr lIns="182562" tIns="46038" rIns="182562" bIns="46038"/>
          <a:lstStyle/>
          <a:p>
            <a:r>
              <a:rPr lang="en-US" dirty="0" smtClean="0"/>
              <a:t>Advertising in newspapers, Craigslist, Radio, Billboards</a:t>
            </a:r>
          </a:p>
          <a:p>
            <a:r>
              <a:rPr lang="en-US" dirty="0" smtClean="0"/>
              <a:t>NEVER guarantee ANYTHING! </a:t>
            </a:r>
          </a:p>
          <a:p>
            <a:r>
              <a:rPr lang="en-US" dirty="0" smtClean="0"/>
              <a:t>DO NOT advertise your returns. (IE Make 10% or more on your money by investing with me now!)</a:t>
            </a:r>
          </a:p>
          <a:p>
            <a:r>
              <a:rPr lang="en-US" dirty="0" smtClean="0"/>
              <a:t>DO NOT come out and say 'I'm Looking for Investors!'</a:t>
            </a:r>
          </a:p>
          <a:p>
            <a:pPr lvl="1">
              <a:buNone/>
            </a:pPr>
            <a:endParaRPr lang="en-US" sz="2000" dirty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4000" dirty="0" smtClean="0"/>
              <a:t>Recommendations</a:t>
            </a:r>
            <a:br>
              <a:rPr lang="en-US" sz="4000" dirty="0" smtClean="0"/>
            </a:br>
            <a:r>
              <a:rPr lang="en-US" sz="4000" dirty="0" smtClean="0"/>
              <a:t>on Do’s</a:t>
            </a:r>
            <a:endParaRPr lang="en-US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535487"/>
          </a:xfrm>
          <a:noFill/>
          <a:ln/>
        </p:spPr>
        <p:txBody>
          <a:bodyPr lIns="182562" tIns="46038" rIns="182562" bIns="46038"/>
          <a:lstStyle/>
          <a:p>
            <a:r>
              <a:rPr lang="en-US" sz="2800" dirty="0" smtClean="0"/>
              <a:t>Luncheons (general and educational)</a:t>
            </a:r>
          </a:p>
          <a:p>
            <a:r>
              <a:rPr lang="en-US" sz="2800" dirty="0" smtClean="0"/>
              <a:t>Work with a mortgage broker (one that specializes in investment property financing) (they act as a middle person to find the private lenders. They'll examine the offering and market it to their private lenders for you)</a:t>
            </a:r>
          </a:p>
          <a:p>
            <a:r>
              <a:rPr lang="en-US" sz="2800" dirty="0" smtClean="0"/>
              <a:t>Online Marketing (general and educational) </a:t>
            </a:r>
          </a:p>
          <a:p>
            <a:r>
              <a:rPr lang="en-US" sz="2800" dirty="0" smtClean="0"/>
              <a:t>THE RULE OF 45: contact 3 times within 45 days</a:t>
            </a:r>
          </a:p>
          <a:p>
            <a:pPr lvl="1">
              <a:buNone/>
            </a:pPr>
            <a:endParaRPr lang="en-US" sz="2000" dirty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01013022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NumericAssetId xmlns="145c5697-5eb5-440b-b2f1-a8273fb59250" xsi:nil="true"/>
    <AssetType xmlns="145c5697-5eb5-440b-b2f1-a8273fb59250">TP</AssetType>
    <Markets xmlns="145c5697-5eb5-440b-b2f1-a8273fb59250" xsi:nil="true"/>
    <AppVer xmlns="145c5697-5eb5-440b-b2f1-a8273fb59250" xsi:nil="true"/>
    <AuthoringAssetId xmlns="145c5697-5eb5-440b-b2f1-a8273fb59250">TP001013022</AuthoringAssetId>
    <AssetId xmlns="145c5697-5eb5-440b-b2f1-a8273fb59250">TS001013022</AssetId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OOFile" ma:contentTypeID="0x0101006025706CF4CD034688BEBAE97A2E701D020200C3831ACA17D8814887A164412888521E" ma:contentTypeVersion="7" ma:contentTypeDescription="Create a new document." ma:contentTypeScope="" ma:versionID="ed1fea5d08807278759d338940aa9e8f">
  <xsd:schema xmlns:xsd="http://www.w3.org/2001/XMLSchema" xmlns:xs="http://www.w3.org/2001/XMLSchema" xmlns:p="http://schemas.microsoft.com/office/2006/metadata/properties" xmlns:ns2="145c5697-5eb5-440b-b2f1-a8273fb59250" targetNamespace="http://schemas.microsoft.com/office/2006/metadata/properties" ma:root="true" ma:fieldsID="174e4b03d57b3d621fa064bbab783e99" ns2:_="">
    <xsd:import namespace="145c5697-5eb5-440b-b2f1-a8273fb59250"/>
    <xsd:element name="properties">
      <xsd:complexType>
        <xsd:sequence>
          <xsd:element name="documentManagement">
            <xsd:complexType>
              <xsd:all>
                <xsd:element ref="ns2:AssetId" minOccurs="0"/>
                <xsd:element ref="ns2:AuthoringAssetId" minOccurs="0"/>
                <xsd:element ref="ns2:AssetType" minOccurs="0"/>
                <xsd:element ref="ns2:Markets" minOccurs="0"/>
                <xsd:element ref="ns2:NumericAssetId" minOccurs="0"/>
                <xsd:element ref="ns2:AppV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c5697-5eb5-440b-b2f1-a8273fb59250" elementFormDefault="qualified">
    <xsd:import namespace="http://schemas.microsoft.com/office/2006/documentManagement/types"/>
    <xsd:import namespace="http://schemas.microsoft.com/office/infopath/2007/PartnerControls"/>
    <xsd:element name="AssetId" ma:index="8" nillable="true" ma:displayName="AssetId" ma:indexed="true" ma:internalName="AssetId" ma:readOnly="false">
      <xsd:simpleType>
        <xsd:restriction base="dms:Text"/>
      </xsd:simpleType>
    </xsd:element>
    <xsd:element name="AuthoringAssetId" ma:index="9" nillable="true" ma:displayName="AuthoringAssetId" ma:indexed="true" ma:internalName="AuthoringAssetId" ma:readOnly="false">
      <xsd:simpleType>
        <xsd:restriction base="dms:Text"/>
      </xsd:simpleType>
    </xsd:element>
    <xsd:element name="AssetType" ma:index="10" nillable="true" ma:displayName="AssetType" ma:internalName="AssetType" ma:readOnly="false">
      <xsd:simpleType>
        <xsd:restriction base="dms:Text"/>
      </xsd:simpleType>
    </xsd:element>
    <xsd:element name="Markets" ma:index="11" nillable="true" ma:displayName="Markets" ma:internalName="Markets" ma:readOnly="false">
      <xsd:simpleType>
        <xsd:restriction base="dms:Text"/>
      </xsd:simpleType>
    </xsd:element>
    <xsd:element name="NumericAssetId" ma:index="12" nillable="true" ma:displayName="NumericAssetId" ma:indexed="true" ma:internalName="NumericAssetId" ma:readOnly="false">
      <xsd:simpleType>
        <xsd:restriction base="dms:Unknown"/>
      </xsd:simpleType>
    </xsd:element>
    <xsd:element name="AppVer" ma:index="13" nillable="true" ma:displayName="AppVer" ma:internalName="AppVer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7779E4BD-055B-4E6E-998A-0F9E2166133C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145c5697-5eb5-440b-b2f1-a8273fb59250"/>
    <ds:schemaRef ds:uri="http://schemas.openxmlformats.org/package/2006/metadata/core-properties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E74EFA9-25BC-4BB0-ADBA-772FF71038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83BD91-A048-459A-892F-E1005DD543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5c5697-5eb5-440b-b2f1-a8273fb592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470AE10E-A4DE-4845-B565-29B4A5A537FF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TS001013022</Template>
  <TotalTime>214</TotalTime>
  <Words>341</Words>
  <Application>Microsoft Office PowerPoint</Application>
  <PresentationFormat>On-screen Show (4:3)</PresentationFormat>
  <Paragraphs>52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TS001013022</vt:lpstr>
      <vt:lpstr>Legal Entities for Syndication</vt:lpstr>
      <vt:lpstr>Basic Setup</vt:lpstr>
      <vt:lpstr>Option 1 – “Easy” Setup</vt:lpstr>
      <vt:lpstr>Option 2 – “Regular” Setup</vt:lpstr>
      <vt:lpstr>Option 2 – “Regular” Setup … continue</vt:lpstr>
      <vt:lpstr>Recommendations on Don’ts</vt:lpstr>
      <vt:lpstr>Recommendations on Do’s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of the Minds</dc:title>
  <dc:creator>Laura</dc:creator>
  <cp:lastModifiedBy>Laura Al-Amery</cp:lastModifiedBy>
  <cp:revision>16</cp:revision>
  <dcterms:created xsi:type="dcterms:W3CDTF">2012-12-07T20:34:08Z</dcterms:created>
  <dcterms:modified xsi:type="dcterms:W3CDTF">2015-02-17T21:31:56Z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arkets">
    <vt:lpwstr/>
  </property>
  <property fmtid="{D5CDD505-2E9C-101B-9397-08002B2CF9AE}" pid="3" name="AssetType">
    <vt:lpwstr>TP</vt:lpwstr>
  </property>
  <property fmtid="{D5CDD505-2E9C-101B-9397-08002B2CF9AE}" pid="4" name="BugNumber">
    <vt:lpwstr>485568L</vt:lpwstr>
  </property>
  <property fmtid="{D5CDD505-2E9C-101B-9397-08002B2CF9AE}" pid="5" name="TPInstallLocation">
    <vt:lpwstr>{My Templates}</vt:lpwstr>
  </property>
  <property fmtid="{D5CDD505-2E9C-101B-9397-08002B2CF9AE}" pid="6" name="PrimaryImageGen">
    <vt:lpwstr>1</vt:lpwstr>
  </property>
  <property fmtid="{D5CDD505-2E9C-101B-9397-08002B2CF9AE}" pid="7" name="display_urn:schemas-microsoft-com:office:office#APAuthor">
    <vt:lpwstr>REDMOND\cynvey</vt:lpwstr>
  </property>
  <property fmtid="{D5CDD505-2E9C-101B-9397-08002B2CF9AE}" pid="8" name="APAuthor">
    <vt:lpwstr>191</vt:lpwstr>
  </property>
  <property fmtid="{D5CDD505-2E9C-101B-9397-08002B2CF9AE}" pid="9" name="Milestone">
    <vt:lpwstr>Continuous</vt:lpwstr>
  </property>
  <property fmtid="{D5CDD505-2E9C-101B-9397-08002B2CF9AE}" pid="10" name="TPAppVersion">
    <vt:lpwstr>11</vt:lpwstr>
  </property>
  <property fmtid="{D5CDD505-2E9C-101B-9397-08002B2CF9AE}" pid="11" name="TPCommandLine">
    <vt:lpwstr>{PP} /n {FilePath}</vt:lpwstr>
  </property>
  <property fmtid="{D5CDD505-2E9C-101B-9397-08002B2CF9AE}" pid="12" name="AssetId">
    <vt:lpwstr>TS001013022</vt:lpwstr>
  </property>
  <property fmtid="{D5CDD505-2E9C-101B-9397-08002B2CF9AE}" pid="13" name="IsSearchable">
    <vt:lpwstr>0</vt:lpwstr>
  </property>
  <property fmtid="{D5CDD505-2E9C-101B-9397-08002B2CF9AE}" pid="14" name="NumericId">
    <vt:lpwstr>-1.00000000000000</vt:lpwstr>
  </property>
  <property fmtid="{D5CDD505-2E9C-101B-9397-08002B2CF9AE}" pid="15" name="PublishTargets">
    <vt:lpwstr>OfficeOnline</vt:lpwstr>
  </property>
  <property fmtid="{D5CDD505-2E9C-101B-9397-08002B2CF9AE}" pid="16" name="TPLaunchHelpLinkType">
    <vt:lpwstr>Template</vt:lpwstr>
  </property>
  <property fmtid="{D5CDD505-2E9C-101B-9397-08002B2CF9AE}" pid="17" name="TPFriendlyName">
    <vt:lpwstr>Staff training presentation</vt:lpwstr>
  </property>
  <property fmtid="{D5CDD505-2E9C-101B-9397-08002B2CF9AE}" pid="18" name="display_urn:schemas-microsoft-com:office:office#APEditor">
    <vt:lpwstr>REDMOND\v-luannv</vt:lpwstr>
  </property>
  <property fmtid="{D5CDD505-2E9C-101B-9397-08002B2CF9AE}" pid="19" name="APEditor">
    <vt:lpwstr>92</vt:lpwstr>
  </property>
  <property fmtid="{D5CDD505-2E9C-101B-9397-08002B2CF9AE}" pid="20" name="Provider">
    <vt:lpwstr>EY006220130</vt:lpwstr>
  </property>
  <property fmtid="{D5CDD505-2E9C-101B-9397-08002B2CF9AE}" pid="21" name="SourceTitle">
    <vt:lpwstr>Staff training presentation</vt:lpwstr>
  </property>
  <property fmtid="{D5CDD505-2E9C-101B-9397-08002B2CF9AE}" pid="22" name="TPApplication">
    <vt:lpwstr>PowerPoint</vt:lpwstr>
  </property>
  <property fmtid="{D5CDD505-2E9C-101B-9397-08002B2CF9AE}" pid="23" name="TPLaunchHelpLink">
    <vt:lpwstr/>
  </property>
  <property fmtid="{D5CDD505-2E9C-101B-9397-08002B2CF9AE}" pid="24" name="OpenTemplate">
    <vt:lpwstr>1</vt:lpwstr>
  </property>
  <property fmtid="{D5CDD505-2E9C-101B-9397-08002B2CF9AE}" pid="25" name="UACurrentWords">
    <vt:lpwstr>0</vt:lpwstr>
  </property>
  <property fmtid="{D5CDD505-2E9C-101B-9397-08002B2CF9AE}" pid="26" name="UALocRecommendation">
    <vt:lpwstr>Localize</vt:lpwstr>
  </property>
  <property fmtid="{D5CDD505-2E9C-101B-9397-08002B2CF9AE}" pid="27" name="Applications">
    <vt:lpwstr>184;#Office 2000;#182;#Office XP;#65;#Microsoft Office PowerPoint 2007;#79;#Template 12;#64;#PowerPoint 2003</vt:lpwstr>
  </property>
  <property fmtid="{D5CDD505-2E9C-101B-9397-08002B2CF9AE}" pid="28" name="TemplateStatus">
    <vt:lpwstr>Complete</vt:lpwstr>
  </property>
  <property fmtid="{D5CDD505-2E9C-101B-9397-08002B2CF9AE}" pid="29" name="ContentTypeId">
    <vt:lpwstr>0x0101006025706CF4CD034688BEBAE97A2E701D020200C3831ACA17D8814887A164412888521E</vt:lpwstr>
  </property>
  <property fmtid="{D5CDD505-2E9C-101B-9397-08002B2CF9AE}" pid="30" name="IsDeleted">
    <vt:lpwstr>0</vt:lpwstr>
  </property>
  <property fmtid="{D5CDD505-2E9C-101B-9397-08002B2CF9AE}" pid="31" name="ShowIn">
    <vt:lpwstr>Show everywhere</vt:lpwstr>
  </property>
  <property fmtid="{D5CDD505-2E9C-101B-9397-08002B2CF9AE}" pid="32" name="PublishStatusLookup">
    <vt:lpwstr>258337</vt:lpwstr>
  </property>
  <property fmtid="{D5CDD505-2E9C-101B-9397-08002B2CF9AE}" pid="33" name="TPComponent">
    <vt:lpwstr>PPTFiles</vt:lpwstr>
  </property>
  <property fmtid="{D5CDD505-2E9C-101B-9397-08002B2CF9AE}" pid="34" name="TPNamespace">
    <vt:lpwstr>POWERPNT</vt:lpwstr>
  </property>
  <property fmtid="{D5CDD505-2E9C-101B-9397-08002B2CF9AE}" pid="35" name="TPClientViewer">
    <vt:lpwstr>Microsoft Office PowerPoint</vt:lpwstr>
  </property>
  <property fmtid="{D5CDD505-2E9C-101B-9397-08002B2CF9AE}" pid="36" name="APTrustLevel">
    <vt:lpwstr>1.00000000000000</vt:lpwstr>
  </property>
  <property fmtid="{D5CDD505-2E9C-101B-9397-08002B2CF9AE}" pid="37" name="TrustLevel">
    <vt:lpwstr>Microsoft Managed Content</vt:lpwstr>
  </property>
  <property fmtid="{D5CDD505-2E9C-101B-9397-08002B2CF9AE}" pid="38" name="Content Type">
    <vt:lpwstr>OOFile</vt:lpwstr>
  </property>
  <property fmtid="{D5CDD505-2E9C-101B-9397-08002B2CF9AE}" pid="39" name="AuthoringAssetId">
    <vt:lpwstr>TP001013022</vt:lpwstr>
  </property>
  <property fmtid="{D5CDD505-2E9C-101B-9397-08002B2CF9AE}" pid="40" name="NumericAssetId">
    <vt:lpwstr/>
  </property>
  <property fmtid="{D5CDD505-2E9C-101B-9397-08002B2CF9AE}" pid="41" name="AppVer">
    <vt:lpwstr/>
  </property>
</Properties>
</file>