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2" r:id="rId10"/>
    <p:sldId id="260" r:id="rId11"/>
    <p:sldId id="261" r:id="rId1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9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435409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Entities for Syndication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Basic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Form </a:t>
            </a:r>
            <a:r>
              <a:rPr lang="en-US" dirty="0" smtClean="0"/>
              <a:t>“Base” LLC</a:t>
            </a:r>
            <a:endParaRPr lang="en-US" dirty="0" smtClean="0"/>
          </a:p>
          <a:p>
            <a:pPr lvl="1"/>
            <a:r>
              <a:rPr lang="en-US" sz="2400" dirty="0" smtClean="0"/>
              <a:t>Articles of Organization</a:t>
            </a:r>
          </a:p>
          <a:p>
            <a:pPr lvl="1"/>
            <a:r>
              <a:rPr lang="en-US" sz="2400" dirty="0" smtClean="0"/>
              <a:t>Operating Agreement</a:t>
            </a:r>
            <a:endParaRPr lang="en-US" sz="2400" dirty="0"/>
          </a:p>
          <a:p>
            <a:pPr lvl="1"/>
            <a:r>
              <a:rPr lang="en-US" sz="2400" dirty="0" smtClean="0"/>
              <a:t>Syndicators – Member-Managers</a:t>
            </a:r>
          </a:p>
          <a:p>
            <a:pPr lvl="1"/>
            <a:r>
              <a:rPr lang="en-US" sz="2400" dirty="0" smtClean="0"/>
              <a:t>Investors – Non-Voting Members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1 – “Easy”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 lvl="1">
              <a:buNone/>
            </a:pPr>
            <a:r>
              <a:rPr lang="en-US" sz="2400" dirty="0" smtClean="0"/>
              <a:t>Deal Flow:</a:t>
            </a:r>
          </a:p>
          <a:p>
            <a:pPr lvl="1"/>
            <a:r>
              <a:rPr lang="en-US" sz="2400" dirty="0" smtClean="0"/>
              <a:t>Purchase property under base LLC or/and form one LLC per property</a:t>
            </a:r>
            <a:endParaRPr lang="en-US" sz="2400" dirty="0"/>
          </a:p>
          <a:p>
            <a:pPr lvl="1"/>
            <a:r>
              <a:rPr lang="en-US" sz="2400" dirty="0" smtClean="0"/>
              <a:t>If property purchased under base LLC, once Deed recorded:</a:t>
            </a:r>
          </a:p>
          <a:p>
            <a:pPr lvl="2"/>
            <a:r>
              <a:rPr lang="en-US" sz="2000" dirty="0" smtClean="0"/>
              <a:t>Quitclaim property to “new” LLC</a:t>
            </a:r>
          </a:p>
          <a:p>
            <a:pPr lvl="2"/>
            <a:r>
              <a:rPr lang="en-US" sz="2000" dirty="0" smtClean="0"/>
              <a:t>“New” LLC will have as member-managers the investors and the syndicators (owners)</a:t>
            </a:r>
          </a:p>
          <a:p>
            <a:pPr lvl="2"/>
            <a:r>
              <a:rPr lang="en-US" sz="2000" dirty="0" smtClean="0"/>
              <a:t>File Note and Deed of Trust to secure investor’s interest in the property</a:t>
            </a:r>
          </a:p>
          <a:p>
            <a:pPr lvl="2"/>
            <a:r>
              <a:rPr lang="en-US" sz="2000" dirty="0" smtClean="0"/>
              <a:t>Deed of Trust will state ownership interest </a:t>
            </a:r>
          </a:p>
          <a:p>
            <a:pPr lvl="2"/>
            <a:r>
              <a:rPr lang="en-US" sz="2000" dirty="0" smtClean="0"/>
              <a:t>At Sale/Closing everyone will sign off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2 – “Regular”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Intrastate Offering Exemption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As the SEC says, "This exemption facilitates the financing of local business operations.“ </a:t>
            </a:r>
          </a:p>
          <a:p>
            <a:pPr>
              <a:buNone/>
            </a:pPr>
            <a:r>
              <a:rPr lang="en-US" sz="2400" dirty="0" smtClean="0"/>
              <a:t>To qualify for the intrastate offering exemption, your company must:</a:t>
            </a:r>
            <a:endParaRPr lang="en-US" dirty="0" smtClean="0"/>
          </a:p>
          <a:p>
            <a:r>
              <a:rPr lang="en-US" sz="2400" dirty="0" smtClean="0"/>
              <a:t>be incorporated in the state where it is offering the securities;</a:t>
            </a:r>
          </a:p>
          <a:p>
            <a:r>
              <a:rPr lang="en-US" sz="2400" dirty="0" smtClean="0"/>
              <a:t>carry out a significant amount of its business in that state; and</a:t>
            </a:r>
          </a:p>
          <a:p>
            <a:r>
              <a:rPr lang="en-US" sz="2400" dirty="0" smtClean="0"/>
              <a:t>make offers and sales only to residents of that state.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2 – “Regular” Setup</a:t>
            </a:r>
            <a:br>
              <a:rPr lang="en-US" sz="4000" dirty="0" smtClean="0"/>
            </a:br>
            <a:r>
              <a:rPr lang="en-US" sz="4000" i="1" dirty="0" smtClean="0"/>
              <a:t>… continue</a:t>
            </a:r>
            <a:endParaRPr lang="en-US" sz="40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buying across State lines: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You have to register with the State and Federal SEC </a:t>
            </a:r>
          </a:p>
          <a:p>
            <a:pPr lvl="1"/>
            <a:r>
              <a:rPr lang="en-US" sz="2000" dirty="0" smtClean="0"/>
              <a:t>Have Attorney specializing in lending requirements draw necessary paperwork</a:t>
            </a:r>
          </a:p>
          <a:p>
            <a:pPr lvl="1"/>
            <a:r>
              <a:rPr lang="en-US" sz="2000" dirty="0" smtClean="0"/>
              <a:t>Disclosures and Compliance must be signed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In other words …</a:t>
            </a:r>
          </a:p>
          <a:p>
            <a:pPr lvl="1" algn="ctr">
              <a:buNone/>
            </a:pPr>
            <a:r>
              <a:rPr lang="en-US" sz="2000" dirty="0" smtClean="0"/>
              <a:t>Use local money lenders for properties financing so you can use the SEC exemption</a:t>
            </a: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Recommendations</a:t>
            </a:r>
            <a:br>
              <a:rPr lang="en-US" sz="4000" dirty="0" smtClean="0"/>
            </a:br>
            <a:r>
              <a:rPr lang="en-US" sz="4000" dirty="0" smtClean="0"/>
              <a:t>on Don’ts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Advertising in newspapers, Craigslist, Radio, Billboards</a:t>
            </a:r>
          </a:p>
          <a:p>
            <a:r>
              <a:rPr lang="en-US" dirty="0" smtClean="0"/>
              <a:t>NEVER guarantee ANYTHING! </a:t>
            </a:r>
          </a:p>
          <a:p>
            <a:r>
              <a:rPr lang="en-US" dirty="0" smtClean="0"/>
              <a:t>DO NOT advertise your returns. (IE Make 10% or more on your money by investing with me now!)</a:t>
            </a:r>
          </a:p>
          <a:p>
            <a:r>
              <a:rPr lang="en-US" dirty="0" smtClean="0"/>
              <a:t>DO NOT come out and say 'I'm Looking for Investors!'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Recommendations</a:t>
            </a:r>
            <a:br>
              <a:rPr lang="en-US" sz="4000" dirty="0" smtClean="0"/>
            </a:br>
            <a:r>
              <a:rPr lang="en-US" sz="4000" dirty="0" smtClean="0"/>
              <a:t>on Do’s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sz="2800" dirty="0" smtClean="0"/>
              <a:t>Luncheons (general and educational)</a:t>
            </a:r>
          </a:p>
          <a:p>
            <a:r>
              <a:rPr lang="en-US" sz="2800" dirty="0" smtClean="0"/>
              <a:t>Work with a mortgage broker (one that specializes in investment property financing) (they act as a middle person to find the private lenders. They'll examine the offering and market it to their private lenders for you)</a:t>
            </a:r>
          </a:p>
          <a:p>
            <a:r>
              <a:rPr lang="en-US" sz="2800" dirty="0" smtClean="0"/>
              <a:t>Online Marketing (general and educational) </a:t>
            </a:r>
          </a:p>
          <a:p>
            <a:r>
              <a:rPr lang="en-US" sz="2800" dirty="0" smtClean="0"/>
              <a:t>THE RULE OF 45: contact 3 times within 45 days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779E4BD-055B-4E6E-998A-0F9E2166133C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45c5697-5eb5-440b-b2f1-a8273fb59250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214</TotalTime>
  <Words>341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TS001013022</vt:lpstr>
      <vt:lpstr>Legal Entities for Syndication</vt:lpstr>
      <vt:lpstr>Basic Setup</vt:lpstr>
      <vt:lpstr>Option 1 – “Easy” Setup</vt:lpstr>
      <vt:lpstr>Option 2 – “Regular” Setup</vt:lpstr>
      <vt:lpstr>Option 2 – “Regular” Setup … continue</vt:lpstr>
      <vt:lpstr>Recommendations on Don’ts</vt:lpstr>
      <vt:lpstr>Recommendations on Do’s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16</cp:revision>
  <dcterms:created xsi:type="dcterms:W3CDTF">2012-12-07T20:34:08Z</dcterms:created>
  <dcterms:modified xsi:type="dcterms:W3CDTF">2015-02-17T21:31:56Z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