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  <p:sldId id="332" r:id="rId3"/>
    <p:sldId id="334" r:id="rId4"/>
    <p:sldId id="335" r:id="rId5"/>
    <p:sldId id="30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40" autoAdjust="0"/>
    <p:restoredTop sz="94624" autoAdjust="0"/>
  </p:normalViewPr>
  <p:slideViewPr>
    <p:cSldViewPr>
      <p:cViewPr varScale="1">
        <p:scale>
          <a:sx n="117" d="100"/>
          <a:sy n="117" d="100"/>
        </p:scale>
        <p:origin x="111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10/4/2014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10/4/2014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10/4/2014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10/4/2014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10/4/2014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10/4/2014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10/4/2014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10/4/2014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10/4/2014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10/4/2014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10/4/2014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17012B7-D680-439B-A44A-8BD7C45AB013}" type="datetimeFigureOut">
              <a:rPr lang="en-US" smtClean="0"/>
              <a:pPr/>
              <a:t>10/4/2014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447800"/>
            <a:ext cx="8229600" cy="1451955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Essentials of Building </a:t>
            </a:r>
            <a:br>
              <a:rPr lang="en-US" sz="4800" b="1" dirty="0" smtClean="0"/>
            </a:br>
            <a:r>
              <a:rPr lang="en-US" sz="4800" b="1" dirty="0" smtClean="0"/>
              <a:t>a Buyers’ List</a:t>
            </a:r>
            <a:endParaRPr lang="en-US" sz="4800" b="1" dirty="0"/>
          </a:p>
        </p:txBody>
      </p:sp>
      <p:pic>
        <p:nvPicPr>
          <p:cNvPr id="4" name="Picture 3" descr="laura_logoblu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0" y="3581400"/>
            <a:ext cx="3012924" cy="263062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228600"/>
            <a:ext cx="9144000" cy="12954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9144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+mj-lt"/>
                <a:ea typeface="Tahoma" pitchFamily="34" charset="0"/>
                <a:cs typeface="Tahoma" pitchFamily="34" charset="0"/>
              </a:rPr>
              <a:t>The 8 Best Ways</a:t>
            </a:r>
            <a:endParaRPr lang="en-US" sz="5400" b="1" dirty="0">
              <a:solidFill>
                <a:schemeClr val="bg1"/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3400" y="1676400"/>
            <a:ext cx="8116324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** MLS Search</a:t>
            </a:r>
          </a:p>
          <a:p>
            <a:pPr marL="514350" indent="-514350">
              <a:buNone/>
            </a:pPr>
            <a:r>
              <a:rPr lang="en-US" sz="3200" dirty="0" smtClean="0">
                <a:latin typeface="Calibri" pitchFamily="34" charset="0"/>
              </a:rPr>
              <a:t>	Look for properties/cash buyers in the last</a:t>
            </a:r>
          </a:p>
          <a:p>
            <a:pPr marL="514350" indent="-514350">
              <a:buNone/>
            </a:pPr>
            <a:r>
              <a:rPr lang="en-US" sz="3200" dirty="0" smtClean="0">
                <a:latin typeface="Calibri" pitchFamily="34" charset="0"/>
              </a:rPr>
              <a:t>      6 months.</a:t>
            </a:r>
          </a:p>
          <a:p>
            <a:pPr marL="514350" indent="-514350">
              <a:buAutoNum type="arabicPeriod" startAt="2"/>
            </a:pPr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** Bandit Signs</a:t>
            </a:r>
          </a:p>
          <a:p>
            <a:pPr marL="514350" indent="-514350">
              <a:buNone/>
            </a:pPr>
            <a:r>
              <a:rPr lang="en-US" sz="3200" b="1" dirty="0" smtClean="0">
                <a:latin typeface="Calibri" pitchFamily="34" charset="0"/>
              </a:rPr>
              <a:t>	</a:t>
            </a:r>
            <a:r>
              <a:rPr lang="en-US" sz="3200" dirty="0" smtClean="0">
                <a:latin typeface="Calibri" pitchFamily="34" charset="0"/>
              </a:rPr>
              <a:t>Handwritten 18x24 yellow corrugated signs.</a:t>
            </a:r>
          </a:p>
          <a:p>
            <a:pPr marL="514350" indent="-514350">
              <a:buAutoNum type="arabicPeriod" startAt="3"/>
            </a:pPr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Wholesalers</a:t>
            </a:r>
          </a:p>
          <a:p>
            <a:pPr marL="514350" indent="-514350">
              <a:buNone/>
            </a:pPr>
            <a:r>
              <a:rPr lang="en-US" sz="3200" dirty="0" smtClean="0">
                <a:latin typeface="Calibri" pitchFamily="34" charset="0"/>
              </a:rPr>
              <a:t>	Network with wholesalers/co-wholesale</a:t>
            </a:r>
          </a:p>
          <a:p>
            <a:pPr marL="514350" indent="-514350">
              <a:buAutoNum type="arabicPeriod" startAt="4"/>
            </a:pPr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** Squeeze/Landing Page</a:t>
            </a:r>
          </a:p>
          <a:p>
            <a:pPr marL="514350" indent="-514350">
              <a:buNone/>
            </a:pPr>
            <a:r>
              <a:rPr lang="en-US" sz="3200" b="1" dirty="0" smtClean="0">
                <a:latin typeface="Calibri" pitchFamily="34" charset="0"/>
              </a:rPr>
              <a:t>	</a:t>
            </a:r>
            <a:r>
              <a:rPr lang="en-US" sz="3200" dirty="0" smtClean="0">
                <a:latin typeface="Calibri" pitchFamily="34" charset="0"/>
              </a:rPr>
              <a:t>Set up an Opt-in and </a:t>
            </a:r>
            <a:r>
              <a:rPr lang="en-US" sz="3200" dirty="0" err="1" smtClean="0">
                <a:latin typeface="Calibri" pitchFamily="34" charset="0"/>
              </a:rPr>
              <a:t>Autoresponder</a:t>
            </a:r>
            <a:r>
              <a:rPr lang="en-US" sz="3200" dirty="0" smtClean="0">
                <a:latin typeface="Calibri" pitchFamily="34" charset="0"/>
              </a:rPr>
              <a:t> service.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228600"/>
            <a:ext cx="9144000" cy="12954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9144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+mj-lt"/>
                <a:ea typeface="Tahoma" pitchFamily="34" charset="0"/>
                <a:cs typeface="Tahoma" pitchFamily="34" charset="0"/>
              </a:rPr>
              <a:t>The 8 Best Ways</a:t>
            </a:r>
            <a:endParaRPr lang="en-US" sz="5400" b="1" dirty="0">
              <a:solidFill>
                <a:schemeClr val="bg1"/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1018" y="1828800"/>
            <a:ext cx="8211992" cy="52322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 startAt="5"/>
            </a:pPr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Online Advertising</a:t>
            </a:r>
          </a:p>
          <a:p>
            <a:pPr marL="514350" indent="-514350"/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	</a:t>
            </a:r>
            <a:r>
              <a:rPr lang="en-US" sz="3200" dirty="0" smtClean="0">
                <a:latin typeface="Calibri" pitchFamily="34" charset="0"/>
              </a:rPr>
              <a:t>Craigslist, </a:t>
            </a:r>
            <a:r>
              <a:rPr lang="en-US" sz="3200" dirty="0" err="1" smtClean="0">
                <a:latin typeface="Calibri" pitchFamily="34" charset="0"/>
              </a:rPr>
              <a:t>Backpage</a:t>
            </a:r>
            <a:r>
              <a:rPr lang="en-US" sz="3200" dirty="0" smtClean="0">
                <a:latin typeface="Calibri" pitchFamily="34" charset="0"/>
              </a:rPr>
              <a:t>, </a:t>
            </a:r>
            <a:r>
              <a:rPr lang="en-US" sz="3200" dirty="0" err="1" smtClean="0">
                <a:latin typeface="Calibri" pitchFamily="34" charset="0"/>
              </a:rPr>
              <a:t>Meetup</a:t>
            </a:r>
            <a:r>
              <a:rPr lang="en-US" sz="3200" dirty="0" smtClean="0">
                <a:latin typeface="Calibri" pitchFamily="34" charset="0"/>
              </a:rPr>
              <a:t> Bulletins</a:t>
            </a:r>
            <a:endParaRPr lang="en-US" sz="3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marL="514350" indent="-514350">
              <a:buAutoNum type="arabicPeriod" startAt="6"/>
            </a:pPr>
            <a:r>
              <a:rPr 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** Social Media</a:t>
            </a:r>
          </a:p>
          <a:p>
            <a:pPr marL="514350" indent="-514350"/>
            <a:r>
              <a:rPr 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	</a:t>
            </a:r>
            <a:r>
              <a:rPr lang="en-US" sz="3200" dirty="0" err="1" smtClean="0">
                <a:latin typeface="Calibri" pitchFamily="34" charset="0"/>
              </a:rPr>
              <a:t>Linkedin</a:t>
            </a:r>
            <a:r>
              <a:rPr lang="en-US" sz="3200" dirty="0" smtClean="0">
                <a:latin typeface="Calibri" pitchFamily="34" charset="0"/>
              </a:rPr>
              <a:t>, </a:t>
            </a:r>
            <a:r>
              <a:rPr lang="en-US" sz="3200" dirty="0" err="1" smtClean="0">
                <a:latin typeface="Calibri" pitchFamily="34" charset="0"/>
              </a:rPr>
              <a:t>Facebook</a:t>
            </a:r>
            <a:r>
              <a:rPr lang="en-US" sz="3200" dirty="0" smtClean="0">
                <a:latin typeface="Calibri" pitchFamily="34" charset="0"/>
              </a:rPr>
              <a:t>, Twitter, Google+</a:t>
            </a:r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marL="514350" indent="-514350"/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7.	For Rent Signs (Drive for Dollars)</a:t>
            </a:r>
          </a:p>
          <a:p>
            <a:pPr marL="514350" indent="-514350">
              <a:buNone/>
            </a:pPr>
            <a:r>
              <a:rPr lang="en-US" sz="3200" dirty="0" smtClean="0">
                <a:latin typeface="Calibri" pitchFamily="34" charset="0"/>
              </a:rPr>
              <a:t>	Landlords are possible investors/buyers</a:t>
            </a:r>
          </a:p>
          <a:p>
            <a:pPr marL="514350" indent="-514350"/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8.	** Auctions</a:t>
            </a:r>
          </a:p>
          <a:p>
            <a:pPr marL="514350" indent="-514350">
              <a:buNone/>
            </a:pPr>
            <a:r>
              <a:rPr lang="en-US" sz="3200" b="1" dirty="0" smtClean="0">
                <a:latin typeface="Calibri" pitchFamily="34" charset="0"/>
              </a:rPr>
              <a:t>	</a:t>
            </a:r>
            <a:r>
              <a:rPr lang="en-US" sz="3200" dirty="0" smtClean="0">
                <a:latin typeface="Calibri" pitchFamily="34" charset="0"/>
              </a:rPr>
              <a:t>Attend auctions and exchange business cards</a:t>
            </a:r>
          </a:p>
          <a:p>
            <a:pPr marL="514350" indent="-514350">
              <a:buNone/>
            </a:pPr>
            <a:endParaRPr lang="en-US" sz="3200" dirty="0" smtClean="0">
              <a:latin typeface="Calibri" pitchFamily="34" charset="0"/>
            </a:endParaRPr>
          </a:p>
          <a:p>
            <a:pPr marL="514350" indent="-514350">
              <a:buNone/>
            </a:pPr>
            <a:r>
              <a:rPr lang="en-US" sz="2800" dirty="0" smtClean="0">
                <a:latin typeface="Calibri" pitchFamily="34" charset="0"/>
              </a:rPr>
              <a:t>** </a:t>
            </a:r>
            <a:r>
              <a:rPr lang="en-US" sz="2800" i="1" dirty="0" smtClean="0">
                <a:latin typeface="Calibri" pitchFamily="34" charset="0"/>
              </a:rPr>
              <a:t>Laura’s preferred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228600"/>
            <a:ext cx="9144000" cy="12954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9144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38100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+mj-lt"/>
                <a:ea typeface="Tahoma" pitchFamily="34" charset="0"/>
                <a:cs typeface="Tahoma" pitchFamily="34" charset="0"/>
              </a:rPr>
              <a:t>Where are the Cash Buyers?</a:t>
            </a:r>
            <a:endParaRPr lang="en-US" sz="4400" b="1" dirty="0">
              <a:solidFill>
                <a:schemeClr val="bg1"/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304800" y="1981200"/>
            <a:ext cx="8503920" cy="45720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</a:rPr>
              <a:t>MLS Search</a:t>
            </a:r>
          </a:p>
          <a:p>
            <a:pPr marL="457200" marR="0" lvl="1" indent="0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Cash sales in the last 6 months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</a:rPr>
              <a:t>Auctions</a:t>
            </a:r>
          </a:p>
          <a:p>
            <a:pPr marL="457200" marR="0" lvl="1" indent="0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Court Auctions</a:t>
            </a:r>
          </a:p>
          <a:p>
            <a:pPr marL="457200" marR="0" lvl="1" indent="0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Private Auctions</a:t>
            </a:r>
          </a:p>
          <a:p>
            <a:pPr marL="914400" marR="0" lvl="2" indent="0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1">
                  <a:tint val="60000"/>
                </a:schemeClr>
              </a:buClr>
              <a:buSzPct val="85000"/>
              <a:buFont typeface="Courier New" pitchFamily="49" charset="0"/>
              <a:buChar char="o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HudsonandMarshall.com</a:t>
            </a:r>
          </a:p>
          <a:p>
            <a:pPr marL="914400" marR="0" lvl="2" indent="0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1">
                  <a:tint val="60000"/>
                </a:schemeClr>
              </a:buClr>
              <a:buSzPct val="85000"/>
              <a:buFont typeface="Courier New" pitchFamily="49" charset="0"/>
              <a:buChar char="o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WilliamsandWilliams.com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</a:rPr>
              <a:t>Linkedin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</a:endParaRPr>
          </a:p>
          <a:p>
            <a:pPr marL="457200" marR="0" lvl="1" indent="0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Search keyword “Portfolio Manager” “Asset Manager”</a:t>
            </a:r>
          </a:p>
          <a:p>
            <a:pPr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None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</a:rPr>
              <a:t>Join local real estate group</a:t>
            </a:r>
          </a:p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" name="Picture 10" descr="CASH-BUYER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29400" y="1981200"/>
            <a:ext cx="2031023" cy="25146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28600"/>
            <a:ext cx="9144000" cy="12954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9144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52400" y="381000"/>
            <a:ext cx="8763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+mj-lt"/>
                <a:ea typeface="Tahoma" pitchFamily="34" charset="0"/>
                <a:cs typeface="Tahoma" pitchFamily="34" charset="0"/>
              </a:rPr>
              <a:t>Manage your Buyers’ List</a:t>
            </a:r>
            <a:endParaRPr lang="en-US" sz="6000" b="1" dirty="0">
              <a:solidFill>
                <a:schemeClr val="bg1"/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1981201"/>
            <a:ext cx="8686800" cy="381000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Ø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</a:rPr>
              <a:t>Educate your buyers to become investors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Ø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</a:rPr>
              <a:t>Keep in contact via email or newsletters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Ø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</a:rPr>
              <a:t>Send surveys – SurveyMonkey.com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Ø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</a:rPr>
              <a:t>Keep a preferred list of buyers:</a:t>
            </a:r>
          </a:p>
          <a:p>
            <a:pPr marL="1428750" lvl="2" indent="-51435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None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Call them when you have a property available</a:t>
            </a:r>
          </a:p>
          <a:p>
            <a:pPr marL="1428750" lvl="2" indent="-51435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None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for their criteria</a:t>
            </a:r>
          </a:p>
          <a:p>
            <a:pPr marL="1428750" lvl="2" indent="-51435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None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Arrange meetings </a:t>
            </a:r>
          </a:p>
          <a:p>
            <a:pPr marL="1428750" lvl="2" indent="-51435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None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or lunch with them</a:t>
            </a:r>
          </a:p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Ø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" name="Picture 10" descr="buyers lis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81600" y="4419600"/>
            <a:ext cx="3000375" cy="1996613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Custom 7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09055F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12771</TotalTime>
  <Words>100</Words>
  <Application>Microsoft Office PowerPoint</Application>
  <PresentationFormat>On-screen Show (4:3)</PresentationFormat>
  <Paragraphs>42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Calibri</vt:lpstr>
      <vt:lpstr>Courier New</vt:lpstr>
      <vt:lpstr>Franklin Gothic Book</vt:lpstr>
      <vt:lpstr>Perpetua</vt:lpstr>
      <vt:lpstr>Tahoma</vt:lpstr>
      <vt:lpstr>Wingdings</vt:lpstr>
      <vt:lpstr>Wingdings 2</vt:lpstr>
      <vt:lpstr>Equity</vt:lpstr>
      <vt:lpstr>Essentials of Building  a Buyers’ List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Year New Career in Real Estate Investing</dc:title>
  <dc:creator>Laura</dc:creator>
  <cp:lastModifiedBy>Laura Al-Amery</cp:lastModifiedBy>
  <cp:revision>550</cp:revision>
  <dcterms:created xsi:type="dcterms:W3CDTF">2013-01-02T00:47:00Z</dcterms:created>
  <dcterms:modified xsi:type="dcterms:W3CDTF">2014-10-04T05:56:35Z</dcterms:modified>
</cp:coreProperties>
</file>