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73" r:id="rId4"/>
    <p:sldId id="331" r:id="rId5"/>
    <p:sldId id="332" r:id="rId6"/>
    <p:sldId id="333" r:id="rId7"/>
    <p:sldId id="335" r:id="rId8"/>
    <p:sldId id="33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5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A61CE8-7AEC-4E4E-8BCA-3923F5F7D079}"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1B3100FF-2D08-49A3-9B98-9678C07B5672}">
      <dgm:prSet phldrT="[Text]"/>
      <dgm:spPr/>
      <dgm:t>
        <a:bodyPr/>
        <a:lstStyle/>
        <a:p>
          <a:r>
            <a:rPr lang="en-US" dirty="0" smtClean="0"/>
            <a:t>‘Desirable’ Rental Area</a:t>
          </a:r>
          <a:endParaRPr lang="en-US" dirty="0"/>
        </a:p>
      </dgm:t>
    </dgm:pt>
    <dgm:pt modelId="{6E23AD07-6D46-43C6-8877-2E0AAAD87312}" type="parTrans" cxnId="{59CC8837-8AEF-4F4F-9E79-969323E7E3F9}">
      <dgm:prSet/>
      <dgm:spPr/>
      <dgm:t>
        <a:bodyPr/>
        <a:lstStyle/>
        <a:p>
          <a:endParaRPr lang="en-US"/>
        </a:p>
      </dgm:t>
    </dgm:pt>
    <dgm:pt modelId="{42E802AD-2CCF-4028-ABC6-9BECD4BBD3CD}" type="sibTrans" cxnId="{59CC8837-8AEF-4F4F-9E79-969323E7E3F9}">
      <dgm:prSet/>
      <dgm:spPr/>
      <dgm:t>
        <a:bodyPr/>
        <a:lstStyle/>
        <a:p>
          <a:endParaRPr lang="en-US"/>
        </a:p>
      </dgm:t>
    </dgm:pt>
    <dgm:pt modelId="{17C3432A-DE96-4AEE-8A79-C1AC7A00BC62}">
      <dgm:prSet phldrT="[Text]"/>
      <dgm:spPr/>
      <dgm:t>
        <a:bodyPr/>
        <a:lstStyle/>
        <a:p>
          <a:r>
            <a:rPr lang="en-US" dirty="0" smtClean="0"/>
            <a:t>No More than 10% Deferred Maintenance</a:t>
          </a:r>
          <a:endParaRPr lang="en-US" dirty="0"/>
        </a:p>
      </dgm:t>
    </dgm:pt>
    <dgm:pt modelId="{C77E5FF3-6DAA-4738-A9B7-BF618D178B66}" type="parTrans" cxnId="{F2B95FB6-ADA3-4432-ACA9-10F53DF6ACE8}">
      <dgm:prSet/>
      <dgm:spPr/>
      <dgm:t>
        <a:bodyPr/>
        <a:lstStyle/>
        <a:p>
          <a:endParaRPr lang="en-US"/>
        </a:p>
      </dgm:t>
    </dgm:pt>
    <dgm:pt modelId="{A2104CCC-D188-4CFD-8F15-7936CD889F34}" type="sibTrans" cxnId="{F2B95FB6-ADA3-4432-ACA9-10F53DF6ACE8}">
      <dgm:prSet/>
      <dgm:spPr/>
      <dgm:t>
        <a:bodyPr/>
        <a:lstStyle/>
        <a:p>
          <a:endParaRPr lang="en-US"/>
        </a:p>
      </dgm:t>
    </dgm:pt>
    <dgm:pt modelId="{EBE5AACB-8C55-48F8-B1CD-7CAA66540DDB}">
      <dgm:prSet phldrT="[Text]"/>
      <dgm:spPr/>
      <dgm:t>
        <a:bodyPr/>
        <a:lstStyle/>
        <a:p>
          <a:r>
            <a:rPr lang="en-US" dirty="0" smtClean="0"/>
            <a:t>Residential – Up to 4 Units</a:t>
          </a:r>
          <a:endParaRPr lang="en-US" dirty="0"/>
        </a:p>
      </dgm:t>
    </dgm:pt>
    <dgm:pt modelId="{9373937C-558E-49BC-9066-FD57BB0512D4}" type="parTrans" cxnId="{E1D350D9-2D7C-4923-A97C-E7F634F59B1D}">
      <dgm:prSet/>
      <dgm:spPr/>
      <dgm:t>
        <a:bodyPr/>
        <a:lstStyle/>
        <a:p>
          <a:endParaRPr lang="en-US"/>
        </a:p>
      </dgm:t>
    </dgm:pt>
    <dgm:pt modelId="{436F4000-CB77-4C95-96A4-379B56C0482B}" type="sibTrans" cxnId="{E1D350D9-2D7C-4923-A97C-E7F634F59B1D}">
      <dgm:prSet/>
      <dgm:spPr/>
      <dgm:t>
        <a:bodyPr/>
        <a:lstStyle/>
        <a:p>
          <a:endParaRPr lang="en-US"/>
        </a:p>
      </dgm:t>
    </dgm:pt>
    <dgm:pt modelId="{A94F0AC3-F12C-4EC4-9DBC-C4E7B8EA0BC8}" type="pres">
      <dgm:prSet presAssocID="{F5A61CE8-7AEC-4E4E-8BCA-3923F5F7D079}" presName="linear" presStyleCnt="0">
        <dgm:presLayoutVars>
          <dgm:dir/>
          <dgm:animLvl val="lvl"/>
          <dgm:resizeHandles val="exact"/>
        </dgm:presLayoutVars>
      </dgm:prSet>
      <dgm:spPr/>
    </dgm:pt>
    <dgm:pt modelId="{62C345EF-CBE8-4C40-99D5-1CE3B375966A}" type="pres">
      <dgm:prSet presAssocID="{1B3100FF-2D08-49A3-9B98-9678C07B5672}" presName="parentLin" presStyleCnt="0"/>
      <dgm:spPr/>
    </dgm:pt>
    <dgm:pt modelId="{F9FA61FD-F490-4B7D-9D0C-387839DCFD15}" type="pres">
      <dgm:prSet presAssocID="{1B3100FF-2D08-49A3-9B98-9678C07B5672}" presName="parentLeftMargin" presStyleLbl="node1" presStyleIdx="0" presStyleCnt="3"/>
      <dgm:spPr/>
    </dgm:pt>
    <dgm:pt modelId="{538B743D-0D18-4F57-B640-F9CF23B717A3}" type="pres">
      <dgm:prSet presAssocID="{1B3100FF-2D08-49A3-9B98-9678C07B5672}" presName="parentText" presStyleLbl="node1" presStyleIdx="0" presStyleCnt="3">
        <dgm:presLayoutVars>
          <dgm:chMax val="0"/>
          <dgm:bulletEnabled val="1"/>
        </dgm:presLayoutVars>
      </dgm:prSet>
      <dgm:spPr/>
    </dgm:pt>
    <dgm:pt modelId="{F1FCA8B5-B466-4635-9D57-A91C19893344}" type="pres">
      <dgm:prSet presAssocID="{1B3100FF-2D08-49A3-9B98-9678C07B5672}" presName="negativeSpace" presStyleCnt="0"/>
      <dgm:spPr/>
    </dgm:pt>
    <dgm:pt modelId="{BE353D1A-5779-4BBD-94D8-69E8D9A864A9}" type="pres">
      <dgm:prSet presAssocID="{1B3100FF-2D08-49A3-9B98-9678C07B5672}" presName="childText" presStyleLbl="conFgAcc1" presStyleIdx="0" presStyleCnt="3">
        <dgm:presLayoutVars>
          <dgm:bulletEnabled val="1"/>
        </dgm:presLayoutVars>
      </dgm:prSet>
      <dgm:spPr/>
    </dgm:pt>
    <dgm:pt modelId="{C8D5FE50-684C-40A6-B09D-27F923E1A7B6}" type="pres">
      <dgm:prSet presAssocID="{42E802AD-2CCF-4028-ABC6-9BECD4BBD3CD}" presName="spaceBetweenRectangles" presStyleCnt="0"/>
      <dgm:spPr/>
    </dgm:pt>
    <dgm:pt modelId="{F3F52464-9B3E-4C4A-B5D4-CBC85C7A3020}" type="pres">
      <dgm:prSet presAssocID="{17C3432A-DE96-4AEE-8A79-C1AC7A00BC62}" presName="parentLin" presStyleCnt="0"/>
      <dgm:spPr/>
    </dgm:pt>
    <dgm:pt modelId="{59C42E99-4B25-4E18-ADCD-61087A8275E2}" type="pres">
      <dgm:prSet presAssocID="{17C3432A-DE96-4AEE-8A79-C1AC7A00BC62}" presName="parentLeftMargin" presStyleLbl="node1" presStyleIdx="0" presStyleCnt="3"/>
      <dgm:spPr/>
    </dgm:pt>
    <dgm:pt modelId="{B61C5FF6-2B71-4CA8-8E43-360431CA2DCC}" type="pres">
      <dgm:prSet presAssocID="{17C3432A-DE96-4AEE-8A79-C1AC7A00BC62}" presName="parentText" presStyleLbl="node1" presStyleIdx="1" presStyleCnt="3">
        <dgm:presLayoutVars>
          <dgm:chMax val="0"/>
          <dgm:bulletEnabled val="1"/>
        </dgm:presLayoutVars>
      </dgm:prSet>
      <dgm:spPr/>
    </dgm:pt>
    <dgm:pt modelId="{703A0903-2475-4640-BAAA-026DBFB8AE31}" type="pres">
      <dgm:prSet presAssocID="{17C3432A-DE96-4AEE-8A79-C1AC7A00BC62}" presName="negativeSpace" presStyleCnt="0"/>
      <dgm:spPr/>
    </dgm:pt>
    <dgm:pt modelId="{DDF436BA-D245-44EB-9E83-19768209F347}" type="pres">
      <dgm:prSet presAssocID="{17C3432A-DE96-4AEE-8A79-C1AC7A00BC62}" presName="childText" presStyleLbl="conFgAcc1" presStyleIdx="1" presStyleCnt="3">
        <dgm:presLayoutVars>
          <dgm:bulletEnabled val="1"/>
        </dgm:presLayoutVars>
      </dgm:prSet>
      <dgm:spPr/>
    </dgm:pt>
    <dgm:pt modelId="{F5C4483D-B4B2-4C39-81E4-7F978783942A}" type="pres">
      <dgm:prSet presAssocID="{A2104CCC-D188-4CFD-8F15-7936CD889F34}" presName="spaceBetweenRectangles" presStyleCnt="0"/>
      <dgm:spPr/>
    </dgm:pt>
    <dgm:pt modelId="{91CC4C92-B7CD-42F1-8CBA-7D7631C3E85C}" type="pres">
      <dgm:prSet presAssocID="{EBE5AACB-8C55-48F8-B1CD-7CAA66540DDB}" presName="parentLin" presStyleCnt="0"/>
      <dgm:spPr/>
    </dgm:pt>
    <dgm:pt modelId="{749AD2AB-9DC3-4C4E-9F13-6FBDF1E8FC99}" type="pres">
      <dgm:prSet presAssocID="{EBE5AACB-8C55-48F8-B1CD-7CAA66540DDB}" presName="parentLeftMargin" presStyleLbl="node1" presStyleIdx="1" presStyleCnt="3"/>
      <dgm:spPr/>
    </dgm:pt>
    <dgm:pt modelId="{72C27EA3-21E4-4924-83B3-9D25B5F6D265}" type="pres">
      <dgm:prSet presAssocID="{EBE5AACB-8C55-48F8-B1CD-7CAA66540DDB}" presName="parentText" presStyleLbl="node1" presStyleIdx="2" presStyleCnt="3">
        <dgm:presLayoutVars>
          <dgm:chMax val="0"/>
          <dgm:bulletEnabled val="1"/>
        </dgm:presLayoutVars>
      </dgm:prSet>
      <dgm:spPr/>
    </dgm:pt>
    <dgm:pt modelId="{3F98B5D2-A2D4-4EEF-8286-D8FB4795C271}" type="pres">
      <dgm:prSet presAssocID="{EBE5AACB-8C55-48F8-B1CD-7CAA66540DDB}" presName="negativeSpace" presStyleCnt="0"/>
      <dgm:spPr/>
    </dgm:pt>
    <dgm:pt modelId="{03ADFBE0-785A-4275-B6E4-828AF8C6F75A}" type="pres">
      <dgm:prSet presAssocID="{EBE5AACB-8C55-48F8-B1CD-7CAA66540DDB}" presName="childText" presStyleLbl="conFgAcc1" presStyleIdx="2" presStyleCnt="3" custLinFactNeighborY="-2598">
        <dgm:presLayoutVars>
          <dgm:bulletEnabled val="1"/>
        </dgm:presLayoutVars>
      </dgm:prSet>
      <dgm:spPr/>
    </dgm:pt>
  </dgm:ptLst>
  <dgm:cxnLst>
    <dgm:cxn modelId="{F2B95FB6-ADA3-4432-ACA9-10F53DF6ACE8}" srcId="{F5A61CE8-7AEC-4E4E-8BCA-3923F5F7D079}" destId="{17C3432A-DE96-4AEE-8A79-C1AC7A00BC62}" srcOrd="1" destOrd="0" parTransId="{C77E5FF3-6DAA-4738-A9B7-BF618D178B66}" sibTransId="{A2104CCC-D188-4CFD-8F15-7936CD889F34}"/>
    <dgm:cxn modelId="{F90D51A8-DBFC-4D72-83C3-2714127437F2}" type="presOf" srcId="{EBE5AACB-8C55-48F8-B1CD-7CAA66540DDB}" destId="{749AD2AB-9DC3-4C4E-9F13-6FBDF1E8FC99}" srcOrd="0" destOrd="0" presId="urn:microsoft.com/office/officeart/2005/8/layout/list1"/>
    <dgm:cxn modelId="{24954EC2-43DF-4241-AA9A-EDE0953523E0}" type="presOf" srcId="{EBE5AACB-8C55-48F8-B1CD-7CAA66540DDB}" destId="{72C27EA3-21E4-4924-83B3-9D25B5F6D265}" srcOrd="1" destOrd="0" presId="urn:microsoft.com/office/officeart/2005/8/layout/list1"/>
    <dgm:cxn modelId="{E1D350D9-2D7C-4923-A97C-E7F634F59B1D}" srcId="{F5A61CE8-7AEC-4E4E-8BCA-3923F5F7D079}" destId="{EBE5AACB-8C55-48F8-B1CD-7CAA66540DDB}" srcOrd="2" destOrd="0" parTransId="{9373937C-558E-49BC-9066-FD57BB0512D4}" sibTransId="{436F4000-CB77-4C95-96A4-379B56C0482B}"/>
    <dgm:cxn modelId="{59CC8837-8AEF-4F4F-9E79-969323E7E3F9}" srcId="{F5A61CE8-7AEC-4E4E-8BCA-3923F5F7D079}" destId="{1B3100FF-2D08-49A3-9B98-9678C07B5672}" srcOrd="0" destOrd="0" parTransId="{6E23AD07-6D46-43C6-8877-2E0AAAD87312}" sibTransId="{42E802AD-2CCF-4028-ABC6-9BECD4BBD3CD}"/>
    <dgm:cxn modelId="{4EA73A87-2F4F-4950-B170-FDFA392DFC8C}" type="presOf" srcId="{17C3432A-DE96-4AEE-8A79-C1AC7A00BC62}" destId="{B61C5FF6-2B71-4CA8-8E43-360431CA2DCC}" srcOrd="1" destOrd="0" presId="urn:microsoft.com/office/officeart/2005/8/layout/list1"/>
    <dgm:cxn modelId="{8B4362F6-93C8-464C-A0E1-0123EA0DA77A}" type="presOf" srcId="{1B3100FF-2D08-49A3-9B98-9678C07B5672}" destId="{F9FA61FD-F490-4B7D-9D0C-387839DCFD15}" srcOrd="0" destOrd="0" presId="urn:microsoft.com/office/officeart/2005/8/layout/list1"/>
    <dgm:cxn modelId="{628AEF5A-687D-45AF-8375-15A218CF3980}" type="presOf" srcId="{1B3100FF-2D08-49A3-9B98-9678C07B5672}" destId="{538B743D-0D18-4F57-B640-F9CF23B717A3}" srcOrd="1" destOrd="0" presId="urn:microsoft.com/office/officeart/2005/8/layout/list1"/>
    <dgm:cxn modelId="{F911B049-1AA2-4FA4-9CE6-A89DC1132BC5}" type="presOf" srcId="{17C3432A-DE96-4AEE-8A79-C1AC7A00BC62}" destId="{59C42E99-4B25-4E18-ADCD-61087A8275E2}" srcOrd="0" destOrd="0" presId="urn:microsoft.com/office/officeart/2005/8/layout/list1"/>
    <dgm:cxn modelId="{2B3C1C6D-355A-4451-B0CB-AF26E57C52A7}" type="presOf" srcId="{F5A61CE8-7AEC-4E4E-8BCA-3923F5F7D079}" destId="{A94F0AC3-F12C-4EC4-9DBC-C4E7B8EA0BC8}" srcOrd="0" destOrd="0" presId="urn:microsoft.com/office/officeart/2005/8/layout/list1"/>
    <dgm:cxn modelId="{1F256F70-5EDE-47FA-9388-A08AA546E1C5}" type="presParOf" srcId="{A94F0AC3-F12C-4EC4-9DBC-C4E7B8EA0BC8}" destId="{62C345EF-CBE8-4C40-99D5-1CE3B375966A}" srcOrd="0" destOrd="0" presId="urn:microsoft.com/office/officeart/2005/8/layout/list1"/>
    <dgm:cxn modelId="{9A5BB167-C611-4159-A43C-AD51D0E8727F}" type="presParOf" srcId="{62C345EF-CBE8-4C40-99D5-1CE3B375966A}" destId="{F9FA61FD-F490-4B7D-9D0C-387839DCFD15}" srcOrd="0" destOrd="0" presId="urn:microsoft.com/office/officeart/2005/8/layout/list1"/>
    <dgm:cxn modelId="{D0714574-DE63-4792-9365-3CE7EFC33943}" type="presParOf" srcId="{62C345EF-CBE8-4C40-99D5-1CE3B375966A}" destId="{538B743D-0D18-4F57-B640-F9CF23B717A3}" srcOrd="1" destOrd="0" presId="urn:microsoft.com/office/officeart/2005/8/layout/list1"/>
    <dgm:cxn modelId="{C5397242-78FF-4799-99E9-45235247EC69}" type="presParOf" srcId="{A94F0AC3-F12C-4EC4-9DBC-C4E7B8EA0BC8}" destId="{F1FCA8B5-B466-4635-9D57-A91C19893344}" srcOrd="1" destOrd="0" presId="urn:microsoft.com/office/officeart/2005/8/layout/list1"/>
    <dgm:cxn modelId="{0C83A347-532E-4C4A-8157-563CE40FE5FE}" type="presParOf" srcId="{A94F0AC3-F12C-4EC4-9DBC-C4E7B8EA0BC8}" destId="{BE353D1A-5779-4BBD-94D8-69E8D9A864A9}" srcOrd="2" destOrd="0" presId="urn:microsoft.com/office/officeart/2005/8/layout/list1"/>
    <dgm:cxn modelId="{D0AB0C3F-9E9D-47A2-B4FE-19E5952351BF}" type="presParOf" srcId="{A94F0AC3-F12C-4EC4-9DBC-C4E7B8EA0BC8}" destId="{C8D5FE50-684C-40A6-B09D-27F923E1A7B6}" srcOrd="3" destOrd="0" presId="urn:microsoft.com/office/officeart/2005/8/layout/list1"/>
    <dgm:cxn modelId="{0F4793B1-0CDA-4861-AE1C-C9087820B77D}" type="presParOf" srcId="{A94F0AC3-F12C-4EC4-9DBC-C4E7B8EA0BC8}" destId="{F3F52464-9B3E-4C4A-B5D4-CBC85C7A3020}" srcOrd="4" destOrd="0" presId="urn:microsoft.com/office/officeart/2005/8/layout/list1"/>
    <dgm:cxn modelId="{0BEC1F61-09C5-424B-8CFE-417D398C2F8B}" type="presParOf" srcId="{F3F52464-9B3E-4C4A-B5D4-CBC85C7A3020}" destId="{59C42E99-4B25-4E18-ADCD-61087A8275E2}" srcOrd="0" destOrd="0" presId="urn:microsoft.com/office/officeart/2005/8/layout/list1"/>
    <dgm:cxn modelId="{0EA27106-1E80-41CC-97BF-4216A02BE241}" type="presParOf" srcId="{F3F52464-9B3E-4C4A-B5D4-CBC85C7A3020}" destId="{B61C5FF6-2B71-4CA8-8E43-360431CA2DCC}" srcOrd="1" destOrd="0" presId="urn:microsoft.com/office/officeart/2005/8/layout/list1"/>
    <dgm:cxn modelId="{73F5E5D7-F19C-4C15-997A-2D9716D33FE1}" type="presParOf" srcId="{A94F0AC3-F12C-4EC4-9DBC-C4E7B8EA0BC8}" destId="{703A0903-2475-4640-BAAA-026DBFB8AE31}" srcOrd="5" destOrd="0" presId="urn:microsoft.com/office/officeart/2005/8/layout/list1"/>
    <dgm:cxn modelId="{40929DFC-FB4C-48AB-B932-A765BC9BCDCE}" type="presParOf" srcId="{A94F0AC3-F12C-4EC4-9DBC-C4E7B8EA0BC8}" destId="{DDF436BA-D245-44EB-9E83-19768209F347}" srcOrd="6" destOrd="0" presId="urn:microsoft.com/office/officeart/2005/8/layout/list1"/>
    <dgm:cxn modelId="{DBF6172B-46A3-4A55-8201-88C44A4E1155}" type="presParOf" srcId="{A94F0AC3-F12C-4EC4-9DBC-C4E7B8EA0BC8}" destId="{F5C4483D-B4B2-4C39-81E4-7F978783942A}" srcOrd="7" destOrd="0" presId="urn:microsoft.com/office/officeart/2005/8/layout/list1"/>
    <dgm:cxn modelId="{5A98CDCD-6745-4E57-8CD4-E5FA151012A9}" type="presParOf" srcId="{A94F0AC3-F12C-4EC4-9DBC-C4E7B8EA0BC8}" destId="{91CC4C92-B7CD-42F1-8CBA-7D7631C3E85C}" srcOrd="8" destOrd="0" presId="urn:microsoft.com/office/officeart/2005/8/layout/list1"/>
    <dgm:cxn modelId="{C6FFC76B-F6DF-40E3-A1C4-7C07F35F4835}" type="presParOf" srcId="{91CC4C92-B7CD-42F1-8CBA-7D7631C3E85C}" destId="{749AD2AB-9DC3-4C4E-9F13-6FBDF1E8FC99}" srcOrd="0" destOrd="0" presId="urn:microsoft.com/office/officeart/2005/8/layout/list1"/>
    <dgm:cxn modelId="{5DDA85F6-20AE-40D7-8C20-22907AD275E2}" type="presParOf" srcId="{91CC4C92-B7CD-42F1-8CBA-7D7631C3E85C}" destId="{72C27EA3-21E4-4924-83B3-9D25B5F6D265}" srcOrd="1" destOrd="0" presId="urn:microsoft.com/office/officeart/2005/8/layout/list1"/>
    <dgm:cxn modelId="{BCDD5DDD-FBBD-44A5-BE7C-A7B6CC80E898}" type="presParOf" srcId="{A94F0AC3-F12C-4EC4-9DBC-C4E7B8EA0BC8}" destId="{3F98B5D2-A2D4-4EEF-8286-D8FB4795C271}" srcOrd="9" destOrd="0" presId="urn:microsoft.com/office/officeart/2005/8/layout/list1"/>
    <dgm:cxn modelId="{835BF78B-7440-4499-A4F9-CC43B142CF5F}" type="presParOf" srcId="{A94F0AC3-F12C-4EC4-9DBC-C4E7B8EA0BC8}" destId="{03ADFBE0-785A-4275-B6E4-828AF8C6F75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53D1A-5779-4BBD-94D8-69E8D9A864A9}">
      <dsp:nvSpPr>
        <dsp:cNvPr id="0" name=""/>
        <dsp:cNvSpPr/>
      </dsp:nvSpPr>
      <dsp:spPr>
        <a:xfrm>
          <a:off x="0" y="1427459"/>
          <a:ext cx="8077200" cy="579600"/>
        </a:xfrm>
        <a:prstGeom prst="rect">
          <a:avLst/>
        </a:prstGeom>
        <a:solidFill>
          <a:schemeClr val="accent2">
            <a:alpha val="90000"/>
            <a:tint val="4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8B743D-0D18-4F57-B640-F9CF23B717A3}">
      <dsp:nvSpPr>
        <dsp:cNvPr id="0" name=""/>
        <dsp:cNvSpPr/>
      </dsp:nvSpPr>
      <dsp:spPr>
        <a:xfrm>
          <a:off x="403860" y="1087979"/>
          <a:ext cx="5654040" cy="678960"/>
        </a:xfrm>
        <a:prstGeom prst="roundRect">
          <a:avLst/>
        </a:prstGeom>
        <a:solidFill>
          <a:schemeClr val="lt1">
            <a:hueOff val="0"/>
            <a:satOff val="0"/>
            <a:lumOff val="0"/>
            <a:alphaOff val="0"/>
          </a:schemeClr>
        </a:solidFill>
        <a:ln w="55000" cap="flat" cmpd="thickThin"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1022350">
            <a:lnSpc>
              <a:spcPct val="90000"/>
            </a:lnSpc>
            <a:spcBef>
              <a:spcPct val="0"/>
            </a:spcBef>
            <a:spcAft>
              <a:spcPct val="35000"/>
            </a:spcAft>
          </a:pPr>
          <a:r>
            <a:rPr lang="en-US" sz="2300" kern="1200" dirty="0" smtClean="0"/>
            <a:t>‘Desirable’ Rental Area</a:t>
          </a:r>
          <a:endParaRPr lang="en-US" sz="2300" kern="1200" dirty="0"/>
        </a:p>
      </dsp:txBody>
      <dsp:txXfrm>
        <a:off x="437004" y="1121123"/>
        <a:ext cx="5587752" cy="612672"/>
      </dsp:txXfrm>
    </dsp:sp>
    <dsp:sp modelId="{DDF436BA-D245-44EB-9E83-19768209F347}">
      <dsp:nvSpPr>
        <dsp:cNvPr id="0" name=""/>
        <dsp:cNvSpPr/>
      </dsp:nvSpPr>
      <dsp:spPr>
        <a:xfrm>
          <a:off x="0" y="2470739"/>
          <a:ext cx="8077200" cy="579600"/>
        </a:xfrm>
        <a:prstGeom prst="rect">
          <a:avLst/>
        </a:prstGeom>
        <a:solidFill>
          <a:schemeClr val="accent2">
            <a:alpha val="90000"/>
            <a:tint val="4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1C5FF6-2B71-4CA8-8E43-360431CA2DCC}">
      <dsp:nvSpPr>
        <dsp:cNvPr id="0" name=""/>
        <dsp:cNvSpPr/>
      </dsp:nvSpPr>
      <dsp:spPr>
        <a:xfrm>
          <a:off x="403860" y="2131259"/>
          <a:ext cx="5654040" cy="678960"/>
        </a:xfrm>
        <a:prstGeom prst="roundRect">
          <a:avLst/>
        </a:prstGeom>
        <a:solidFill>
          <a:schemeClr val="lt1">
            <a:hueOff val="0"/>
            <a:satOff val="0"/>
            <a:lumOff val="0"/>
            <a:alphaOff val="0"/>
          </a:schemeClr>
        </a:solidFill>
        <a:ln w="55000" cap="flat" cmpd="thickThin"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1022350">
            <a:lnSpc>
              <a:spcPct val="90000"/>
            </a:lnSpc>
            <a:spcBef>
              <a:spcPct val="0"/>
            </a:spcBef>
            <a:spcAft>
              <a:spcPct val="35000"/>
            </a:spcAft>
          </a:pPr>
          <a:r>
            <a:rPr lang="en-US" sz="2300" kern="1200" dirty="0" smtClean="0"/>
            <a:t>No More than 10% Deferred Maintenance</a:t>
          </a:r>
          <a:endParaRPr lang="en-US" sz="2300" kern="1200" dirty="0"/>
        </a:p>
      </dsp:txBody>
      <dsp:txXfrm>
        <a:off x="437004" y="2164403"/>
        <a:ext cx="5587752" cy="612672"/>
      </dsp:txXfrm>
    </dsp:sp>
    <dsp:sp modelId="{03ADFBE0-785A-4275-B6E4-828AF8C6F75A}">
      <dsp:nvSpPr>
        <dsp:cNvPr id="0" name=""/>
        <dsp:cNvSpPr/>
      </dsp:nvSpPr>
      <dsp:spPr>
        <a:xfrm>
          <a:off x="0" y="3505200"/>
          <a:ext cx="8077200" cy="579600"/>
        </a:xfrm>
        <a:prstGeom prst="rect">
          <a:avLst/>
        </a:prstGeom>
        <a:solidFill>
          <a:schemeClr val="accent2">
            <a:alpha val="90000"/>
            <a:tint val="4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C27EA3-21E4-4924-83B3-9D25B5F6D265}">
      <dsp:nvSpPr>
        <dsp:cNvPr id="0" name=""/>
        <dsp:cNvSpPr/>
      </dsp:nvSpPr>
      <dsp:spPr>
        <a:xfrm>
          <a:off x="403860" y="3174540"/>
          <a:ext cx="5654040" cy="678960"/>
        </a:xfrm>
        <a:prstGeom prst="roundRect">
          <a:avLst/>
        </a:prstGeom>
        <a:solidFill>
          <a:schemeClr val="lt1">
            <a:hueOff val="0"/>
            <a:satOff val="0"/>
            <a:lumOff val="0"/>
            <a:alphaOff val="0"/>
          </a:schemeClr>
        </a:solidFill>
        <a:ln w="55000" cap="flat" cmpd="thickThin"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1022350">
            <a:lnSpc>
              <a:spcPct val="90000"/>
            </a:lnSpc>
            <a:spcBef>
              <a:spcPct val="0"/>
            </a:spcBef>
            <a:spcAft>
              <a:spcPct val="35000"/>
            </a:spcAft>
          </a:pPr>
          <a:r>
            <a:rPr lang="en-US" sz="2300" kern="1200" dirty="0" smtClean="0"/>
            <a:t>Residential – Up to 4 Units</a:t>
          </a:r>
          <a:endParaRPr lang="en-US" sz="2300" kern="1200" dirty="0"/>
        </a:p>
      </dsp:txBody>
      <dsp:txXfrm>
        <a:off x="437004" y="3207684"/>
        <a:ext cx="5587752" cy="61267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3/9/2015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3/9/2015 4:11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6:53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885288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7:19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030468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447800"/>
            <a:ext cx="5410200" cy="2862322"/>
          </a:xfrm>
          <a:prstGeom prst="rect">
            <a:avLst/>
          </a:prstGeom>
        </p:spPr>
        <p:txBody>
          <a:bodyPr wrap="square">
            <a:spAutoFit/>
          </a:bodyPr>
          <a:lstStyle/>
          <a:p>
            <a:pPr algn="ctr"/>
            <a:r>
              <a:rPr lang="en-US" sz="4000" b="1" dirty="0">
                <a:solidFill>
                  <a:schemeClr val="bg1"/>
                </a:solidFill>
                <a:effectLst>
                  <a:outerShdw blurRad="38100" dist="38100" dir="2700000" algn="tl">
                    <a:srgbClr val="000000">
                      <a:alpha val="43137"/>
                    </a:srgbClr>
                  </a:outerShdw>
                </a:effectLst>
                <a:latin typeface="Whitney"/>
              </a:rPr>
              <a:t>How to Build a Passive Income </a:t>
            </a:r>
            <a:r>
              <a:rPr lang="en-US" sz="4000" b="1" dirty="0" smtClean="0">
                <a:solidFill>
                  <a:schemeClr val="bg1"/>
                </a:solidFill>
                <a:effectLst>
                  <a:outerShdw blurRad="38100" dist="38100" dir="2700000" algn="tl">
                    <a:srgbClr val="000000">
                      <a:alpha val="43137"/>
                    </a:srgbClr>
                  </a:outerShdw>
                </a:effectLst>
                <a:latin typeface="Whitney"/>
              </a:rPr>
              <a:t>Portfolio</a:t>
            </a:r>
          </a:p>
          <a:p>
            <a:pPr algn="ctr"/>
            <a:r>
              <a:rPr lang="en-US" sz="3200" b="1" dirty="0" smtClean="0">
                <a:solidFill>
                  <a:schemeClr val="bg1"/>
                </a:solidFill>
                <a:latin typeface="Whitney"/>
              </a:rPr>
              <a:t> </a:t>
            </a:r>
            <a:r>
              <a:rPr lang="en-US" sz="2800" dirty="0">
                <a:solidFill>
                  <a:schemeClr val="bg1"/>
                </a:solidFill>
                <a:latin typeface="Whitney"/>
              </a:rPr>
              <a:t>with Creative Financing &amp; Private Money</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6111353" cy="646331"/>
          </a:xfrm>
          <a:prstGeom prst="rect">
            <a:avLst/>
          </a:prstGeom>
          <a:noFill/>
        </p:spPr>
        <p:txBody>
          <a:bodyPr wrap="none" rtlCol="0">
            <a:spAutoFit/>
          </a:bodyPr>
          <a:lstStyle/>
          <a:p>
            <a:r>
              <a:rPr lang="en-US" sz="3600" dirty="0" smtClean="0"/>
              <a:t>Module 1D – Criteria &amp; Analysis</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Criteria</a:t>
            </a:r>
            <a:endParaRPr lang="en-US" sz="4600" b="1" dirty="0">
              <a:solidFill>
                <a:prstClr val="white"/>
              </a:solidFill>
              <a:latin typeface="Calibri Light" panose="020F0302020204030204"/>
              <a:ea typeface="Tahoma" pitchFamily="34" charset="0"/>
              <a:cs typeface="Tahoma" pitchFamily="34" charset="0"/>
            </a:endParaRPr>
          </a:p>
        </p:txBody>
      </p:sp>
      <p:graphicFrame>
        <p:nvGraphicFramePr>
          <p:cNvPr id="7" name="Diagram 6"/>
          <p:cNvGraphicFramePr/>
          <p:nvPr>
            <p:extLst>
              <p:ext uri="{D42A27DB-BD31-4B8C-83A1-F6EECF244321}">
                <p14:modId xmlns:p14="http://schemas.microsoft.com/office/powerpoint/2010/main" val="2777856337"/>
              </p:ext>
            </p:extLst>
          </p:nvPr>
        </p:nvGraphicFramePr>
        <p:xfrm>
          <a:off x="609600" y="1371600"/>
          <a:ext cx="80772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Cash Flow Spreadsheet Analysis</a:t>
            </a:r>
            <a:endParaRPr lang="en-US" sz="4600" b="1" dirty="0">
              <a:solidFill>
                <a:prstClr val="white"/>
              </a:solidFill>
              <a:latin typeface="Calibri Light" panose="020F0302020204030204"/>
              <a:ea typeface="Tahoma" pitchFamily="34" charset="0"/>
              <a:cs typeface="Tahoma" pitchFamily="34" charset="0"/>
            </a:endParaRPr>
          </a:p>
        </p:txBody>
      </p:sp>
      <p:sp>
        <p:nvSpPr>
          <p:cNvPr id="3" name="TextBox 2"/>
          <p:cNvSpPr txBox="1"/>
          <p:nvPr/>
        </p:nvSpPr>
        <p:spPr>
          <a:xfrm>
            <a:off x="1066800" y="1905000"/>
            <a:ext cx="7467600" cy="4093428"/>
          </a:xfrm>
          <a:prstGeom prst="rect">
            <a:avLst/>
          </a:prstGeom>
          <a:noFill/>
        </p:spPr>
        <p:txBody>
          <a:bodyPr wrap="square" rtlCol="0">
            <a:spAutoFit/>
          </a:bodyPr>
          <a:lstStyle/>
          <a:p>
            <a:pPr marL="342900" indent="-342900">
              <a:buFont typeface="Wingdings" panose="05000000000000000000" pitchFamily="2" charset="2"/>
              <a:buChar char="§"/>
            </a:pPr>
            <a:r>
              <a:rPr lang="en-US" sz="2400" dirty="0" smtClean="0">
                <a:solidFill>
                  <a:schemeClr val="bg1"/>
                </a:solidFill>
              </a:rPr>
              <a:t>See Cash Flow Spreadsheet Analysis</a:t>
            </a:r>
          </a:p>
          <a:p>
            <a:pPr marL="342900" indent="-342900">
              <a:buFont typeface="Wingdings" panose="05000000000000000000" pitchFamily="2" charset="2"/>
              <a:buChar char="§"/>
            </a:pPr>
            <a:r>
              <a:rPr lang="en-US" sz="2400" dirty="0" smtClean="0">
                <a:solidFill>
                  <a:schemeClr val="bg1"/>
                </a:solidFill>
              </a:rPr>
              <a:t>Your Main Concerns are “Cash on Cash Return” and “CAP Rate”</a:t>
            </a:r>
          </a:p>
          <a:p>
            <a:pPr marL="800100" lvl="1" indent="-342900">
              <a:buFont typeface="Courier New" panose="02070309020205020404" pitchFamily="49" charset="0"/>
              <a:buChar char="o"/>
            </a:pPr>
            <a:r>
              <a:rPr lang="en-US" sz="2400" dirty="0" smtClean="0">
                <a:solidFill>
                  <a:schemeClr val="bg1"/>
                </a:solidFill>
              </a:rPr>
              <a:t>“Cash on Cash Return” is the cash income on the cash invested</a:t>
            </a:r>
          </a:p>
          <a:p>
            <a:r>
              <a:rPr lang="en-US" sz="2400" dirty="0" smtClean="0">
                <a:solidFill>
                  <a:schemeClr val="bg1"/>
                </a:solidFill>
              </a:rPr>
              <a:t>	</a:t>
            </a:r>
            <a:r>
              <a:rPr lang="en-US" sz="2000" dirty="0" smtClean="0">
                <a:solidFill>
                  <a:schemeClr val="bg1"/>
                </a:solidFill>
              </a:rPr>
              <a:t>Annual Income divided by Cash Invested – How</a:t>
            </a:r>
          </a:p>
          <a:p>
            <a:r>
              <a:rPr lang="en-US" sz="2000" dirty="0" smtClean="0">
                <a:solidFill>
                  <a:schemeClr val="bg1"/>
                </a:solidFill>
              </a:rPr>
              <a:t>	many years to recoup the investment?</a:t>
            </a:r>
          </a:p>
          <a:p>
            <a:pPr marL="800100" lvl="1" indent="-342900">
              <a:buFont typeface="Courier New" panose="02070309020205020404" pitchFamily="49" charset="0"/>
              <a:buChar char="o"/>
            </a:pPr>
            <a:r>
              <a:rPr lang="en-US" sz="2400" dirty="0" smtClean="0">
                <a:solidFill>
                  <a:schemeClr val="bg1"/>
                </a:solidFill>
              </a:rPr>
              <a:t>“CAP Rate” – Net Operating Income divided by Sale Price</a:t>
            </a:r>
          </a:p>
          <a:p>
            <a:r>
              <a:rPr lang="en-US" sz="2400" dirty="0" smtClean="0">
                <a:solidFill>
                  <a:schemeClr val="bg1"/>
                </a:solidFill>
              </a:rPr>
              <a:t>	</a:t>
            </a:r>
            <a:r>
              <a:rPr lang="en-US" sz="2000" dirty="0" smtClean="0">
                <a:solidFill>
                  <a:schemeClr val="bg1"/>
                </a:solidFill>
              </a:rPr>
              <a:t>A “good” cap rate has to be compared to other cap rates in 	the areas of properties under the same economic conditions</a:t>
            </a:r>
            <a:endParaRPr lang="en-US" sz="2000" dirty="0">
              <a:solidFill>
                <a:schemeClr val="bg1"/>
              </a:solidFill>
            </a:endParaRPr>
          </a:p>
        </p:txBody>
      </p:sp>
    </p:spTree>
    <p:extLst>
      <p:ext uri="{BB962C8B-B14F-4D97-AF65-F5344CB8AC3E}">
        <p14:creationId xmlns:p14="http://schemas.microsoft.com/office/powerpoint/2010/main" val="261746069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Cash Flow Spreadsheet Analysis</a:t>
            </a:r>
            <a:endParaRPr lang="en-US" sz="4600" b="1" dirty="0">
              <a:solidFill>
                <a:prstClr val="white"/>
              </a:solidFill>
              <a:latin typeface="Calibri Light" panose="020F0302020204030204"/>
              <a:ea typeface="Tahoma" pitchFamily="34" charset="0"/>
              <a:cs typeface="Tahoma" pitchFamily="34" charset="0"/>
            </a:endParaRPr>
          </a:p>
        </p:txBody>
      </p:sp>
      <p:sp>
        <p:nvSpPr>
          <p:cNvPr id="3" name="TextBox 2"/>
          <p:cNvSpPr txBox="1"/>
          <p:nvPr/>
        </p:nvSpPr>
        <p:spPr>
          <a:xfrm>
            <a:off x="1066800" y="1905000"/>
            <a:ext cx="7467600" cy="707886"/>
          </a:xfrm>
          <a:prstGeom prst="rect">
            <a:avLst/>
          </a:prstGeom>
          <a:noFill/>
        </p:spPr>
        <p:txBody>
          <a:bodyPr wrap="square" rtlCol="0">
            <a:spAutoFit/>
          </a:bodyPr>
          <a:lstStyle/>
          <a:p>
            <a:r>
              <a:rPr lang="en-US" sz="4000" dirty="0" smtClean="0">
                <a:solidFill>
                  <a:schemeClr val="bg1"/>
                </a:solidFill>
              </a:rPr>
              <a:t>View Spreadsheet Example</a:t>
            </a:r>
            <a:endParaRPr lang="en-US" sz="4000" dirty="0">
              <a:solidFill>
                <a:schemeClr val="bg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3124200"/>
            <a:ext cx="1524000" cy="1524000"/>
          </a:xfrm>
          <a:prstGeom prst="rect">
            <a:avLst/>
          </a:prstGeom>
        </p:spPr>
      </p:pic>
    </p:spTree>
    <p:extLst>
      <p:ext uri="{BB962C8B-B14F-4D97-AF65-F5344CB8AC3E}">
        <p14:creationId xmlns:p14="http://schemas.microsoft.com/office/powerpoint/2010/main" val="307301508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76400" y="1371600"/>
            <a:ext cx="4030270" cy="369332"/>
          </a:xfrm>
          <a:prstGeom prst="rect">
            <a:avLst/>
          </a:prstGeom>
          <a:noFill/>
        </p:spPr>
        <p:txBody>
          <a:bodyPr wrap="none" rtlCol="0">
            <a:spAutoFit/>
          </a:bodyPr>
          <a:lstStyle/>
          <a:p>
            <a:r>
              <a:rPr lang="en-US" dirty="0" smtClean="0"/>
              <a:t>Example (see included worksheet)</a:t>
            </a:r>
            <a:endParaRPr lang="en-US" dirty="0"/>
          </a:p>
        </p:txBody>
      </p:sp>
      <p:graphicFrame>
        <p:nvGraphicFramePr>
          <p:cNvPr id="18" name="Table 17"/>
          <p:cNvGraphicFramePr>
            <a:graphicFrameLocks noGrp="1"/>
          </p:cNvGraphicFramePr>
          <p:nvPr/>
        </p:nvGraphicFramePr>
        <p:xfrm>
          <a:off x="1524000" y="1981200"/>
          <a:ext cx="6400800" cy="4226560"/>
        </p:xfrm>
        <a:graphic>
          <a:graphicData uri="http://schemas.openxmlformats.org/drawingml/2006/table">
            <a:tbl>
              <a:tblPr firstRow="1" bandRow="1">
                <a:tableStyleId>{5C22544A-7EE6-4342-B048-85BDC9FD1C3A}</a:tableStyleId>
              </a:tblPr>
              <a:tblGrid>
                <a:gridCol w="3600450"/>
                <a:gridCol w="1504950"/>
                <a:gridCol w="1295400"/>
              </a:tblGrid>
              <a:tr h="370840">
                <a:tc>
                  <a:txBody>
                    <a:bodyPr/>
                    <a:lstStyle/>
                    <a:p>
                      <a:r>
                        <a:rPr lang="en-US" dirty="0" smtClean="0"/>
                        <a:t>Purchase Cost</a:t>
                      </a:r>
                      <a:endParaRPr lang="en-US" dirty="0"/>
                    </a:p>
                  </a:txBody>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r>
              <a:tr h="370840">
                <a:tc>
                  <a:txBody>
                    <a:bodyPr/>
                    <a:lstStyle/>
                    <a:p>
                      <a:r>
                        <a:rPr lang="en-US" baseline="0" dirty="0" smtClean="0"/>
                        <a:t> </a:t>
                      </a:r>
                      <a:r>
                        <a:rPr lang="en-US" dirty="0" smtClean="0"/>
                        <a:t>Purchase Price</a:t>
                      </a:r>
                      <a:endParaRPr lang="en-US" dirty="0"/>
                    </a:p>
                  </a:txBody>
                  <a:tcPr/>
                </a:tc>
                <a:tc>
                  <a:txBody>
                    <a:bodyPr/>
                    <a:lstStyle/>
                    <a:p>
                      <a:r>
                        <a:rPr lang="en-US" dirty="0" smtClean="0"/>
                        <a:t>&lt;$100,000&gt;</a:t>
                      </a:r>
                      <a:endParaRPr lang="en-US" dirty="0"/>
                    </a:p>
                  </a:txBody>
                  <a:tcPr/>
                </a:tc>
                <a:tc>
                  <a:txBody>
                    <a:bodyPr/>
                    <a:lstStyle/>
                    <a:p>
                      <a:endParaRPr lang="en-US" dirty="0"/>
                    </a:p>
                  </a:txBody>
                  <a:tcPr/>
                </a:tc>
              </a:tr>
              <a:tr h="370840">
                <a:tc>
                  <a:txBody>
                    <a:bodyPr/>
                    <a:lstStyle/>
                    <a:p>
                      <a:r>
                        <a:rPr lang="en-US" b="1" dirty="0" smtClean="0">
                          <a:solidFill>
                            <a:schemeClr val="tx1"/>
                          </a:solidFill>
                        </a:rPr>
                        <a:t>Income</a:t>
                      </a:r>
                      <a:endParaRPr lang="en-US" b="1" dirty="0">
                        <a:solidFill>
                          <a:schemeClr val="tx1"/>
                        </a:solidFill>
                      </a:endParaRPr>
                    </a:p>
                  </a:txBody>
                  <a:tcPr>
                    <a:solidFill>
                      <a:srgbClr val="FFC000"/>
                    </a:solidFill>
                  </a:tcPr>
                </a:tc>
                <a:tc>
                  <a:txBody>
                    <a:bodyPr/>
                    <a:lstStyle/>
                    <a:p>
                      <a:endParaRPr lang="en-US"/>
                    </a:p>
                  </a:txBody>
                  <a:tcPr/>
                </a:tc>
                <a:tc>
                  <a:txBody>
                    <a:bodyPr/>
                    <a:lstStyle/>
                    <a:p>
                      <a:endParaRPr lang="en-US"/>
                    </a:p>
                  </a:txBody>
                  <a:tcPr/>
                </a:tc>
              </a:tr>
              <a:tr h="370840">
                <a:tc>
                  <a:txBody>
                    <a:bodyPr/>
                    <a:lstStyle/>
                    <a:p>
                      <a:r>
                        <a:rPr lang="en-US" sz="1400" dirty="0" smtClean="0"/>
                        <a:t>Current Value (above cost)</a:t>
                      </a:r>
                      <a:endParaRPr lang="en-US" sz="1400" dirty="0"/>
                    </a:p>
                  </a:txBody>
                  <a:tcPr/>
                </a:tc>
                <a:tc>
                  <a:txBody>
                    <a:bodyPr/>
                    <a:lstStyle/>
                    <a:p>
                      <a:r>
                        <a:rPr lang="en-US" dirty="0" smtClean="0"/>
                        <a:t>$110,000</a:t>
                      </a:r>
                      <a:endParaRPr lang="en-US" dirty="0"/>
                    </a:p>
                  </a:txBody>
                  <a:tcPr/>
                </a:tc>
                <a:tc>
                  <a:txBody>
                    <a:bodyPr/>
                    <a:lstStyle/>
                    <a:p>
                      <a:endParaRPr lang="en-US"/>
                    </a:p>
                  </a:txBody>
                  <a:tcPr/>
                </a:tc>
              </a:tr>
              <a:tr h="370840">
                <a:tc>
                  <a:txBody>
                    <a:bodyPr/>
                    <a:lstStyle/>
                    <a:p>
                      <a:r>
                        <a:rPr lang="en-US" sz="1400" dirty="0" smtClean="0"/>
                        <a:t>Value of Lease Option Premium(10%)</a:t>
                      </a:r>
                      <a:endParaRPr lang="en-US" sz="1400" dirty="0"/>
                    </a:p>
                  </a:txBody>
                  <a:tcPr/>
                </a:tc>
                <a:tc>
                  <a:txBody>
                    <a:bodyPr/>
                    <a:lstStyle/>
                    <a:p>
                      <a:r>
                        <a:rPr lang="en-US" dirty="0" smtClean="0"/>
                        <a:t>$11,000</a:t>
                      </a:r>
                      <a:endParaRPr lang="en-US" dirty="0"/>
                    </a:p>
                  </a:txBody>
                  <a:tcPr/>
                </a:tc>
                <a:tc>
                  <a:txBody>
                    <a:bodyPr/>
                    <a:lstStyle/>
                    <a:p>
                      <a:endParaRPr lang="en-US"/>
                    </a:p>
                  </a:txBody>
                  <a:tcPr/>
                </a:tc>
              </a:tr>
              <a:tr h="370840">
                <a:tc>
                  <a:txBody>
                    <a:bodyPr/>
                    <a:lstStyle/>
                    <a:p>
                      <a:r>
                        <a:rPr lang="en-US" sz="1400" dirty="0" smtClean="0"/>
                        <a:t>Expected Appreciation (3%/yr,</a:t>
                      </a:r>
                      <a:r>
                        <a:rPr lang="en-US" sz="1400" baseline="0" dirty="0" smtClean="0"/>
                        <a:t> 6% over 2 yrs)</a:t>
                      </a:r>
                      <a:endParaRPr lang="en-US" sz="1400" dirty="0"/>
                    </a:p>
                  </a:txBody>
                  <a:tcPr/>
                </a:tc>
                <a:tc>
                  <a:txBody>
                    <a:bodyPr/>
                    <a:lstStyle/>
                    <a:p>
                      <a:r>
                        <a:rPr lang="en-US" dirty="0" smtClean="0"/>
                        <a:t>$4,950</a:t>
                      </a:r>
                      <a:endParaRPr lang="en-US" dirty="0"/>
                    </a:p>
                  </a:txBody>
                  <a:tcPr/>
                </a:tc>
                <a:tc>
                  <a:txBody>
                    <a:bodyPr/>
                    <a:lstStyle/>
                    <a:p>
                      <a:endParaRPr lang="en-US"/>
                    </a:p>
                  </a:txBody>
                  <a:tcPr/>
                </a:tc>
              </a:tr>
              <a:tr h="370840">
                <a:tc>
                  <a:txBody>
                    <a:bodyPr/>
                    <a:lstStyle/>
                    <a:p>
                      <a:r>
                        <a:rPr lang="en-US" b="1" dirty="0" smtClean="0">
                          <a:solidFill>
                            <a:schemeClr val="tx1"/>
                          </a:solidFill>
                        </a:rPr>
                        <a:t>Expected Sale Price</a:t>
                      </a:r>
                      <a:endParaRPr lang="en-US" b="1" dirty="0">
                        <a:solidFill>
                          <a:schemeClr val="tx1"/>
                        </a:solidFill>
                      </a:endParaRPr>
                    </a:p>
                  </a:txBody>
                  <a:tcPr>
                    <a:solidFill>
                      <a:srgbClr val="FFC000"/>
                    </a:solidFill>
                  </a:tcPr>
                </a:tc>
                <a:tc>
                  <a:txBody>
                    <a:bodyPr/>
                    <a:lstStyle/>
                    <a:p>
                      <a:r>
                        <a:rPr lang="en-US" dirty="0" smtClean="0"/>
                        <a:t>$125,950</a:t>
                      </a:r>
                      <a:endParaRPr lang="en-US" dirty="0"/>
                    </a:p>
                  </a:txBody>
                  <a:tcPr/>
                </a:tc>
                <a:tc>
                  <a:txBody>
                    <a:bodyPr/>
                    <a:lstStyle/>
                    <a:p>
                      <a:endParaRPr lang="en-US"/>
                    </a:p>
                  </a:txBody>
                  <a:tcPr/>
                </a:tc>
              </a:tr>
              <a:tr h="370840">
                <a:tc>
                  <a:txBody>
                    <a:bodyPr/>
                    <a:lstStyle/>
                    <a:p>
                      <a:r>
                        <a:rPr lang="en-US" sz="1400" dirty="0" smtClean="0"/>
                        <a:t>Monthly Cash Flow ($200 per month for 24 months)</a:t>
                      </a:r>
                      <a:endParaRPr lang="en-US" sz="1400" dirty="0"/>
                    </a:p>
                  </a:txBody>
                  <a:tcPr/>
                </a:tc>
                <a:tc>
                  <a:txBody>
                    <a:bodyPr/>
                    <a:lstStyle/>
                    <a:p>
                      <a:r>
                        <a:rPr lang="en-US" dirty="0" smtClean="0"/>
                        <a:t>$4,800</a:t>
                      </a:r>
                      <a:endParaRPr lang="en-US" dirty="0"/>
                    </a:p>
                  </a:txBody>
                  <a:tcPr/>
                </a:tc>
                <a:tc>
                  <a:txBody>
                    <a:bodyPr/>
                    <a:lstStyle/>
                    <a:p>
                      <a:endParaRPr lang="en-US" dirty="0"/>
                    </a:p>
                  </a:txBody>
                  <a:tcPr/>
                </a:tc>
              </a:tr>
              <a:tr h="370840">
                <a:tc>
                  <a:txBody>
                    <a:bodyPr/>
                    <a:lstStyle/>
                    <a:p>
                      <a:r>
                        <a:rPr lang="en-US" sz="1400" dirty="0" smtClean="0"/>
                        <a:t>Upfront Option Deposit</a:t>
                      </a:r>
                      <a:endParaRPr lang="en-US" sz="1400" dirty="0"/>
                    </a:p>
                  </a:txBody>
                  <a:tcPr/>
                </a:tc>
                <a:tc>
                  <a:txBody>
                    <a:bodyPr/>
                    <a:lstStyle/>
                    <a:p>
                      <a:r>
                        <a:rPr lang="en-US" dirty="0" smtClean="0"/>
                        <a:t>$2,500</a:t>
                      </a:r>
                      <a:endParaRPr lang="en-US" dirty="0"/>
                    </a:p>
                  </a:txBody>
                  <a:tcPr/>
                </a:tc>
                <a:tc>
                  <a:txBody>
                    <a:bodyPr/>
                    <a:lstStyle/>
                    <a:p>
                      <a:endParaRPr lang="en-US" dirty="0"/>
                    </a:p>
                  </a:txBody>
                  <a:tcPr/>
                </a:tc>
              </a:tr>
              <a:tr h="370840">
                <a:tc>
                  <a:txBody>
                    <a:bodyPr/>
                    <a:lstStyle/>
                    <a:p>
                      <a:r>
                        <a:rPr lang="en-US" sz="1800" b="1" dirty="0" smtClean="0">
                          <a:solidFill>
                            <a:schemeClr val="tx1"/>
                          </a:solidFill>
                        </a:rPr>
                        <a:t>Total</a:t>
                      </a:r>
                      <a:r>
                        <a:rPr lang="en-US" sz="1800" b="1" baseline="0" dirty="0" smtClean="0">
                          <a:solidFill>
                            <a:schemeClr val="tx1"/>
                          </a:solidFill>
                        </a:rPr>
                        <a:t> Value Obtained</a:t>
                      </a:r>
                      <a:endParaRPr lang="en-US" sz="1800" b="1" dirty="0">
                        <a:solidFill>
                          <a:schemeClr val="tx1"/>
                        </a:solidFill>
                      </a:endParaRPr>
                    </a:p>
                  </a:txBody>
                  <a:tcPr>
                    <a:solidFill>
                      <a:srgbClr val="FFC000"/>
                    </a:solidFill>
                  </a:tcPr>
                </a:tc>
                <a:tc>
                  <a:txBody>
                    <a:bodyPr/>
                    <a:lstStyle/>
                    <a:p>
                      <a:r>
                        <a:rPr lang="en-US" dirty="0" smtClean="0"/>
                        <a:t>$133,250</a:t>
                      </a:r>
                      <a:endParaRPr lang="en-US" dirty="0"/>
                    </a:p>
                  </a:txBody>
                  <a:tcPr/>
                </a:tc>
                <a:tc>
                  <a:txBody>
                    <a:bodyPr/>
                    <a:lstStyle/>
                    <a:p>
                      <a:endParaRPr lang="en-US" dirty="0"/>
                    </a:p>
                  </a:txBody>
                  <a:tcPr/>
                </a:tc>
              </a:tr>
              <a:tr h="370840">
                <a:tc>
                  <a:txBody>
                    <a:bodyPr/>
                    <a:lstStyle/>
                    <a:p>
                      <a:r>
                        <a:rPr lang="en-US" sz="1800" b="1" dirty="0" smtClean="0">
                          <a:solidFill>
                            <a:schemeClr val="tx1"/>
                          </a:solidFill>
                        </a:rPr>
                        <a:t>Estimated Total Profit</a:t>
                      </a:r>
                      <a:endParaRPr lang="en-US" sz="1800" b="1" dirty="0">
                        <a:solidFill>
                          <a:schemeClr val="tx1"/>
                        </a:solidFill>
                      </a:endParaRPr>
                    </a:p>
                  </a:txBody>
                  <a:tcPr>
                    <a:solidFill>
                      <a:srgbClr val="FFC000"/>
                    </a:solidFill>
                  </a:tcPr>
                </a:tc>
                <a:tc>
                  <a:txBody>
                    <a:bodyPr/>
                    <a:lstStyle/>
                    <a:p>
                      <a:endParaRPr lang="en-US" dirty="0"/>
                    </a:p>
                  </a:txBody>
                  <a:tcPr/>
                </a:tc>
                <a:tc>
                  <a:txBody>
                    <a:bodyPr/>
                    <a:lstStyle/>
                    <a:p>
                      <a:r>
                        <a:rPr lang="en-US" b="1" u="sng" dirty="0" smtClean="0"/>
                        <a:t>$33,250</a:t>
                      </a:r>
                      <a:endParaRPr lang="en-US" b="1" u="sng" dirty="0"/>
                    </a:p>
                  </a:txBody>
                  <a:tcPr/>
                </a:tc>
              </a:tr>
            </a:tbl>
          </a:graphicData>
        </a:graphic>
      </p:graphicFrame>
      <p:sp>
        <p:nvSpPr>
          <p:cNvPr id="6" name="TextBox 5"/>
          <p:cNvSpPr txBox="1"/>
          <p:nvPr/>
        </p:nvSpPr>
        <p:spPr>
          <a:xfrm>
            <a:off x="141890" y="152400"/>
            <a:ext cx="8991600" cy="646331"/>
          </a:xfrm>
          <a:prstGeom prst="rect">
            <a:avLst/>
          </a:prstGeom>
          <a:noFill/>
        </p:spPr>
        <p:txBody>
          <a:bodyPr wrap="square" rtlCol="0">
            <a:spAutoFit/>
          </a:bodyPr>
          <a:lstStyle/>
          <a:p>
            <a:r>
              <a:rPr lang="en-US" sz="3600" b="1" dirty="0" smtClean="0">
                <a:solidFill>
                  <a:prstClr val="white"/>
                </a:solidFill>
                <a:latin typeface="Calibri Light" panose="020F0302020204030204"/>
                <a:ea typeface="Tahoma" pitchFamily="34" charset="0"/>
                <a:cs typeface="Tahoma" pitchFamily="34" charset="0"/>
              </a:rPr>
              <a:t>Profitability for Lease Options (&amp; Master Lease)</a:t>
            </a:r>
            <a:endParaRPr lang="en-US" sz="3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296746629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p:cNvGraphicFramePr>
            <a:graphicFrameLocks noGrp="1"/>
          </p:cNvGraphicFramePr>
          <p:nvPr>
            <p:extLst>
              <p:ext uri="{D42A27DB-BD31-4B8C-83A1-F6EECF244321}">
                <p14:modId xmlns:p14="http://schemas.microsoft.com/office/powerpoint/2010/main" val="3877181808"/>
              </p:ext>
            </p:extLst>
          </p:nvPr>
        </p:nvGraphicFramePr>
        <p:xfrm>
          <a:off x="609600" y="1371600"/>
          <a:ext cx="7848599" cy="5029200"/>
        </p:xfrm>
        <a:graphic>
          <a:graphicData uri="http://schemas.openxmlformats.org/drawingml/2006/table">
            <a:tbl>
              <a:tblPr firstRow="1" bandRow="1">
                <a:tableStyleId>{5C22544A-7EE6-4342-B048-85BDC9FD1C3A}</a:tableStyleId>
              </a:tblPr>
              <a:tblGrid>
                <a:gridCol w="4414837"/>
                <a:gridCol w="1845355"/>
                <a:gridCol w="1588407"/>
              </a:tblGrid>
              <a:tr h="314325">
                <a:tc>
                  <a:txBody>
                    <a:bodyPr/>
                    <a:lstStyle/>
                    <a:p>
                      <a:r>
                        <a:rPr lang="en-US" sz="1200" dirty="0" smtClean="0"/>
                        <a:t>Purchase Cost</a:t>
                      </a:r>
                      <a:endParaRPr lang="en-US" sz="1200" dirty="0"/>
                    </a:p>
                  </a:txBody>
                  <a:tcPr/>
                </a:tc>
                <a:tc>
                  <a:txBody>
                    <a:bodyPr/>
                    <a:lstStyle/>
                    <a:p>
                      <a:endParaRPr lang="en-US" sz="1200" dirty="0"/>
                    </a:p>
                  </a:txBody>
                  <a:tcPr>
                    <a:solidFill>
                      <a:schemeClr val="accent1">
                        <a:lumMod val="20000"/>
                        <a:lumOff val="80000"/>
                      </a:schemeClr>
                    </a:solidFill>
                  </a:tcPr>
                </a:tc>
                <a:tc>
                  <a:txBody>
                    <a:bodyPr/>
                    <a:lstStyle/>
                    <a:p>
                      <a:endParaRPr lang="en-US" sz="1200" dirty="0"/>
                    </a:p>
                  </a:txBody>
                  <a:tcPr>
                    <a:solidFill>
                      <a:schemeClr val="accent1">
                        <a:lumMod val="20000"/>
                        <a:lumOff val="80000"/>
                      </a:schemeClr>
                    </a:solidFill>
                  </a:tcPr>
                </a:tc>
              </a:tr>
              <a:tr h="314325">
                <a:tc>
                  <a:txBody>
                    <a:bodyPr/>
                    <a:lstStyle/>
                    <a:p>
                      <a:r>
                        <a:rPr lang="en-US" sz="1200" dirty="0" smtClean="0"/>
                        <a:t>Balance owed on</a:t>
                      </a:r>
                      <a:r>
                        <a:rPr lang="en-US" sz="1200" baseline="0" dirty="0" smtClean="0"/>
                        <a:t> 1</a:t>
                      </a:r>
                      <a:r>
                        <a:rPr lang="en-US" sz="1200" baseline="30000" dirty="0" smtClean="0"/>
                        <a:t>st</a:t>
                      </a:r>
                      <a:r>
                        <a:rPr lang="en-US" sz="1200" baseline="0" dirty="0" smtClean="0"/>
                        <a:t> Mortgage</a:t>
                      </a:r>
                      <a:endParaRPr lang="en-US" sz="1200" dirty="0"/>
                    </a:p>
                  </a:txBody>
                  <a:tcPr/>
                </a:tc>
                <a:tc>
                  <a:txBody>
                    <a:bodyPr/>
                    <a:lstStyle/>
                    <a:p>
                      <a:r>
                        <a:rPr lang="en-US" sz="1200" dirty="0" smtClean="0"/>
                        <a:t>&lt;$70,000&gt;</a:t>
                      </a:r>
                      <a:endParaRPr lang="en-US" sz="1200" dirty="0"/>
                    </a:p>
                  </a:txBody>
                  <a:tcPr/>
                </a:tc>
                <a:tc>
                  <a:txBody>
                    <a:bodyPr/>
                    <a:lstStyle/>
                    <a:p>
                      <a:endParaRPr lang="en-US" sz="1200" dirty="0"/>
                    </a:p>
                  </a:txBody>
                  <a:tcPr/>
                </a:tc>
              </a:tr>
              <a:tr h="314325">
                <a:tc>
                  <a:txBody>
                    <a:bodyPr/>
                    <a:lstStyle/>
                    <a:p>
                      <a:r>
                        <a:rPr lang="en-US" sz="1200" dirty="0" smtClean="0"/>
                        <a:t>Balance owed on 2</a:t>
                      </a:r>
                      <a:r>
                        <a:rPr lang="en-US" sz="1200" baseline="30000" dirty="0" smtClean="0"/>
                        <a:t>nd</a:t>
                      </a:r>
                      <a:r>
                        <a:rPr lang="en-US" sz="1200" dirty="0" smtClean="0"/>
                        <a:t> Mortgage</a:t>
                      </a:r>
                      <a:endParaRPr lang="en-US" sz="1200" dirty="0"/>
                    </a:p>
                  </a:txBody>
                  <a:tcPr/>
                </a:tc>
                <a:tc>
                  <a:txBody>
                    <a:bodyPr/>
                    <a:lstStyle/>
                    <a:p>
                      <a:r>
                        <a:rPr lang="en-US" sz="1200" dirty="0" smtClean="0"/>
                        <a:t>&lt;$28,000&gt;</a:t>
                      </a:r>
                      <a:endParaRPr lang="en-US" sz="1200" dirty="0"/>
                    </a:p>
                  </a:txBody>
                  <a:tcPr/>
                </a:tc>
                <a:tc>
                  <a:txBody>
                    <a:bodyPr/>
                    <a:lstStyle/>
                    <a:p>
                      <a:endParaRPr lang="en-US" sz="1200" dirty="0"/>
                    </a:p>
                  </a:txBody>
                  <a:tcPr/>
                </a:tc>
              </a:tr>
              <a:tr h="314325">
                <a:tc>
                  <a:txBody>
                    <a:bodyPr/>
                    <a:lstStyle/>
                    <a:p>
                      <a:r>
                        <a:rPr lang="en-US" sz="1200" dirty="0" smtClean="0"/>
                        <a:t>Liens</a:t>
                      </a:r>
                      <a:r>
                        <a:rPr lang="en-US" sz="1200" baseline="0" dirty="0" smtClean="0"/>
                        <a:t> and loan reinstatement amount</a:t>
                      </a:r>
                      <a:endParaRPr lang="en-US" sz="1200" dirty="0"/>
                    </a:p>
                  </a:txBody>
                  <a:tcPr/>
                </a:tc>
                <a:tc>
                  <a:txBody>
                    <a:bodyPr/>
                    <a:lstStyle/>
                    <a:p>
                      <a:r>
                        <a:rPr lang="en-US" sz="1200" dirty="0" smtClean="0"/>
                        <a:t>&lt;$7,500&gt;</a:t>
                      </a:r>
                      <a:endParaRPr lang="en-US" sz="1200" dirty="0"/>
                    </a:p>
                  </a:txBody>
                  <a:tcPr/>
                </a:tc>
                <a:tc>
                  <a:txBody>
                    <a:bodyPr/>
                    <a:lstStyle/>
                    <a:p>
                      <a:endParaRPr lang="en-US" sz="1200" dirty="0"/>
                    </a:p>
                  </a:txBody>
                  <a:tcPr/>
                </a:tc>
              </a:tr>
              <a:tr h="314325">
                <a:tc>
                  <a:txBody>
                    <a:bodyPr/>
                    <a:lstStyle/>
                    <a:p>
                      <a:r>
                        <a:rPr lang="en-US" sz="1200" dirty="0" smtClean="0"/>
                        <a:t>TOTAL Debt </a:t>
                      </a:r>
                      <a:endParaRPr lang="en-US" sz="1200" dirty="0"/>
                    </a:p>
                  </a:txBody>
                  <a:tcPr/>
                </a:tc>
                <a:tc>
                  <a:txBody>
                    <a:bodyPr/>
                    <a:lstStyle/>
                    <a:p>
                      <a:r>
                        <a:rPr lang="en-US" sz="1200" dirty="0" smtClean="0"/>
                        <a:t>&lt;$105,500&gt;</a:t>
                      </a:r>
                      <a:endParaRPr lang="en-US" sz="1200" dirty="0"/>
                    </a:p>
                  </a:txBody>
                  <a:tcPr/>
                </a:tc>
                <a:tc>
                  <a:txBody>
                    <a:bodyPr/>
                    <a:lstStyle/>
                    <a:p>
                      <a:endParaRPr lang="en-US" sz="1200" dirty="0"/>
                    </a:p>
                  </a:txBody>
                  <a:tcPr/>
                </a:tc>
              </a:tr>
              <a:tr h="314325">
                <a:tc>
                  <a:txBody>
                    <a:bodyPr/>
                    <a:lstStyle/>
                    <a:p>
                      <a:r>
                        <a:rPr lang="en-US" sz="1200" b="1" dirty="0" smtClean="0">
                          <a:solidFill>
                            <a:schemeClr val="tx1"/>
                          </a:solidFill>
                        </a:rPr>
                        <a:t>Income</a:t>
                      </a:r>
                      <a:endParaRPr lang="en-US" sz="1200" b="1" dirty="0">
                        <a:solidFill>
                          <a:schemeClr val="tx1"/>
                        </a:solidFill>
                      </a:endParaRPr>
                    </a:p>
                  </a:txBody>
                  <a:tcPr>
                    <a:solidFill>
                      <a:srgbClr val="FFC000"/>
                    </a:solidFill>
                  </a:tcPr>
                </a:tc>
                <a:tc>
                  <a:txBody>
                    <a:bodyPr/>
                    <a:lstStyle/>
                    <a:p>
                      <a:endParaRPr lang="en-US" sz="1200"/>
                    </a:p>
                  </a:txBody>
                  <a:tcPr/>
                </a:tc>
                <a:tc>
                  <a:txBody>
                    <a:bodyPr/>
                    <a:lstStyle/>
                    <a:p>
                      <a:endParaRPr lang="en-US" sz="1200"/>
                    </a:p>
                  </a:txBody>
                  <a:tcPr/>
                </a:tc>
              </a:tr>
              <a:tr h="314325">
                <a:tc>
                  <a:txBody>
                    <a:bodyPr/>
                    <a:lstStyle/>
                    <a:p>
                      <a:r>
                        <a:rPr lang="en-US" sz="1200" dirty="0" smtClean="0"/>
                        <a:t>Current Value (above cost)</a:t>
                      </a:r>
                      <a:endParaRPr lang="en-US" sz="1200" dirty="0"/>
                    </a:p>
                  </a:txBody>
                  <a:tcPr/>
                </a:tc>
                <a:tc>
                  <a:txBody>
                    <a:bodyPr/>
                    <a:lstStyle/>
                    <a:p>
                      <a:r>
                        <a:rPr lang="en-US" sz="1200" dirty="0" smtClean="0"/>
                        <a:t>$120,000</a:t>
                      </a:r>
                      <a:endParaRPr lang="en-US" sz="1200" dirty="0"/>
                    </a:p>
                  </a:txBody>
                  <a:tcPr/>
                </a:tc>
                <a:tc>
                  <a:txBody>
                    <a:bodyPr/>
                    <a:lstStyle/>
                    <a:p>
                      <a:endParaRPr lang="en-US" sz="1200"/>
                    </a:p>
                  </a:txBody>
                  <a:tcPr/>
                </a:tc>
              </a:tr>
              <a:tr h="314325">
                <a:tc>
                  <a:txBody>
                    <a:bodyPr/>
                    <a:lstStyle/>
                    <a:p>
                      <a:r>
                        <a:rPr lang="en-US" sz="1200" dirty="0" smtClean="0"/>
                        <a:t>Value of Lease Option Premium(10%)</a:t>
                      </a:r>
                      <a:endParaRPr lang="en-US" sz="1200" dirty="0"/>
                    </a:p>
                  </a:txBody>
                  <a:tcPr/>
                </a:tc>
                <a:tc>
                  <a:txBody>
                    <a:bodyPr/>
                    <a:lstStyle/>
                    <a:p>
                      <a:r>
                        <a:rPr lang="en-US" sz="1200" dirty="0" smtClean="0"/>
                        <a:t>$12,000</a:t>
                      </a:r>
                      <a:endParaRPr lang="en-US" sz="1200" dirty="0"/>
                    </a:p>
                  </a:txBody>
                  <a:tcPr/>
                </a:tc>
                <a:tc>
                  <a:txBody>
                    <a:bodyPr/>
                    <a:lstStyle/>
                    <a:p>
                      <a:endParaRPr lang="en-US" sz="1200"/>
                    </a:p>
                  </a:txBody>
                  <a:tcPr/>
                </a:tc>
              </a:tr>
              <a:tr h="314325">
                <a:tc>
                  <a:txBody>
                    <a:bodyPr/>
                    <a:lstStyle/>
                    <a:p>
                      <a:r>
                        <a:rPr lang="en-US" sz="1200" dirty="0" smtClean="0"/>
                        <a:t>Expected Appreciation (3%/yr,</a:t>
                      </a:r>
                      <a:r>
                        <a:rPr lang="en-US" sz="1200" baseline="0" dirty="0" smtClean="0"/>
                        <a:t> 6% over 2 yrs)</a:t>
                      </a:r>
                      <a:endParaRPr lang="en-US" sz="1200" dirty="0"/>
                    </a:p>
                  </a:txBody>
                  <a:tcPr/>
                </a:tc>
                <a:tc>
                  <a:txBody>
                    <a:bodyPr/>
                    <a:lstStyle/>
                    <a:p>
                      <a:r>
                        <a:rPr lang="en-US" sz="1200" dirty="0" smtClean="0"/>
                        <a:t>$7,200</a:t>
                      </a:r>
                      <a:endParaRPr lang="en-US" sz="1200" dirty="0"/>
                    </a:p>
                  </a:txBody>
                  <a:tcPr/>
                </a:tc>
                <a:tc>
                  <a:txBody>
                    <a:bodyPr/>
                    <a:lstStyle/>
                    <a:p>
                      <a:endParaRPr lang="en-US" sz="1200"/>
                    </a:p>
                  </a:txBody>
                  <a:tcPr/>
                </a:tc>
              </a:tr>
              <a:tr h="314325">
                <a:tc>
                  <a:txBody>
                    <a:bodyPr/>
                    <a:lstStyle/>
                    <a:p>
                      <a:r>
                        <a:rPr lang="en-US" sz="1200" b="1" dirty="0" smtClean="0">
                          <a:solidFill>
                            <a:schemeClr val="tx1"/>
                          </a:solidFill>
                        </a:rPr>
                        <a:t>Expected Sale Price</a:t>
                      </a:r>
                      <a:endParaRPr lang="en-US" sz="1200" b="1" dirty="0">
                        <a:solidFill>
                          <a:schemeClr val="tx1"/>
                        </a:solidFill>
                      </a:endParaRPr>
                    </a:p>
                  </a:txBody>
                  <a:tcPr>
                    <a:solidFill>
                      <a:srgbClr val="FFC000"/>
                    </a:solidFill>
                  </a:tcPr>
                </a:tc>
                <a:tc>
                  <a:txBody>
                    <a:bodyPr/>
                    <a:lstStyle/>
                    <a:p>
                      <a:r>
                        <a:rPr lang="en-US" sz="1200" dirty="0" smtClean="0"/>
                        <a:t>$139,200</a:t>
                      </a:r>
                      <a:endParaRPr lang="en-US" sz="1200" dirty="0"/>
                    </a:p>
                  </a:txBody>
                  <a:tcPr/>
                </a:tc>
                <a:tc>
                  <a:txBody>
                    <a:bodyPr/>
                    <a:lstStyle/>
                    <a:p>
                      <a:endParaRPr lang="en-US" sz="1200"/>
                    </a:p>
                  </a:txBody>
                  <a:tcPr/>
                </a:tc>
              </a:tr>
              <a:tr h="314325">
                <a:tc>
                  <a:txBody>
                    <a:bodyPr/>
                    <a:lstStyle/>
                    <a:p>
                      <a:r>
                        <a:rPr lang="en-US" sz="1200" dirty="0" smtClean="0"/>
                        <a:t>Monthly Cash Flow ($100 per month for 24 months)</a:t>
                      </a:r>
                      <a:endParaRPr lang="en-US" sz="1200" dirty="0"/>
                    </a:p>
                  </a:txBody>
                  <a:tcPr/>
                </a:tc>
                <a:tc>
                  <a:txBody>
                    <a:bodyPr/>
                    <a:lstStyle/>
                    <a:p>
                      <a:r>
                        <a:rPr lang="en-US" sz="1200" dirty="0" smtClean="0"/>
                        <a:t>$2,400</a:t>
                      </a:r>
                      <a:endParaRPr lang="en-US" sz="1200" dirty="0"/>
                    </a:p>
                  </a:txBody>
                  <a:tcPr/>
                </a:tc>
                <a:tc>
                  <a:txBody>
                    <a:bodyPr/>
                    <a:lstStyle/>
                    <a:p>
                      <a:endParaRPr lang="en-US" sz="1200" dirty="0"/>
                    </a:p>
                  </a:txBody>
                  <a:tcPr/>
                </a:tc>
              </a:tr>
              <a:tr h="314325">
                <a:tc>
                  <a:txBody>
                    <a:bodyPr/>
                    <a:lstStyle/>
                    <a:p>
                      <a:r>
                        <a:rPr lang="en-US" sz="1200" dirty="0" smtClean="0"/>
                        <a:t>Upfront Option Deposit</a:t>
                      </a:r>
                      <a:endParaRPr lang="en-US" sz="1200" dirty="0"/>
                    </a:p>
                  </a:txBody>
                  <a:tcPr/>
                </a:tc>
                <a:tc>
                  <a:txBody>
                    <a:bodyPr/>
                    <a:lstStyle/>
                    <a:p>
                      <a:r>
                        <a:rPr lang="en-US" sz="1200" dirty="0" smtClean="0"/>
                        <a:t>$7,500</a:t>
                      </a:r>
                      <a:endParaRPr lang="en-US" sz="1200" dirty="0"/>
                    </a:p>
                  </a:txBody>
                  <a:tcPr/>
                </a:tc>
                <a:tc>
                  <a:txBody>
                    <a:bodyPr/>
                    <a:lstStyle/>
                    <a:p>
                      <a:endParaRPr lang="en-US" sz="1200" dirty="0"/>
                    </a:p>
                  </a:txBody>
                  <a:tcPr/>
                </a:tc>
              </a:tr>
              <a:tr h="314325">
                <a:tc>
                  <a:txBody>
                    <a:bodyPr/>
                    <a:lstStyle/>
                    <a:p>
                      <a:r>
                        <a:rPr lang="en-US" sz="1200" dirty="0" smtClean="0"/>
                        <a:t>Additional principal (mortgage </a:t>
                      </a:r>
                      <a:r>
                        <a:rPr lang="en-US" sz="1200" dirty="0" err="1" smtClean="0"/>
                        <a:t>paydown</a:t>
                      </a:r>
                      <a:r>
                        <a:rPr lang="en-US" sz="1200" dirty="0" smtClean="0"/>
                        <a:t>)</a:t>
                      </a:r>
                      <a:endParaRPr lang="en-US" sz="1200" dirty="0"/>
                    </a:p>
                  </a:txBody>
                  <a:tcPr/>
                </a:tc>
                <a:tc>
                  <a:txBody>
                    <a:bodyPr/>
                    <a:lstStyle/>
                    <a:p>
                      <a:r>
                        <a:rPr lang="en-US" sz="1200" dirty="0" smtClean="0"/>
                        <a:t>$3,000</a:t>
                      </a:r>
                      <a:endParaRPr lang="en-US" sz="1200" dirty="0"/>
                    </a:p>
                  </a:txBody>
                  <a:tcPr/>
                </a:tc>
                <a:tc>
                  <a:txBody>
                    <a:bodyPr/>
                    <a:lstStyle/>
                    <a:p>
                      <a:endParaRPr lang="en-US" sz="1200" dirty="0"/>
                    </a:p>
                  </a:txBody>
                  <a:tcPr/>
                </a:tc>
              </a:tr>
              <a:tr h="314325">
                <a:tc>
                  <a:txBody>
                    <a:bodyPr/>
                    <a:lstStyle/>
                    <a:p>
                      <a:r>
                        <a:rPr lang="en-US" sz="1200" dirty="0" smtClean="0"/>
                        <a:t>Escrow</a:t>
                      </a:r>
                      <a:endParaRPr lang="en-US" sz="1200" dirty="0"/>
                    </a:p>
                  </a:txBody>
                  <a:tcPr/>
                </a:tc>
                <a:tc>
                  <a:txBody>
                    <a:bodyPr/>
                    <a:lstStyle/>
                    <a:p>
                      <a:r>
                        <a:rPr lang="en-US" sz="1200" dirty="0" smtClean="0"/>
                        <a:t>$1,500</a:t>
                      </a:r>
                      <a:endParaRPr lang="en-US" sz="1200" dirty="0"/>
                    </a:p>
                  </a:txBody>
                  <a:tcPr/>
                </a:tc>
                <a:tc>
                  <a:txBody>
                    <a:bodyPr/>
                    <a:lstStyle/>
                    <a:p>
                      <a:endParaRPr lang="en-US" sz="1200" dirty="0"/>
                    </a:p>
                  </a:txBody>
                  <a:tcPr/>
                </a:tc>
              </a:tr>
              <a:tr h="314325">
                <a:tc>
                  <a:txBody>
                    <a:bodyPr/>
                    <a:lstStyle/>
                    <a:p>
                      <a:r>
                        <a:rPr lang="en-US" sz="1200" b="1" dirty="0" smtClean="0">
                          <a:solidFill>
                            <a:schemeClr val="tx1"/>
                          </a:solidFill>
                        </a:rPr>
                        <a:t>Total</a:t>
                      </a:r>
                      <a:r>
                        <a:rPr lang="en-US" sz="1200" b="1" baseline="0" dirty="0" smtClean="0">
                          <a:solidFill>
                            <a:schemeClr val="tx1"/>
                          </a:solidFill>
                        </a:rPr>
                        <a:t> Value Obtained</a:t>
                      </a:r>
                      <a:endParaRPr lang="en-US" sz="1200" b="1" dirty="0">
                        <a:solidFill>
                          <a:schemeClr val="tx1"/>
                        </a:solidFill>
                      </a:endParaRPr>
                    </a:p>
                  </a:txBody>
                  <a:tcPr>
                    <a:solidFill>
                      <a:srgbClr val="FFC000"/>
                    </a:solidFill>
                  </a:tcPr>
                </a:tc>
                <a:tc>
                  <a:txBody>
                    <a:bodyPr/>
                    <a:lstStyle/>
                    <a:p>
                      <a:r>
                        <a:rPr lang="en-US" sz="1200" dirty="0" smtClean="0"/>
                        <a:t>$153,600</a:t>
                      </a:r>
                      <a:endParaRPr lang="en-US" sz="1200" dirty="0"/>
                    </a:p>
                  </a:txBody>
                  <a:tcPr/>
                </a:tc>
                <a:tc>
                  <a:txBody>
                    <a:bodyPr/>
                    <a:lstStyle/>
                    <a:p>
                      <a:endParaRPr lang="en-US" sz="1200" dirty="0"/>
                    </a:p>
                  </a:txBody>
                  <a:tcPr/>
                </a:tc>
              </a:tr>
              <a:tr h="314325">
                <a:tc>
                  <a:txBody>
                    <a:bodyPr/>
                    <a:lstStyle/>
                    <a:p>
                      <a:r>
                        <a:rPr lang="en-US" sz="1200" b="1" dirty="0" smtClean="0">
                          <a:solidFill>
                            <a:schemeClr val="tx1"/>
                          </a:solidFill>
                        </a:rPr>
                        <a:t>Estimated Total Profit</a:t>
                      </a:r>
                      <a:endParaRPr lang="en-US" sz="1200" b="1" dirty="0">
                        <a:solidFill>
                          <a:schemeClr val="tx1"/>
                        </a:solidFill>
                      </a:endParaRPr>
                    </a:p>
                  </a:txBody>
                  <a:tcPr>
                    <a:solidFill>
                      <a:srgbClr val="FFC000"/>
                    </a:solidFill>
                  </a:tcPr>
                </a:tc>
                <a:tc>
                  <a:txBody>
                    <a:bodyPr/>
                    <a:lstStyle/>
                    <a:p>
                      <a:endParaRPr lang="en-US" sz="1200" dirty="0"/>
                    </a:p>
                  </a:txBody>
                  <a:tcPr/>
                </a:tc>
                <a:tc>
                  <a:txBody>
                    <a:bodyPr/>
                    <a:lstStyle/>
                    <a:p>
                      <a:r>
                        <a:rPr lang="en-US" sz="1200" b="1" u="sng" dirty="0" smtClean="0"/>
                        <a:t>$48,100</a:t>
                      </a:r>
                      <a:endParaRPr lang="en-US" sz="1200" b="1" u="sng" dirty="0"/>
                    </a:p>
                  </a:txBody>
                  <a:tcPr/>
                </a:tc>
              </a:tr>
            </a:tbl>
          </a:graphicData>
        </a:graphic>
      </p:graphicFrame>
      <p:sp>
        <p:nvSpPr>
          <p:cNvPr id="5" name="TextBox 4"/>
          <p:cNvSpPr txBox="1"/>
          <p:nvPr/>
        </p:nvSpPr>
        <p:spPr>
          <a:xfrm>
            <a:off x="141890" y="152400"/>
            <a:ext cx="8991600" cy="646331"/>
          </a:xfrm>
          <a:prstGeom prst="rect">
            <a:avLst/>
          </a:prstGeom>
          <a:noFill/>
        </p:spPr>
        <p:txBody>
          <a:bodyPr wrap="square" rtlCol="0">
            <a:spAutoFit/>
          </a:bodyPr>
          <a:lstStyle/>
          <a:p>
            <a:r>
              <a:rPr lang="en-US" sz="3600" b="1" dirty="0" smtClean="0">
                <a:solidFill>
                  <a:prstClr val="white"/>
                </a:solidFill>
                <a:latin typeface="Calibri Light" panose="020F0302020204030204"/>
                <a:ea typeface="Tahoma" pitchFamily="34" charset="0"/>
                <a:cs typeface="Tahoma" pitchFamily="34" charset="0"/>
              </a:rPr>
              <a:t>Profitability for ‘Subject To’(&amp; Contract for Deed)</a:t>
            </a:r>
            <a:endParaRPr lang="en-US" sz="3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3548971474"/>
      </p:ext>
    </p:extLst>
  </p:cSld>
  <p:clrMapOvr>
    <a:masterClrMapping/>
  </p:clrMapOvr>
  <p:transition>
    <p:fade/>
  </p:transition>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2295</TotalTime>
  <Words>696</Words>
  <Application>Microsoft Office PowerPoint</Application>
  <PresentationFormat>On-screen Show (4:3)</PresentationFormat>
  <Paragraphs>86</Paragraphs>
  <Slides>6</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Calibri Light</vt:lpstr>
      <vt:lpstr>Courier New</vt:lpstr>
      <vt:lpstr>Tahoma</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86</cp:revision>
  <dcterms:created xsi:type="dcterms:W3CDTF">2013-05-01T18:49:20Z</dcterms:created>
  <dcterms:modified xsi:type="dcterms:W3CDTF">2015-03-11T00:43:29Z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