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6"/>
  </p:notesMasterIdLst>
  <p:sldIdLst>
    <p:sldId id="273" r:id="rId4"/>
    <p:sldId id="320" r:id="rId5"/>
    <p:sldId id="321" r:id="rId6"/>
    <p:sldId id="324" r:id="rId7"/>
    <p:sldId id="322" r:id="rId8"/>
    <p:sldId id="325" r:id="rId9"/>
    <p:sldId id="326" r:id="rId10"/>
    <p:sldId id="327" r:id="rId11"/>
    <p:sldId id="328" r:id="rId12"/>
    <p:sldId id="323" r:id="rId13"/>
    <p:sldId id="329" r:id="rId14"/>
    <p:sldId id="33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BFF"/>
    <a:srgbClr val="4FB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1" d="100"/>
          <a:sy n="121" d="100"/>
        </p:scale>
        <p:origin x="59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79325D-F438-41AA-AF96-5586EB121192}" type="doc">
      <dgm:prSet loTypeId="urn:microsoft.com/office/officeart/2005/8/layout/radial4" loCatId="relationship" qsTypeId="urn:microsoft.com/office/officeart/2005/8/quickstyle/3d7" qsCatId="3D" csTypeId="urn:microsoft.com/office/officeart/2005/8/colors/accent2_1" csCatId="accent2" phldr="1"/>
      <dgm:spPr/>
      <dgm:t>
        <a:bodyPr/>
        <a:lstStyle/>
        <a:p>
          <a:endParaRPr lang="en-US"/>
        </a:p>
      </dgm:t>
    </dgm:pt>
    <dgm:pt modelId="{2056A919-FD47-40E2-ACE0-E90A528E4CD2}">
      <dgm:prSet phldrT="[Text]"/>
      <dgm:spPr/>
      <dgm:t>
        <a:bodyPr/>
        <a:lstStyle/>
        <a:p>
          <a:r>
            <a:rPr lang="en-US" dirty="0" smtClean="0"/>
            <a:t>Passive Income</a:t>
          </a:r>
          <a:endParaRPr lang="en-US" dirty="0"/>
        </a:p>
      </dgm:t>
    </dgm:pt>
    <dgm:pt modelId="{9198F172-3C3D-4641-8AB6-00C48494A8E6}" type="parTrans" cxnId="{3D31693D-8CED-4E45-820B-15AAE9C73086}">
      <dgm:prSet/>
      <dgm:spPr/>
      <dgm:t>
        <a:bodyPr/>
        <a:lstStyle/>
        <a:p>
          <a:endParaRPr lang="en-US"/>
        </a:p>
      </dgm:t>
    </dgm:pt>
    <dgm:pt modelId="{A73EBCB1-67B8-4349-A4E8-75F38D26F0B4}" type="sibTrans" cxnId="{3D31693D-8CED-4E45-820B-15AAE9C73086}">
      <dgm:prSet/>
      <dgm:spPr/>
      <dgm:t>
        <a:bodyPr/>
        <a:lstStyle/>
        <a:p>
          <a:endParaRPr lang="en-US"/>
        </a:p>
      </dgm:t>
    </dgm:pt>
    <dgm:pt modelId="{FD007DE9-C921-4E8F-9EAE-C87010C264DF}">
      <dgm:prSet/>
      <dgm:spPr/>
      <dgm:t>
        <a:bodyPr/>
        <a:lstStyle/>
        <a:p>
          <a:pPr rtl="0"/>
          <a:r>
            <a:rPr lang="en-US" dirty="0" smtClean="0"/>
            <a:t>Rental or Option Income </a:t>
          </a:r>
          <a:endParaRPr lang="en-US" dirty="0"/>
        </a:p>
      </dgm:t>
    </dgm:pt>
    <dgm:pt modelId="{BFB2A6BF-885B-44C4-A67D-FD5B56706B8F}" type="parTrans" cxnId="{C505078D-CE6A-474A-A4A1-3F9DADFA15C1}">
      <dgm:prSet/>
      <dgm:spPr/>
      <dgm:t>
        <a:bodyPr/>
        <a:lstStyle/>
        <a:p>
          <a:endParaRPr lang="en-US"/>
        </a:p>
      </dgm:t>
    </dgm:pt>
    <dgm:pt modelId="{E6AA9176-9490-4B47-9BA9-09E8BB73039A}" type="sibTrans" cxnId="{C505078D-CE6A-474A-A4A1-3F9DADFA15C1}">
      <dgm:prSet/>
      <dgm:spPr/>
      <dgm:t>
        <a:bodyPr/>
        <a:lstStyle/>
        <a:p>
          <a:endParaRPr lang="en-US"/>
        </a:p>
      </dgm:t>
    </dgm:pt>
    <dgm:pt modelId="{A968EBEA-9FF4-492A-86A9-3F17CB0F399D}">
      <dgm:prSet/>
      <dgm:spPr/>
      <dgm:t>
        <a:bodyPr/>
        <a:lstStyle/>
        <a:p>
          <a:pPr rtl="0"/>
          <a:r>
            <a:rPr lang="en-US" dirty="0" smtClean="0"/>
            <a:t>Generate Notes</a:t>
          </a:r>
          <a:endParaRPr lang="en-US" dirty="0"/>
        </a:p>
      </dgm:t>
    </dgm:pt>
    <dgm:pt modelId="{1176A019-F164-42B8-97B7-FB6C849ED358}" type="parTrans" cxnId="{FD1593A3-34B5-4B5A-AACC-90B5B3CEA308}">
      <dgm:prSet/>
      <dgm:spPr/>
      <dgm:t>
        <a:bodyPr/>
        <a:lstStyle/>
        <a:p>
          <a:endParaRPr lang="en-US"/>
        </a:p>
      </dgm:t>
    </dgm:pt>
    <dgm:pt modelId="{23AC1CE5-F6D9-498E-9A01-11395DBFBE93}" type="sibTrans" cxnId="{FD1593A3-34B5-4B5A-AACC-90B5B3CEA308}">
      <dgm:prSet/>
      <dgm:spPr/>
      <dgm:t>
        <a:bodyPr/>
        <a:lstStyle/>
        <a:p>
          <a:endParaRPr lang="en-US"/>
        </a:p>
      </dgm:t>
    </dgm:pt>
    <dgm:pt modelId="{36262B88-1605-48A9-84C2-F70DA04D492E}">
      <dgm:prSet/>
      <dgm:spPr/>
      <dgm:t>
        <a:bodyPr/>
        <a:lstStyle/>
        <a:p>
          <a:pPr rtl="0"/>
          <a:r>
            <a:rPr lang="en-US" dirty="0" smtClean="0"/>
            <a:t>Partnerships</a:t>
          </a:r>
          <a:endParaRPr lang="en-US" dirty="0"/>
        </a:p>
      </dgm:t>
    </dgm:pt>
    <dgm:pt modelId="{8053B33F-F41C-44A7-869F-09F50C81B912}" type="parTrans" cxnId="{75A57A00-02CA-4F10-9A3C-A5AEE86F8D0A}">
      <dgm:prSet/>
      <dgm:spPr/>
      <dgm:t>
        <a:bodyPr/>
        <a:lstStyle/>
        <a:p>
          <a:endParaRPr lang="en-US"/>
        </a:p>
      </dgm:t>
    </dgm:pt>
    <dgm:pt modelId="{9214FDEB-1D54-4294-B5E5-4E4D4C63A715}" type="sibTrans" cxnId="{75A57A00-02CA-4F10-9A3C-A5AEE86F8D0A}">
      <dgm:prSet/>
      <dgm:spPr/>
      <dgm:t>
        <a:bodyPr/>
        <a:lstStyle/>
        <a:p>
          <a:endParaRPr lang="en-US"/>
        </a:p>
      </dgm:t>
    </dgm:pt>
    <dgm:pt modelId="{C1FF099A-3C9A-482A-ACA6-A87D28517F34}" type="pres">
      <dgm:prSet presAssocID="{CA79325D-F438-41AA-AF96-5586EB121192}" presName="cycle" presStyleCnt="0">
        <dgm:presLayoutVars>
          <dgm:chMax val="1"/>
          <dgm:dir/>
          <dgm:animLvl val="ctr"/>
          <dgm:resizeHandles val="exact"/>
        </dgm:presLayoutVars>
      </dgm:prSet>
      <dgm:spPr/>
      <dgm:t>
        <a:bodyPr/>
        <a:lstStyle/>
        <a:p>
          <a:endParaRPr lang="en-US"/>
        </a:p>
      </dgm:t>
    </dgm:pt>
    <dgm:pt modelId="{251F7CC6-AD69-4157-8821-66779513AB5D}" type="pres">
      <dgm:prSet presAssocID="{2056A919-FD47-40E2-ACE0-E90A528E4CD2}" presName="centerShape" presStyleLbl="node0" presStyleIdx="0" presStyleCnt="1"/>
      <dgm:spPr/>
      <dgm:t>
        <a:bodyPr/>
        <a:lstStyle/>
        <a:p>
          <a:endParaRPr lang="en-US"/>
        </a:p>
      </dgm:t>
    </dgm:pt>
    <dgm:pt modelId="{63FF3778-DFB9-4BA1-8974-DD0CE05C1FAC}" type="pres">
      <dgm:prSet presAssocID="{BFB2A6BF-885B-44C4-A67D-FD5B56706B8F}" presName="parTrans" presStyleLbl="bgSibTrans2D1" presStyleIdx="0" presStyleCnt="3"/>
      <dgm:spPr/>
      <dgm:t>
        <a:bodyPr/>
        <a:lstStyle/>
        <a:p>
          <a:endParaRPr lang="en-US"/>
        </a:p>
      </dgm:t>
    </dgm:pt>
    <dgm:pt modelId="{20E22DD9-E8F9-4BF3-BE64-84CF4E1BEB8D}" type="pres">
      <dgm:prSet presAssocID="{FD007DE9-C921-4E8F-9EAE-C87010C264DF}" presName="node" presStyleLbl="node1" presStyleIdx="0" presStyleCnt="3">
        <dgm:presLayoutVars>
          <dgm:bulletEnabled val="1"/>
        </dgm:presLayoutVars>
      </dgm:prSet>
      <dgm:spPr/>
      <dgm:t>
        <a:bodyPr/>
        <a:lstStyle/>
        <a:p>
          <a:endParaRPr lang="en-US"/>
        </a:p>
      </dgm:t>
    </dgm:pt>
    <dgm:pt modelId="{05600B33-994A-462A-A831-E9CA2F3A6832}" type="pres">
      <dgm:prSet presAssocID="{1176A019-F164-42B8-97B7-FB6C849ED358}" presName="parTrans" presStyleLbl="bgSibTrans2D1" presStyleIdx="1" presStyleCnt="3"/>
      <dgm:spPr/>
      <dgm:t>
        <a:bodyPr/>
        <a:lstStyle/>
        <a:p>
          <a:endParaRPr lang="en-US"/>
        </a:p>
      </dgm:t>
    </dgm:pt>
    <dgm:pt modelId="{9E691F79-4400-4459-A43E-A89F75ED400C}" type="pres">
      <dgm:prSet presAssocID="{A968EBEA-9FF4-492A-86A9-3F17CB0F399D}" presName="node" presStyleLbl="node1" presStyleIdx="1" presStyleCnt="3">
        <dgm:presLayoutVars>
          <dgm:bulletEnabled val="1"/>
        </dgm:presLayoutVars>
      </dgm:prSet>
      <dgm:spPr/>
      <dgm:t>
        <a:bodyPr/>
        <a:lstStyle/>
        <a:p>
          <a:endParaRPr lang="en-US"/>
        </a:p>
      </dgm:t>
    </dgm:pt>
    <dgm:pt modelId="{E2247939-FB8F-4D2A-B155-5602A16A9559}" type="pres">
      <dgm:prSet presAssocID="{8053B33F-F41C-44A7-869F-09F50C81B912}" presName="parTrans" presStyleLbl="bgSibTrans2D1" presStyleIdx="2" presStyleCnt="3"/>
      <dgm:spPr/>
      <dgm:t>
        <a:bodyPr/>
        <a:lstStyle/>
        <a:p>
          <a:endParaRPr lang="en-US"/>
        </a:p>
      </dgm:t>
    </dgm:pt>
    <dgm:pt modelId="{C33151FD-C221-4897-9F75-B84A8DE575EB}" type="pres">
      <dgm:prSet presAssocID="{36262B88-1605-48A9-84C2-F70DA04D492E}" presName="node" presStyleLbl="node1" presStyleIdx="2" presStyleCnt="3">
        <dgm:presLayoutVars>
          <dgm:bulletEnabled val="1"/>
        </dgm:presLayoutVars>
      </dgm:prSet>
      <dgm:spPr/>
      <dgm:t>
        <a:bodyPr/>
        <a:lstStyle/>
        <a:p>
          <a:endParaRPr lang="en-US"/>
        </a:p>
      </dgm:t>
    </dgm:pt>
  </dgm:ptLst>
  <dgm:cxnLst>
    <dgm:cxn modelId="{3E3F0CB7-BFCD-4AA9-9FA4-D9BCB9CB5BF3}" type="presOf" srcId="{A968EBEA-9FF4-492A-86A9-3F17CB0F399D}" destId="{9E691F79-4400-4459-A43E-A89F75ED400C}" srcOrd="0" destOrd="0" presId="urn:microsoft.com/office/officeart/2005/8/layout/radial4"/>
    <dgm:cxn modelId="{A728BD38-55AC-4759-A342-88DC6A294B27}" type="presOf" srcId="{2056A919-FD47-40E2-ACE0-E90A528E4CD2}" destId="{251F7CC6-AD69-4157-8821-66779513AB5D}" srcOrd="0" destOrd="0" presId="urn:microsoft.com/office/officeart/2005/8/layout/radial4"/>
    <dgm:cxn modelId="{70DE530D-E20B-43F3-83C5-C8A7F29F9249}" type="presOf" srcId="{FD007DE9-C921-4E8F-9EAE-C87010C264DF}" destId="{20E22DD9-E8F9-4BF3-BE64-84CF4E1BEB8D}" srcOrd="0" destOrd="0" presId="urn:microsoft.com/office/officeart/2005/8/layout/radial4"/>
    <dgm:cxn modelId="{7549BAD3-FAC6-451B-81D6-921E30FD1446}" type="presOf" srcId="{1176A019-F164-42B8-97B7-FB6C849ED358}" destId="{05600B33-994A-462A-A831-E9CA2F3A6832}" srcOrd="0" destOrd="0" presId="urn:microsoft.com/office/officeart/2005/8/layout/radial4"/>
    <dgm:cxn modelId="{9232BFA4-5DCE-4B99-8B38-F6C6B41BDC9F}" type="presOf" srcId="{8053B33F-F41C-44A7-869F-09F50C81B912}" destId="{E2247939-FB8F-4D2A-B155-5602A16A9559}" srcOrd="0" destOrd="0" presId="urn:microsoft.com/office/officeart/2005/8/layout/radial4"/>
    <dgm:cxn modelId="{62EFAF70-47BF-403B-81C5-C275A3E39990}" type="presOf" srcId="{CA79325D-F438-41AA-AF96-5586EB121192}" destId="{C1FF099A-3C9A-482A-ACA6-A87D28517F34}" srcOrd="0" destOrd="0" presId="urn:microsoft.com/office/officeart/2005/8/layout/radial4"/>
    <dgm:cxn modelId="{7F6A9E1C-7E66-473C-8CC5-C7A49922ACB6}" type="presOf" srcId="{BFB2A6BF-885B-44C4-A67D-FD5B56706B8F}" destId="{63FF3778-DFB9-4BA1-8974-DD0CE05C1FAC}" srcOrd="0" destOrd="0" presId="urn:microsoft.com/office/officeart/2005/8/layout/radial4"/>
    <dgm:cxn modelId="{80292109-FC86-4EB4-B184-D5F00AA2ACE4}" type="presOf" srcId="{36262B88-1605-48A9-84C2-F70DA04D492E}" destId="{C33151FD-C221-4897-9F75-B84A8DE575EB}" srcOrd="0" destOrd="0" presId="urn:microsoft.com/office/officeart/2005/8/layout/radial4"/>
    <dgm:cxn modelId="{3D31693D-8CED-4E45-820B-15AAE9C73086}" srcId="{CA79325D-F438-41AA-AF96-5586EB121192}" destId="{2056A919-FD47-40E2-ACE0-E90A528E4CD2}" srcOrd="0" destOrd="0" parTransId="{9198F172-3C3D-4641-8AB6-00C48494A8E6}" sibTransId="{A73EBCB1-67B8-4349-A4E8-75F38D26F0B4}"/>
    <dgm:cxn modelId="{C505078D-CE6A-474A-A4A1-3F9DADFA15C1}" srcId="{2056A919-FD47-40E2-ACE0-E90A528E4CD2}" destId="{FD007DE9-C921-4E8F-9EAE-C87010C264DF}" srcOrd="0" destOrd="0" parTransId="{BFB2A6BF-885B-44C4-A67D-FD5B56706B8F}" sibTransId="{E6AA9176-9490-4B47-9BA9-09E8BB73039A}"/>
    <dgm:cxn modelId="{FD1593A3-34B5-4B5A-AACC-90B5B3CEA308}" srcId="{2056A919-FD47-40E2-ACE0-E90A528E4CD2}" destId="{A968EBEA-9FF4-492A-86A9-3F17CB0F399D}" srcOrd="1" destOrd="0" parTransId="{1176A019-F164-42B8-97B7-FB6C849ED358}" sibTransId="{23AC1CE5-F6D9-498E-9A01-11395DBFBE93}"/>
    <dgm:cxn modelId="{75A57A00-02CA-4F10-9A3C-A5AEE86F8D0A}" srcId="{2056A919-FD47-40E2-ACE0-E90A528E4CD2}" destId="{36262B88-1605-48A9-84C2-F70DA04D492E}" srcOrd="2" destOrd="0" parTransId="{8053B33F-F41C-44A7-869F-09F50C81B912}" sibTransId="{9214FDEB-1D54-4294-B5E5-4E4D4C63A715}"/>
    <dgm:cxn modelId="{C6C2B190-1B3F-4E38-B322-1D1944EB89ED}" type="presParOf" srcId="{C1FF099A-3C9A-482A-ACA6-A87D28517F34}" destId="{251F7CC6-AD69-4157-8821-66779513AB5D}" srcOrd="0" destOrd="0" presId="urn:microsoft.com/office/officeart/2005/8/layout/radial4"/>
    <dgm:cxn modelId="{C0D24332-B9F9-464F-A174-D99FF54DF8F1}" type="presParOf" srcId="{C1FF099A-3C9A-482A-ACA6-A87D28517F34}" destId="{63FF3778-DFB9-4BA1-8974-DD0CE05C1FAC}" srcOrd="1" destOrd="0" presId="urn:microsoft.com/office/officeart/2005/8/layout/radial4"/>
    <dgm:cxn modelId="{54519DBC-C219-4082-9BDF-BBF78BD2FCE9}" type="presParOf" srcId="{C1FF099A-3C9A-482A-ACA6-A87D28517F34}" destId="{20E22DD9-E8F9-4BF3-BE64-84CF4E1BEB8D}" srcOrd="2" destOrd="0" presId="urn:microsoft.com/office/officeart/2005/8/layout/radial4"/>
    <dgm:cxn modelId="{8F2AA3B3-7131-4061-9CBC-62FFD6C1F6A7}" type="presParOf" srcId="{C1FF099A-3C9A-482A-ACA6-A87D28517F34}" destId="{05600B33-994A-462A-A831-E9CA2F3A6832}" srcOrd="3" destOrd="0" presId="urn:microsoft.com/office/officeart/2005/8/layout/radial4"/>
    <dgm:cxn modelId="{21FBDCFE-8867-434F-914D-5422AAE1792E}" type="presParOf" srcId="{C1FF099A-3C9A-482A-ACA6-A87D28517F34}" destId="{9E691F79-4400-4459-A43E-A89F75ED400C}" srcOrd="4" destOrd="0" presId="urn:microsoft.com/office/officeart/2005/8/layout/radial4"/>
    <dgm:cxn modelId="{FA6EB371-AA9F-4871-9E82-B22A3F2FC1BD}" type="presParOf" srcId="{C1FF099A-3C9A-482A-ACA6-A87D28517F34}" destId="{E2247939-FB8F-4D2A-B155-5602A16A9559}" srcOrd="5" destOrd="0" presId="urn:microsoft.com/office/officeart/2005/8/layout/radial4"/>
    <dgm:cxn modelId="{A96C0E5A-5816-41C2-85CA-3B4D60767809}" type="presParOf" srcId="{C1FF099A-3C9A-482A-ACA6-A87D28517F34}" destId="{C33151FD-C221-4897-9F75-B84A8DE575EB}"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1F7CC6-AD69-4157-8821-66779513AB5D}">
      <dsp:nvSpPr>
        <dsp:cNvPr id="0" name=""/>
        <dsp:cNvSpPr/>
      </dsp:nvSpPr>
      <dsp:spPr>
        <a:xfrm>
          <a:off x="3386256" y="2733807"/>
          <a:ext cx="2295286" cy="2295286"/>
        </a:xfrm>
        <a:prstGeom prst="ellipse">
          <a:avLst/>
        </a:prstGeom>
        <a:solidFill>
          <a:schemeClr val="lt1">
            <a:hueOff val="0"/>
            <a:satOff val="0"/>
            <a:lumOff val="0"/>
            <a:alphaOff val="0"/>
          </a:schemeClr>
        </a:solidFill>
        <a:ln>
          <a:noFill/>
        </a:ln>
        <a:effectLst>
          <a:outerShdw blurRad="50800" dist="38100" dir="5400000" rotWithShape="0">
            <a:srgbClr val="000000">
              <a:alpha val="35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6035" tIns="26035" rIns="26035" bIns="26035" numCol="1" spcCol="1270" anchor="ctr" anchorCtr="0">
          <a:noAutofit/>
        </a:bodyPr>
        <a:lstStyle/>
        <a:p>
          <a:pPr lvl="0" algn="ctr" defTabSz="1822450">
            <a:lnSpc>
              <a:spcPct val="90000"/>
            </a:lnSpc>
            <a:spcBef>
              <a:spcPct val="0"/>
            </a:spcBef>
            <a:spcAft>
              <a:spcPct val="35000"/>
            </a:spcAft>
          </a:pPr>
          <a:r>
            <a:rPr lang="en-US" sz="4100" kern="1200" dirty="0" smtClean="0"/>
            <a:t>Passive Income</a:t>
          </a:r>
          <a:endParaRPr lang="en-US" sz="4100" kern="1200" dirty="0"/>
        </a:p>
      </dsp:txBody>
      <dsp:txXfrm>
        <a:off x="3722393" y="3069944"/>
        <a:ext cx="1623012" cy="1623012"/>
      </dsp:txXfrm>
    </dsp:sp>
    <dsp:sp modelId="{63FF3778-DFB9-4BA1-8974-DD0CE05C1FAC}">
      <dsp:nvSpPr>
        <dsp:cNvPr id="0" name=""/>
        <dsp:cNvSpPr/>
      </dsp:nvSpPr>
      <dsp:spPr>
        <a:xfrm rot="12900000">
          <a:off x="1909894" y="2332894"/>
          <a:ext cx="1759109" cy="654156"/>
        </a:xfrm>
        <a:prstGeom prst="leftArrow">
          <a:avLst>
            <a:gd name="adj1" fmla="val 60000"/>
            <a:gd name="adj2" fmla="val 50000"/>
          </a:avLst>
        </a:prstGeom>
        <a:solidFill>
          <a:schemeClr val="accent2">
            <a:tint val="60000"/>
            <a:hueOff val="0"/>
            <a:satOff val="0"/>
            <a:lumOff val="0"/>
            <a:alphaOff val="0"/>
          </a:schemeClr>
        </a:solidFill>
        <a:ln>
          <a:noFill/>
        </a:ln>
        <a:effectLst>
          <a:outerShdw blurRad="50800" dist="381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20E22DD9-E8F9-4BF3-BE64-84CF4E1BEB8D}">
      <dsp:nvSpPr>
        <dsp:cNvPr id="0" name=""/>
        <dsp:cNvSpPr/>
      </dsp:nvSpPr>
      <dsp:spPr>
        <a:xfrm>
          <a:off x="978699" y="1283272"/>
          <a:ext cx="2180522" cy="1744418"/>
        </a:xfrm>
        <a:prstGeom prst="roundRect">
          <a:avLst>
            <a:gd name="adj" fmla="val 10000"/>
          </a:avLst>
        </a:prstGeom>
        <a:solidFill>
          <a:schemeClr val="lt1">
            <a:hueOff val="0"/>
            <a:satOff val="0"/>
            <a:lumOff val="0"/>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1333500" rtl="0">
            <a:lnSpc>
              <a:spcPct val="90000"/>
            </a:lnSpc>
            <a:spcBef>
              <a:spcPct val="0"/>
            </a:spcBef>
            <a:spcAft>
              <a:spcPct val="35000"/>
            </a:spcAft>
          </a:pPr>
          <a:r>
            <a:rPr lang="en-US" sz="3000" kern="1200" dirty="0" smtClean="0"/>
            <a:t>Rental or Option Income </a:t>
          </a:r>
          <a:endParaRPr lang="en-US" sz="3000" kern="1200" dirty="0"/>
        </a:p>
      </dsp:txBody>
      <dsp:txXfrm>
        <a:off x="1029791" y="1334364"/>
        <a:ext cx="2078338" cy="1642234"/>
      </dsp:txXfrm>
    </dsp:sp>
    <dsp:sp modelId="{05600B33-994A-462A-A831-E9CA2F3A6832}">
      <dsp:nvSpPr>
        <dsp:cNvPr id="0" name=""/>
        <dsp:cNvSpPr/>
      </dsp:nvSpPr>
      <dsp:spPr>
        <a:xfrm rot="16200000">
          <a:off x="3654345" y="1424791"/>
          <a:ext cx="1759109" cy="654156"/>
        </a:xfrm>
        <a:prstGeom prst="leftArrow">
          <a:avLst>
            <a:gd name="adj1" fmla="val 60000"/>
            <a:gd name="adj2" fmla="val 50000"/>
          </a:avLst>
        </a:prstGeom>
        <a:solidFill>
          <a:schemeClr val="accent2">
            <a:tint val="60000"/>
            <a:hueOff val="0"/>
            <a:satOff val="0"/>
            <a:lumOff val="0"/>
            <a:alphaOff val="0"/>
          </a:schemeClr>
        </a:solidFill>
        <a:ln>
          <a:noFill/>
        </a:ln>
        <a:effectLst>
          <a:outerShdw blurRad="50800" dist="381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9E691F79-4400-4459-A43E-A89F75ED400C}">
      <dsp:nvSpPr>
        <dsp:cNvPr id="0" name=""/>
        <dsp:cNvSpPr/>
      </dsp:nvSpPr>
      <dsp:spPr>
        <a:xfrm>
          <a:off x="3443638" y="106"/>
          <a:ext cx="2180522" cy="1744418"/>
        </a:xfrm>
        <a:prstGeom prst="roundRect">
          <a:avLst>
            <a:gd name="adj" fmla="val 10000"/>
          </a:avLst>
        </a:prstGeom>
        <a:solidFill>
          <a:schemeClr val="lt1">
            <a:hueOff val="0"/>
            <a:satOff val="0"/>
            <a:lumOff val="0"/>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1333500" rtl="0">
            <a:lnSpc>
              <a:spcPct val="90000"/>
            </a:lnSpc>
            <a:spcBef>
              <a:spcPct val="0"/>
            </a:spcBef>
            <a:spcAft>
              <a:spcPct val="35000"/>
            </a:spcAft>
          </a:pPr>
          <a:r>
            <a:rPr lang="en-US" sz="3000" kern="1200" dirty="0" smtClean="0"/>
            <a:t>Generate Notes</a:t>
          </a:r>
          <a:endParaRPr lang="en-US" sz="3000" kern="1200" dirty="0"/>
        </a:p>
      </dsp:txBody>
      <dsp:txXfrm>
        <a:off x="3494730" y="51198"/>
        <a:ext cx="2078338" cy="1642234"/>
      </dsp:txXfrm>
    </dsp:sp>
    <dsp:sp modelId="{E2247939-FB8F-4D2A-B155-5602A16A9559}">
      <dsp:nvSpPr>
        <dsp:cNvPr id="0" name=""/>
        <dsp:cNvSpPr/>
      </dsp:nvSpPr>
      <dsp:spPr>
        <a:xfrm rot="19500000">
          <a:off x="5398795" y="2332894"/>
          <a:ext cx="1759109" cy="654156"/>
        </a:xfrm>
        <a:prstGeom prst="leftArrow">
          <a:avLst>
            <a:gd name="adj1" fmla="val 60000"/>
            <a:gd name="adj2" fmla="val 50000"/>
          </a:avLst>
        </a:prstGeom>
        <a:solidFill>
          <a:schemeClr val="accent2">
            <a:tint val="60000"/>
            <a:hueOff val="0"/>
            <a:satOff val="0"/>
            <a:lumOff val="0"/>
            <a:alphaOff val="0"/>
          </a:schemeClr>
        </a:solidFill>
        <a:ln>
          <a:noFill/>
        </a:ln>
        <a:effectLst>
          <a:outerShdw blurRad="50800" dist="381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C33151FD-C221-4897-9F75-B84A8DE575EB}">
      <dsp:nvSpPr>
        <dsp:cNvPr id="0" name=""/>
        <dsp:cNvSpPr/>
      </dsp:nvSpPr>
      <dsp:spPr>
        <a:xfrm>
          <a:off x="5908578" y="1283272"/>
          <a:ext cx="2180522" cy="1744418"/>
        </a:xfrm>
        <a:prstGeom prst="roundRect">
          <a:avLst>
            <a:gd name="adj" fmla="val 10000"/>
          </a:avLst>
        </a:prstGeom>
        <a:solidFill>
          <a:schemeClr val="lt1">
            <a:hueOff val="0"/>
            <a:satOff val="0"/>
            <a:lumOff val="0"/>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1333500" rtl="0">
            <a:lnSpc>
              <a:spcPct val="90000"/>
            </a:lnSpc>
            <a:spcBef>
              <a:spcPct val="0"/>
            </a:spcBef>
            <a:spcAft>
              <a:spcPct val="35000"/>
            </a:spcAft>
          </a:pPr>
          <a:r>
            <a:rPr lang="en-US" sz="3000" kern="1200" dirty="0" smtClean="0"/>
            <a:t>Partnerships</a:t>
          </a:r>
          <a:endParaRPr lang="en-US" sz="3000" kern="1200" dirty="0"/>
        </a:p>
      </dsp:txBody>
      <dsp:txXfrm>
        <a:off x="5959670" y="1334364"/>
        <a:ext cx="2078338" cy="1642234"/>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pPr/>
              <a:t>3/9/2015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pPr/>
              <a:t>‹#›</a:t>
            </a:fld>
            <a:endParaRPr lang="en-US"/>
          </a:p>
        </p:txBody>
      </p:sp>
    </p:spTree>
    <p:extLst>
      <p:ext uri="{BB962C8B-B14F-4D97-AF65-F5344CB8AC3E}">
        <p14:creationId xmlns:p14="http://schemas.microsoft.com/office/powerpoint/2010/main" val="10335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3/9/2015 4:11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0656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5:32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652533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5:32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243372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5:32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1560312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5:44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3370006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3/10/2015 5:48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151841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1447800"/>
            <a:ext cx="5410200" cy="2862322"/>
          </a:xfrm>
          <a:prstGeom prst="rect">
            <a:avLst/>
          </a:prstGeom>
        </p:spPr>
        <p:txBody>
          <a:bodyPr wrap="square">
            <a:spAutoFit/>
          </a:bodyPr>
          <a:lstStyle/>
          <a:p>
            <a:pPr algn="ctr"/>
            <a:r>
              <a:rPr lang="en-US" sz="4000" b="1" dirty="0">
                <a:solidFill>
                  <a:schemeClr val="bg1"/>
                </a:solidFill>
                <a:effectLst>
                  <a:outerShdw blurRad="38100" dist="38100" dir="2700000" algn="tl">
                    <a:srgbClr val="000000">
                      <a:alpha val="43137"/>
                    </a:srgbClr>
                  </a:outerShdw>
                </a:effectLst>
                <a:latin typeface="Whitney"/>
              </a:rPr>
              <a:t>How to Build a Passive Income </a:t>
            </a:r>
            <a:r>
              <a:rPr lang="en-US" sz="4000" b="1" dirty="0" smtClean="0">
                <a:solidFill>
                  <a:schemeClr val="bg1"/>
                </a:solidFill>
                <a:effectLst>
                  <a:outerShdw blurRad="38100" dist="38100" dir="2700000" algn="tl">
                    <a:srgbClr val="000000">
                      <a:alpha val="43137"/>
                    </a:srgbClr>
                  </a:outerShdw>
                </a:effectLst>
                <a:latin typeface="Whitney"/>
              </a:rPr>
              <a:t>Portfolio</a:t>
            </a:r>
          </a:p>
          <a:p>
            <a:pPr algn="ctr"/>
            <a:r>
              <a:rPr lang="en-US" sz="3200" b="1" dirty="0" smtClean="0">
                <a:solidFill>
                  <a:schemeClr val="bg1"/>
                </a:solidFill>
                <a:latin typeface="Whitney"/>
              </a:rPr>
              <a:t> </a:t>
            </a:r>
            <a:r>
              <a:rPr lang="en-US" sz="2800" dirty="0">
                <a:solidFill>
                  <a:schemeClr val="bg1"/>
                </a:solidFill>
                <a:latin typeface="Whitney"/>
              </a:rPr>
              <a:t>with Creative Financing &amp; Private Money</a:t>
            </a:r>
            <a:endParaRPr lang="en-US" sz="2800" i="0" dirty="0">
              <a:solidFill>
                <a:schemeClr val="bg1"/>
              </a:solidFill>
              <a:effectLst/>
              <a:latin typeface="Whitney"/>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700" y="4495800"/>
            <a:ext cx="2286000" cy="1988820"/>
          </a:xfrm>
          <a:prstGeom prst="rect">
            <a:avLst/>
          </a:prstGeom>
        </p:spPr>
      </p:pic>
      <p:sp>
        <p:nvSpPr>
          <p:cNvPr id="2" name="TextBox 1"/>
          <p:cNvSpPr txBox="1"/>
          <p:nvPr/>
        </p:nvSpPr>
        <p:spPr>
          <a:xfrm>
            <a:off x="304800" y="281100"/>
            <a:ext cx="8687122" cy="707886"/>
          </a:xfrm>
          <a:prstGeom prst="rect">
            <a:avLst/>
          </a:prstGeom>
          <a:noFill/>
        </p:spPr>
        <p:txBody>
          <a:bodyPr wrap="none" rtlCol="0">
            <a:spAutoFit/>
          </a:bodyPr>
          <a:lstStyle/>
          <a:p>
            <a:r>
              <a:rPr lang="en-US" sz="4000" dirty="0" smtClean="0"/>
              <a:t>Module 1B – Choosing the Right Strategy</a:t>
            </a:r>
            <a:endParaRPr lang="en-US" sz="40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Generate Notes</a:t>
            </a:r>
            <a:endParaRPr lang="en-US" sz="4600" b="1" dirty="0">
              <a:solidFill>
                <a:prstClr val="white"/>
              </a:solidFill>
              <a:latin typeface="Calibri Light" panose="020F0302020204030204"/>
              <a:ea typeface="Tahoma" pitchFamily="34" charset="0"/>
              <a:cs typeface="Tahoma" pitchFamily="34" charset="0"/>
            </a:endParaRPr>
          </a:p>
        </p:txBody>
      </p:sp>
      <p:sp>
        <p:nvSpPr>
          <p:cNvPr id="4" name="Rectangle 3"/>
          <p:cNvSpPr/>
          <p:nvPr/>
        </p:nvSpPr>
        <p:spPr bwMode="auto">
          <a:xfrm>
            <a:off x="3297620" y="1290145"/>
            <a:ext cx="2362200" cy="1143000"/>
          </a:xfrm>
          <a:prstGeom prst="rect">
            <a:avLst/>
          </a:prstGeom>
          <a:solidFill>
            <a:schemeClr val="tx1">
              <a:lumMod val="8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Wholesale a Deal</a:t>
            </a:r>
          </a:p>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PP $50k</a:t>
            </a:r>
          </a:p>
        </p:txBody>
      </p:sp>
      <p:cxnSp>
        <p:nvCxnSpPr>
          <p:cNvPr id="6" name="Straight Arrow Connector 5"/>
          <p:cNvCxnSpPr/>
          <p:nvPr/>
        </p:nvCxnSpPr>
        <p:spPr>
          <a:xfrm>
            <a:off x="4489230" y="2514600"/>
            <a:ext cx="0" cy="685800"/>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bwMode="auto">
          <a:xfrm>
            <a:off x="2023240" y="3128255"/>
            <a:ext cx="2133600" cy="1095703"/>
          </a:xfrm>
          <a:prstGeom prst="rect">
            <a:avLst/>
          </a:prstGeom>
          <a:solidFill>
            <a:srgbClr val="85CB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Buyer Buys Cash</a:t>
            </a:r>
          </a:p>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SP $70k</a:t>
            </a:r>
          </a:p>
        </p:txBody>
      </p:sp>
      <p:sp>
        <p:nvSpPr>
          <p:cNvPr id="9" name="Rectangle 8"/>
          <p:cNvSpPr/>
          <p:nvPr/>
        </p:nvSpPr>
        <p:spPr bwMode="auto">
          <a:xfrm>
            <a:off x="4891936" y="3154417"/>
            <a:ext cx="2023240" cy="1095703"/>
          </a:xfrm>
          <a:prstGeom prst="rect">
            <a:avLst/>
          </a:prstGeom>
          <a:solidFill>
            <a:srgbClr val="85CB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Financing</a:t>
            </a:r>
          </a:p>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80/20</a:t>
            </a:r>
          </a:p>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SP $70k</a:t>
            </a: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3240" y="4419600"/>
            <a:ext cx="4910960" cy="2227369"/>
          </a:xfrm>
          <a:prstGeom prst="rect">
            <a:avLst/>
          </a:prstGeom>
        </p:spPr>
      </p:pic>
      <p:sp>
        <p:nvSpPr>
          <p:cNvPr id="13" name="TextBox 12"/>
          <p:cNvSpPr txBox="1"/>
          <p:nvPr/>
        </p:nvSpPr>
        <p:spPr>
          <a:xfrm>
            <a:off x="1986454" y="6211669"/>
            <a:ext cx="4928722" cy="630942"/>
          </a:xfrm>
          <a:prstGeom prst="rect">
            <a:avLst/>
          </a:prstGeom>
          <a:noFill/>
        </p:spPr>
        <p:txBody>
          <a:bodyPr wrap="none" rtlCol="0">
            <a:spAutoFit/>
          </a:bodyPr>
          <a:lstStyle/>
          <a:p>
            <a:r>
              <a:rPr lang="en-US" sz="1700" dirty="0">
                <a:solidFill>
                  <a:schemeClr val="bg1"/>
                </a:solidFill>
                <a:effectLst>
                  <a:outerShdw blurRad="38100" dist="38100" dir="2700000" algn="tl">
                    <a:srgbClr val="000000">
                      <a:alpha val="43137"/>
                    </a:srgbClr>
                  </a:outerShdw>
                </a:effectLst>
                <a:latin typeface="Segoe" pitchFamily="34" charset="0"/>
              </a:rPr>
              <a:t>You can ‘create’ a 1</a:t>
            </a:r>
            <a:r>
              <a:rPr lang="en-US" sz="1700" baseline="30000" dirty="0">
                <a:solidFill>
                  <a:schemeClr val="bg1"/>
                </a:solidFill>
                <a:effectLst>
                  <a:outerShdw blurRad="38100" dist="38100" dir="2700000" algn="tl">
                    <a:srgbClr val="000000">
                      <a:alpha val="43137"/>
                    </a:srgbClr>
                  </a:outerShdw>
                </a:effectLst>
                <a:latin typeface="Segoe" pitchFamily="34" charset="0"/>
              </a:rPr>
              <a:t>st</a:t>
            </a:r>
            <a:r>
              <a:rPr lang="en-US" sz="1700" dirty="0">
                <a:solidFill>
                  <a:schemeClr val="bg1"/>
                </a:solidFill>
                <a:effectLst>
                  <a:outerShdw blurRad="38100" dist="38100" dir="2700000" algn="tl">
                    <a:srgbClr val="000000">
                      <a:alpha val="43137"/>
                    </a:srgbClr>
                  </a:outerShdw>
                </a:effectLst>
                <a:latin typeface="Segoe" pitchFamily="34" charset="0"/>
              </a:rPr>
              <a:t> or 2</a:t>
            </a:r>
            <a:r>
              <a:rPr lang="en-US" sz="1700" baseline="30000" dirty="0">
                <a:solidFill>
                  <a:schemeClr val="bg1"/>
                </a:solidFill>
                <a:effectLst>
                  <a:outerShdw blurRad="38100" dist="38100" dir="2700000" algn="tl">
                    <a:srgbClr val="000000">
                      <a:alpha val="43137"/>
                    </a:srgbClr>
                  </a:outerShdw>
                </a:effectLst>
                <a:latin typeface="Segoe" pitchFamily="34" charset="0"/>
              </a:rPr>
              <a:t>nd</a:t>
            </a:r>
            <a:r>
              <a:rPr lang="en-US" sz="1700" dirty="0">
                <a:solidFill>
                  <a:schemeClr val="bg1"/>
                </a:solidFill>
                <a:effectLst>
                  <a:outerShdw blurRad="38100" dist="38100" dir="2700000" algn="tl">
                    <a:srgbClr val="000000">
                      <a:alpha val="43137"/>
                    </a:srgbClr>
                  </a:outerShdw>
                </a:effectLst>
                <a:latin typeface="Segoe" pitchFamily="34" charset="0"/>
              </a:rPr>
              <a:t>  Mortgage up to $20k</a:t>
            </a:r>
          </a:p>
          <a:p>
            <a:endParaRPr lang="en-US" dirty="0"/>
          </a:p>
        </p:txBody>
      </p:sp>
    </p:spTree>
    <p:extLst>
      <p:ext uri="{BB962C8B-B14F-4D97-AF65-F5344CB8AC3E}">
        <p14:creationId xmlns:p14="http://schemas.microsoft.com/office/powerpoint/2010/main" val="334088418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Example</a:t>
            </a:r>
            <a:endParaRPr lang="en-US" sz="4600" b="1" dirty="0">
              <a:solidFill>
                <a:prstClr val="white"/>
              </a:solidFill>
              <a:latin typeface="Calibri Light" panose="020F0302020204030204"/>
              <a:ea typeface="Tahoma" pitchFamily="34" charset="0"/>
              <a:cs typeface="Tahoma" pitchFamily="34" charset="0"/>
            </a:endParaRPr>
          </a:p>
        </p:txBody>
      </p:sp>
      <p:sp>
        <p:nvSpPr>
          <p:cNvPr id="10" name="Content Placeholder 4"/>
          <p:cNvSpPr txBox="1">
            <a:spLocks/>
          </p:cNvSpPr>
          <p:nvPr/>
        </p:nvSpPr>
        <p:spPr>
          <a:xfrm>
            <a:off x="717359" y="1676400"/>
            <a:ext cx="7840662" cy="4137860"/>
          </a:xfrm>
          <a:prstGeom prst="rect">
            <a:avLst/>
          </a:prstGeom>
        </p:spPr>
        <p:txBody>
          <a:bodyPr>
            <a:normAutofit fontScale="92500" lnSpcReduction="10000"/>
          </a:bodyPr>
          <a:lstStyle/>
          <a:p>
            <a:pPr defTabSz="685800">
              <a:spcBef>
                <a:spcPts val="435"/>
              </a:spcBef>
              <a:buClr>
                <a:schemeClr val="accent1"/>
              </a:buClr>
              <a:buSzPct val="85000"/>
              <a:defRPr/>
            </a:pPr>
            <a:r>
              <a:rPr lang="en-US" sz="2800" b="1" dirty="0" smtClean="0">
                <a:solidFill>
                  <a:schemeClr val="bg1"/>
                </a:solidFill>
                <a:effectLst>
                  <a:outerShdw blurRad="38100" dist="38100" dir="2700000" algn="tl">
                    <a:srgbClr val="000000">
                      <a:alpha val="43137"/>
                    </a:srgbClr>
                  </a:outerShdw>
                </a:effectLst>
                <a:latin typeface="Calibri" pitchFamily="34" charset="0"/>
              </a:rPr>
              <a:t>Wholesale or Fix &amp; Flip or Retail</a:t>
            </a:r>
            <a:endParaRPr lang="en-US" sz="2800" b="1" dirty="0">
              <a:solidFill>
                <a:schemeClr val="bg1"/>
              </a:solidFill>
              <a:effectLst>
                <a:outerShdw blurRad="38100" dist="38100" dir="2700000" algn="tl">
                  <a:srgbClr val="000000">
                    <a:alpha val="43137"/>
                  </a:srgbClr>
                </a:outerShdw>
              </a:effectLst>
              <a:latin typeface="Calibri" pitchFamily="34" charset="0"/>
            </a:endParaRPr>
          </a:p>
          <a:p>
            <a:pPr marL="342900" lvl="1" defTabSz="685800">
              <a:spcBef>
                <a:spcPts val="278"/>
              </a:spcBef>
              <a:buClr>
                <a:schemeClr val="accent2"/>
              </a:buClr>
              <a:buSzPct val="85000"/>
              <a:defRPr/>
            </a:pPr>
            <a:r>
              <a:rPr lang="en-US" sz="2800" dirty="0" smtClean="0">
                <a:solidFill>
                  <a:schemeClr val="bg1"/>
                </a:solidFill>
                <a:latin typeface="Calibri" pitchFamily="34" charset="0"/>
              </a:rPr>
              <a:t>Your Purchase Price			$50,000</a:t>
            </a:r>
          </a:p>
          <a:p>
            <a:pPr marL="342900" lvl="1" defTabSz="685800">
              <a:spcBef>
                <a:spcPts val="278"/>
              </a:spcBef>
              <a:buClr>
                <a:schemeClr val="accent2"/>
              </a:buClr>
              <a:buSzPct val="85000"/>
              <a:defRPr/>
            </a:pPr>
            <a:r>
              <a:rPr lang="en-US" sz="2800" dirty="0" smtClean="0">
                <a:solidFill>
                  <a:schemeClr val="bg1"/>
                </a:solidFill>
                <a:latin typeface="Calibri" pitchFamily="34" charset="0"/>
              </a:rPr>
              <a:t>Re-Sell Price				$70,000</a:t>
            </a:r>
          </a:p>
          <a:p>
            <a:pPr marL="342900" lvl="1" defTabSz="685800">
              <a:spcBef>
                <a:spcPts val="278"/>
              </a:spcBef>
              <a:buClr>
                <a:schemeClr val="accent2"/>
              </a:buClr>
              <a:buSzPct val="85000"/>
              <a:defRPr/>
            </a:pPr>
            <a:r>
              <a:rPr lang="en-US" sz="2800" dirty="0" smtClean="0">
                <a:solidFill>
                  <a:schemeClr val="bg1"/>
                </a:solidFill>
                <a:latin typeface="Calibri" pitchFamily="34" charset="0"/>
              </a:rPr>
              <a:t>Your Potential Profit			$20,000</a:t>
            </a:r>
          </a:p>
          <a:p>
            <a:pPr marL="342900" lvl="1" defTabSz="685800">
              <a:spcBef>
                <a:spcPts val="278"/>
              </a:spcBef>
              <a:buClr>
                <a:schemeClr val="accent2"/>
              </a:buClr>
              <a:buSzPct val="85000"/>
              <a:defRPr/>
            </a:pPr>
            <a:endParaRPr lang="en-US" sz="2800" dirty="0">
              <a:solidFill>
                <a:schemeClr val="bg1"/>
              </a:solidFill>
              <a:latin typeface="Calibri" pitchFamily="34" charset="0"/>
            </a:endParaRPr>
          </a:p>
          <a:p>
            <a:pPr marL="342900" lvl="1" defTabSz="685800">
              <a:spcBef>
                <a:spcPts val="278"/>
              </a:spcBef>
              <a:buClr>
                <a:schemeClr val="accent2"/>
              </a:buClr>
              <a:buSzPct val="85000"/>
              <a:defRPr/>
            </a:pPr>
            <a:r>
              <a:rPr lang="en-US" sz="2800" dirty="0" smtClean="0">
                <a:solidFill>
                  <a:schemeClr val="bg1"/>
                </a:solidFill>
                <a:latin typeface="Calibri" pitchFamily="34" charset="0"/>
              </a:rPr>
              <a:t>You can Sell It:</a:t>
            </a:r>
          </a:p>
          <a:p>
            <a:pPr marL="857250" lvl="1" indent="-514350" defTabSz="685800">
              <a:spcBef>
                <a:spcPts val="278"/>
              </a:spcBef>
              <a:buClr>
                <a:schemeClr val="accent2"/>
              </a:buClr>
              <a:buSzPct val="85000"/>
              <a:buAutoNum type="alphaLcParenR"/>
              <a:defRPr/>
            </a:pPr>
            <a:r>
              <a:rPr lang="en-US" sz="2800" dirty="0" smtClean="0">
                <a:solidFill>
                  <a:schemeClr val="bg1"/>
                </a:solidFill>
                <a:latin typeface="Calibri" pitchFamily="34" charset="0"/>
              </a:rPr>
              <a:t>Cash Price				$70,000</a:t>
            </a:r>
          </a:p>
          <a:p>
            <a:pPr marL="857250" lvl="1" indent="-514350" defTabSz="685800">
              <a:spcBef>
                <a:spcPts val="278"/>
              </a:spcBef>
              <a:buClr>
                <a:schemeClr val="accent2"/>
              </a:buClr>
              <a:buSzPct val="85000"/>
              <a:buAutoNum type="alphaLcParenR"/>
              <a:defRPr/>
            </a:pPr>
            <a:r>
              <a:rPr lang="en-US" sz="2800" dirty="0" smtClean="0">
                <a:solidFill>
                  <a:schemeClr val="bg1"/>
                </a:solidFill>
                <a:latin typeface="Calibri" pitchFamily="34" charset="0"/>
              </a:rPr>
              <a:t>Cash/Loan + 2</a:t>
            </a:r>
            <a:r>
              <a:rPr lang="en-US" sz="2800" baseline="30000" dirty="0" smtClean="0">
                <a:solidFill>
                  <a:schemeClr val="bg1"/>
                </a:solidFill>
                <a:latin typeface="Calibri" pitchFamily="34" charset="0"/>
              </a:rPr>
              <a:t>nd</a:t>
            </a:r>
            <a:r>
              <a:rPr lang="en-US" sz="2800" dirty="0" smtClean="0">
                <a:solidFill>
                  <a:schemeClr val="bg1"/>
                </a:solidFill>
                <a:latin typeface="Calibri" pitchFamily="34" charset="0"/>
              </a:rPr>
              <a:t> Note		$55,000  Cash/Loan</a:t>
            </a:r>
          </a:p>
          <a:p>
            <a:pPr marL="342900" lvl="1" defTabSz="685800">
              <a:spcBef>
                <a:spcPts val="278"/>
              </a:spcBef>
              <a:buClr>
                <a:schemeClr val="accent2"/>
              </a:buClr>
              <a:buSzPct val="85000"/>
              <a:defRPr/>
            </a:pPr>
            <a:r>
              <a:rPr lang="en-US" sz="2800" dirty="0">
                <a:solidFill>
                  <a:schemeClr val="bg1"/>
                </a:solidFill>
                <a:latin typeface="Calibri" pitchFamily="34" charset="0"/>
              </a:rPr>
              <a:t>	</a:t>
            </a:r>
            <a:r>
              <a:rPr lang="en-US" sz="2800" dirty="0" smtClean="0">
                <a:solidFill>
                  <a:schemeClr val="bg1"/>
                </a:solidFill>
                <a:latin typeface="Calibri" pitchFamily="34" charset="0"/>
              </a:rPr>
              <a:t>						$15,000 2</a:t>
            </a:r>
            <a:r>
              <a:rPr lang="en-US" sz="2800" baseline="30000" dirty="0" smtClean="0">
                <a:solidFill>
                  <a:schemeClr val="bg1"/>
                </a:solidFill>
                <a:latin typeface="Calibri" pitchFamily="34" charset="0"/>
              </a:rPr>
              <a:t>nd</a:t>
            </a:r>
            <a:r>
              <a:rPr lang="en-US" sz="2800" dirty="0" smtClean="0">
                <a:solidFill>
                  <a:schemeClr val="bg1"/>
                </a:solidFill>
                <a:latin typeface="Calibri" pitchFamily="34" charset="0"/>
              </a:rPr>
              <a:t> Note</a:t>
            </a:r>
          </a:p>
          <a:p>
            <a:pPr marL="342900" lvl="1" defTabSz="685800">
              <a:spcBef>
                <a:spcPts val="278"/>
              </a:spcBef>
              <a:buClr>
                <a:schemeClr val="accent2"/>
              </a:buClr>
              <a:buSzPct val="85000"/>
              <a:defRPr/>
            </a:pPr>
            <a:r>
              <a:rPr lang="en-US" sz="2800" dirty="0">
                <a:solidFill>
                  <a:schemeClr val="bg1"/>
                </a:solidFill>
                <a:latin typeface="Calibri" pitchFamily="34" charset="0"/>
              </a:rPr>
              <a:t>	</a:t>
            </a:r>
            <a:r>
              <a:rPr lang="en-US" sz="2800" dirty="0" smtClean="0">
                <a:solidFill>
                  <a:schemeClr val="bg1"/>
                </a:solidFill>
                <a:latin typeface="Calibri" pitchFamily="34" charset="0"/>
              </a:rPr>
              <a:t>   Your “Walk Away” Cash at Closing		$5,000</a:t>
            </a:r>
          </a:p>
          <a:p>
            <a:pPr marL="342900" lvl="1" defTabSz="685800">
              <a:spcBef>
                <a:spcPts val="278"/>
              </a:spcBef>
              <a:buClr>
                <a:schemeClr val="accent2"/>
              </a:buClr>
              <a:buSzPct val="85000"/>
              <a:defRPr/>
            </a:pPr>
            <a:endParaRPr lang="en-US" sz="2800" dirty="0">
              <a:solidFill>
                <a:schemeClr val="bg1"/>
              </a:solidFill>
              <a:latin typeface="Calibri" pitchFamily="34" charset="0"/>
            </a:endParaRPr>
          </a:p>
          <a:p>
            <a:pPr marL="342900" lvl="1" defTabSz="685800">
              <a:spcBef>
                <a:spcPts val="278"/>
              </a:spcBef>
              <a:buClr>
                <a:schemeClr val="accent2"/>
              </a:buClr>
              <a:buSzPct val="85000"/>
              <a:defRPr/>
            </a:pPr>
            <a:endParaRPr lang="en-US" sz="2100" dirty="0">
              <a:solidFill>
                <a:schemeClr val="bg1"/>
              </a:solidFill>
              <a:latin typeface="Calibri" pitchFamily="34" charset="0"/>
            </a:endParaRPr>
          </a:p>
          <a:p>
            <a:pPr marL="342900" lvl="1" algn="ctr" defTabSz="685800">
              <a:spcBef>
                <a:spcPts val="278"/>
              </a:spcBef>
              <a:buClr>
                <a:schemeClr val="accent2"/>
              </a:buClr>
              <a:buSzPct val="85000"/>
              <a:defRPr/>
            </a:pPr>
            <a:endParaRPr lang="en-US" dirty="0">
              <a:solidFill>
                <a:schemeClr val="bg1"/>
              </a:solidFill>
            </a:endParaRPr>
          </a:p>
          <a:p>
            <a:pPr marL="342900" lvl="1" algn="ctr" defTabSz="685800">
              <a:spcBef>
                <a:spcPts val="278"/>
              </a:spcBef>
              <a:buClr>
                <a:schemeClr val="accent2"/>
              </a:buClr>
              <a:buSzPct val="85000"/>
              <a:defRPr/>
            </a:pPr>
            <a:endParaRPr lang="en-US" dirty="0">
              <a:solidFill>
                <a:schemeClr val="bg1"/>
              </a:solidFill>
            </a:endParaRPr>
          </a:p>
        </p:txBody>
      </p:sp>
    </p:spTree>
    <p:extLst>
      <p:ext uri="{BB962C8B-B14F-4D97-AF65-F5344CB8AC3E}">
        <p14:creationId xmlns:p14="http://schemas.microsoft.com/office/powerpoint/2010/main" val="210324084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Example</a:t>
            </a:r>
            <a:endParaRPr lang="en-US" sz="4600" b="1" dirty="0">
              <a:solidFill>
                <a:prstClr val="white"/>
              </a:solidFill>
              <a:latin typeface="Calibri Light" panose="020F0302020204030204"/>
              <a:ea typeface="Tahoma" pitchFamily="34" charset="0"/>
              <a:cs typeface="Tahoma"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6908" y="1905000"/>
            <a:ext cx="7601564" cy="4368432"/>
          </a:xfrm>
          <a:prstGeom prst="rect">
            <a:avLst/>
          </a:prstGeom>
        </p:spPr>
      </p:pic>
    </p:spTree>
    <p:extLst>
      <p:ext uri="{BB962C8B-B14F-4D97-AF65-F5344CB8AC3E}">
        <p14:creationId xmlns:p14="http://schemas.microsoft.com/office/powerpoint/2010/main" val="375813815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nvPr>
        </p:nvGraphicFramePr>
        <p:xfrm>
          <a:off x="0" y="1600200"/>
          <a:ext cx="90678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3 Main Types of Passive Income</a:t>
            </a:r>
            <a:endParaRPr lang="en-US" sz="4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4166080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304800" y="1981200"/>
            <a:ext cx="8382000" cy="4471993"/>
          </a:xfrm>
        </p:spPr>
        <p:txBody>
          <a:bodyPr/>
          <a:lstStyle/>
          <a:p>
            <a:pPr marL="514350" indent="-514350">
              <a:buFont typeface="+mj-lt"/>
              <a:buAutoNum type="arabicPeriod"/>
            </a:pPr>
            <a:r>
              <a:rPr lang="en-US" sz="2800" dirty="0" smtClean="0"/>
              <a:t>Lease Option to Buy</a:t>
            </a:r>
          </a:p>
          <a:p>
            <a:pPr marL="514350" indent="-514350">
              <a:buFont typeface="+mj-lt"/>
              <a:buAutoNum type="arabicPeriod"/>
            </a:pPr>
            <a:r>
              <a:rPr lang="en-US" sz="2800" dirty="0" smtClean="0"/>
              <a:t>Master Lease Option (commercial)</a:t>
            </a:r>
          </a:p>
          <a:p>
            <a:pPr marL="514350" indent="-514350">
              <a:buFont typeface="+mj-lt"/>
              <a:buAutoNum type="arabicPeriod"/>
            </a:pPr>
            <a:r>
              <a:rPr lang="en-US" sz="2800" dirty="0" smtClean="0"/>
              <a:t>Subject To … (existing mortgage staying in place)</a:t>
            </a:r>
          </a:p>
          <a:p>
            <a:pPr marL="514350" indent="-514350">
              <a:buFont typeface="+mj-lt"/>
              <a:buAutoNum type="arabicPeriod"/>
            </a:pPr>
            <a:r>
              <a:rPr lang="en-US" sz="2800" dirty="0" smtClean="0"/>
              <a:t>Owner Financing</a:t>
            </a:r>
          </a:p>
          <a:p>
            <a:pPr marL="788670" lvl="1" indent="-514350"/>
            <a:r>
              <a:rPr lang="en-US" dirty="0" smtClean="0"/>
              <a:t>First Position – Free &amp; Clear – 100% Funding Possible</a:t>
            </a:r>
          </a:p>
          <a:p>
            <a:pPr marL="788670" lvl="1" indent="-514350"/>
            <a:r>
              <a:rPr lang="en-US" dirty="0" smtClean="0"/>
              <a:t>Second Position – Second or Partial Mortgage funding</a:t>
            </a:r>
            <a:endParaRPr lang="en-US" dirty="0"/>
          </a:p>
          <a:p>
            <a:pPr marL="514350" indent="-514350">
              <a:buFont typeface="+mj-lt"/>
              <a:buAutoNum type="arabicPeriod" startAt="5"/>
            </a:pPr>
            <a:r>
              <a:rPr lang="en-US" sz="2800" dirty="0"/>
              <a:t>Wrap Around Mortgage</a:t>
            </a:r>
          </a:p>
          <a:p>
            <a:pPr marL="788670" lvl="1" indent="-514350">
              <a:spcBef>
                <a:spcPts val="580"/>
              </a:spcBef>
              <a:defRPr/>
            </a:pPr>
            <a:r>
              <a:rPr lang="en-US" dirty="0"/>
              <a:t>Land Contract, Contract for </a:t>
            </a:r>
            <a:r>
              <a:rPr lang="en-US" dirty="0" smtClean="0"/>
              <a:t>Deed</a:t>
            </a:r>
            <a:endParaRPr lang="en-US" dirty="0"/>
          </a:p>
        </p:txBody>
      </p:sp>
      <p:sp>
        <p:nvSpPr>
          <p:cNvPr id="7" name="TextBox 6"/>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Seller Financing</a:t>
            </a:r>
            <a:endParaRPr lang="en-US" sz="4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84584521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holesaling Flow Chart.jpg"/>
          <p:cNvPicPr>
            <a:picLocks noChangeAspect="1"/>
          </p:cNvPicPr>
          <p:nvPr/>
        </p:nvPicPr>
        <p:blipFill>
          <a:blip r:embed="rId2" cstate="print"/>
          <a:stretch>
            <a:fillRect/>
          </a:stretch>
        </p:blipFill>
        <p:spPr>
          <a:xfrm>
            <a:off x="0" y="0"/>
            <a:ext cx="9144000" cy="6858000"/>
          </a:xfrm>
          <a:prstGeom prst="rect">
            <a:avLst/>
          </a:prstGeom>
        </p:spPr>
      </p:pic>
      <p:sp>
        <p:nvSpPr>
          <p:cNvPr id="3" name="TextBox 2"/>
          <p:cNvSpPr txBox="1"/>
          <p:nvPr/>
        </p:nvSpPr>
        <p:spPr>
          <a:xfrm>
            <a:off x="1905000" y="6488668"/>
            <a:ext cx="2438400" cy="338554"/>
          </a:xfrm>
          <a:prstGeom prst="rect">
            <a:avLst/>
          </a:prstGeom>
          <a:noFill/>
        </p:spPr>
        <p:txBody>
          <a:bodyPr wrap="square" rtlCol="0">
            <a:spAutoFit/>
          </a:bodyPr>
          <a:lstStyle/>
          <a:p>
            <a:r>
              <a:rPr lang="en-US" sz="1600" dirty="0" smtClean="0"/>
              <a:t>or After Repair Value</a:t>
            </a:r>
            <a:endParaRPr lang="en-US" sz="1600" dirty="0"/>
          </a:p>
        </p:txBody>
      </p:sp>
    </p:spTree>
    <p:extLst>
      <p:ext uri="{BB962C8B-B14F-4D97-AF65-F5344CB8AC3E}">
        <p14:creationId xmlns:p14="http://schemas.microsoft.com/office/powerpoint/2010/main" val="37513537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Money Partners</a:t>
            </a:r>
            <a:endParaRPr lang="en-US" sz="4600" b="1" dirty="0">
              <a:solidFill>
                <a:prstClr val="white"/>
              </a:solidFill>
              <a:latin typeface="Calibri Light" panose="020F0302020204030204"/>
              <a:ea typeface="Tahoma" pitchFamily="34" charset="0"/>
              <a:cs typeface="Tahoma" pitchFamily="34" charset="0"/>
            </a:endParaRPr>
          </a:p>
        </p:txBody>
      </p:sp>
      <p:sp>
        <p:nvSpPr>
          <p:cNvPr id="3" name="Rectangle 3"/>
          <p:cNvSpPr>
            <a:spLocks noGrp="1" noChangeArrowheads="1"/>
          </p:cNvSpPr>
          <p:nvPr>
            <p:ph type="body" idx="4294967295"/>
          </p:nvPr>
        </p:nvSpPr>
        <p:spPr>
          <a:xfrm>
            <a:off x="751490" y="1981200"/>
            <a:ext cx="7772400" cy="5115889"/>
          </a:xfrm>
          <a:prstGeom prst="rect">
            <a:avLst/>
          </a:prstGeom>
          <a:noFill/>
          <a:ln/>
        </p:spPr>
        <p:txBody>
          <a:bodyPr lIns="182562" tIns="46038" rIns="182562" bIns="46038"/>
          <a:lstStyle/>
          <a:p>
            <a:r>
              <a:rPr lang="en-US" dirty="0" smtClean="0"/>
              <a:t>Anyone with Funds Available </a:t>
            </a:r>
            <a:endParaRPr lang="en-US" sz="2000" dirty="0"/>
          </a:p>
          <a:p>
            <a:r>
              <a:rPr lang="en-US" dirty="0" smtClean="0"/>
              <a:t>Older people nearing retirement</a:t>
            </a:r>
          </a:p>
          <a:p>
            <a:r>
              <a:rPr lang="en-US" dirty="0" smtClean="0"/>
              <a:t>People who do not want to deal with day to day operations</a:t>
            </a:r>
          </a:p>
          <a:p>
            <a:r>
              <a:rPr lang="en-US" dirty="0" smtClean="0"/>
              <a:t>Investors who are already in real estate but looking to spread into other areas</a:t>
            </a:r>
          </a:p>
          <a:p>
            <a:r>
              <a:rPr lang="en-US" i="1" dirty="0" smtClean="0">
                <a:effectLst>
                  <a:outerShdw blurRad="38100" dist="38100" dir="2700000" algn="tl">
                    <a:srgbClr val="000000">
                      <a:alpha val="43137"/>
                    </a:srgbClr>
                  </a:outerShdw>
                </a:effectLst>
              </a:rPr>
              <a:t>Bonus Tip </a:t>
            </a:r>
            <a:r>
              <a:rPr lang="en-US" i="1" dirty="0" smtClean="0"/>
              <a:t>– </a:t>
            </a:r>
            <a:r>
              <a:rPr lang="en-US" dirty="0" smtClean="0"/>
              <a:t>“Transition” your Cash Buyers to Become Money Partners Instead</a:t>
            </a:r>
          </a:p>
          <a:p>
            <a:endParaRPr lang="en-US" dirty="0" smtClean="0"/>
          </a:p>
          <a:p>
            <a:pPr>
              <a:buNone/>
            </a:pPr>
            <a:endParaRPr lang="en-US" dirty="0" smtClean="0"/>
          </a:p>
        </p:txBody>
      </p:sp>
    </p:spTree>
    <p:extLst>
      <p:ext uri="{BB962C8B-B14F-4D97-AF65-F5344CB8AC3E}">
        <p14:creationId xmlns:p14="http://schemas.microsoft.com/office/powerpoint/2010/main" val="84459330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2024899" y="3056335"/>
            <a:ext cx="7772400" cy="755305"/>
          </a:xfrm>
          <a:noFill/>
          <a:ln/>
        </p:spPr>
        <p:txBody>
          <a:bodyPr vert="horz" wrap="square" lIns="136922" tIns="34529" rIns="136922" bIns="34529" numCol="1" rtlCol="0" anchor="t" anchorCtr="0" compatLnSpc="1">
            <a:prstTxWarp prst="textNoShape">
              <a:avLst/>
            </a:prstTxWarp>
            <a:spAutoFit/>
          </a:bodyPr>
          <a:lstStyle/>
          <a:p>
            <a:pPr marL="0" indent="0">
              <a:buNone/>
            </a:pPr>
            <a:r>
              <a:rPr lang="en-US" sz="4950" dirty="0"/>
              <a:t>Cash Buyers</a:t>
            </a:r>
            <a:endParaRPr lang="en-US" sz="495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05266" y="3192881"/>
            <a:ext cx="1553636" cy="1923549"/>
          </a:xfrm>
          <a:prstGeom prst="rect">
            <a:avLst/>
          </a:prstGeom>
        </p:spPr>
      </p:pic>
      <p:sp>
        <p:nvSpPr>
          <p:cNvPr id="6" name="TextBox 5"/>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Who are Immediate Money Partners?</a:t>
            </a:r>
            <a:endParaRPr lang="en-US" sz="4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2274898867"/>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206751" y="2538977"/>
            <a:ext cx="6860423" cy="2412968"/>
          </a:xfrm>
        </p:spPr>
        <p:txBody>
          <a:bodyPr/>
          <a:lstStyle/>
          <a:p>
            <a:r>
              <a:rPr lang="en-US" dirty="0" smtClean="0"/>
              <a:t>Partner with them, instead of wholesaling the deal “as is” to them</a:t>
            </a:r>
          </a:p>
          <a:p>
            <a:r>
              <a:rPr lang="en-US" dirty="0" smtClean="0"/>
              <a:t>Split on the first deal to their advantage, then negotiate</a:t>
            </a:r>
          </a:p>
          <a:p>
            <a:pPr marL="0" indent="0">
              <a:buNone/>
            </a:pP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6600" y="4800600"/>
            <a:ext cx="2027044" cy="1466228"/>
          </a:xfrm>
          <a:prstGeom prst="rect">
            <a:avLst/>
          </a:prstGeom>
        </p:spPr>
      </p:pic>
      <p:sp>
        <p:nvSpPr>
          <p:cNvPr id="6" name="TextBox 5"/>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Money Partners</a:t>
            </a:r>
            <a:endParaRPr lang="en-US" sz="4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408016057"/>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62115" y="1891122"/>
            <a:ext cx="586723" cy="517206"/>
          </a:xfrm>
          <a:prstGeom prst="rect">
            <a:avLst/>
          </a:prstGeom>
        </p:spPr>
      </p:pic>
      <p:sp>
        <p:nvSpPr>
          <p:cNvPr id="5" name="Content Placeholder 4"/>
          <p:cNvSpPr txBox="1">
            <a:spLocks/>
          </p:cNvSpPr>
          <p:nvPr/>
        </p:nvSpPr>
        <p:spPr>
          <a:xfrm>
            <a:off x="1295400" y="1524000"/>
            <a:ext cx="7307262" cy="4800600"/>
          </a:xfrm>
          <a:prstGeom prst="rect">
            <a:avLst/>
          </a:prstGeom>
        </p:spPr>
        <p:txBody>
          <a:bodyPr>
            <a:normAutofit/>
          </a:bodyPr>
          <a:lstStyle/>
          <a:p>
            <a:pPr defTabSz="685800">
              <a:spcBef>
                <a:spcPts val="435"/>
              </a:spcBef>
              <a:buClr>
                <a:schemeClr val="accent1"/>
              </a:buClr>
              <a:buSzPct val="85000"/>
              <a:defRPr/>
            </a:pPr>
            <a:r>
              <a:rPr lang="en-US" sz="2400" b="1" dirty="0">
                <a:solidFill>
                  <a:schemeClr val="bg1"/>
                </a:solidFill>
                <a:effectLst>
                  <a:outerShdw blurRad="38100" dist="38100" dir="2700000" algn="tl">
                    <a:srgbClr val="000000">
                      <a:alpha val="43137"/>
                    </a:srgbClr>
                  </a:outerShdw>
                </a:effectLst>
                <a:latin typeface="Calibri" pitchFamily="34" charset="0"/>
              </a:rPr>
              <a:t>MLS Search</a:t>
            </a:r>
          </a:p>
          <a:p>
            <a:pPr marL="342900" lvl="1" defTabSz="685800">
              <a:spcBef>
                <a:spcPts val="278"/>
              </a:spcBef>
              <a:buClr>
                <a:schemeClr val="accent2"/>
              </a:buClr>
              <a:buSzPct val="85000"/>
              <a:defRPr/>
            </a:pPr>
            <a:r>
              <a:rPr lang="en-US" sz="2400" dirty="0">
                <a:solidFill>
                  <a:schemeClr val="bg1"/>
                </a:solidFill>
                <a:latin typeface="Calibri" pitchFamily="34" charset="0"/>
              </a:rPr>
              <a:t>Cash sales in the last 6 months</a:t>
            </a:r>
          </a:p>
          <a:p>
            <a:pPr defTabSz="685800">
              <a:spcBef>
                <a:spcPts val="435"/>
              </a:spcBef>
              <a:buClr>
                <a:schemeClr val="accent1"/>
              </a:buClr>
              <a:buSzPct val="85000"/>
              <a:defRPr/>
            </a:pPr>
            <a:r>
              <a:rPr lang="en-US" sz="2400" b="1" dirty="0">
                <a:solidFill>
                  <a:schemeClr val="bg1"/>
                </a:solidFill>
                <a:effectLst>
                  <a:outerShdw blurRad="38100" dist="38100" dir="2700000" algn="tl">
                    <a:srgbClr val="000000">
                      <a:alpha val="43137"/>
                    </a:srgbClr>
                  </a:outerShdw>
                </a:effectLst>
                <a:latin typeface="Calibri" pitchFamily="34" charset="0"/>
              </a:rPr>
              <a:t>Auctions</a:t>
            </a:r>
          </a:p>
          <a:p>
            <a:pPr marL="342900" lvl="1" defTabSz="685800">
              <a:spcBef>
                <a:spcPts val="278"/>
              </a:spcBef>
              <a:buClr>
                <a:schemeClr val="accent2"/>
              </a:buClr>
              <a:buSzPct val="85000"/>
              <a:defRPr/>
            </a:pPr>
            <a:r>
              <a:rPr lang="en-US" sz="2400" dirty="0">
                <a:solidFill>
                  <a:schemeClr val="bg1"/>
                </a:solidFill>
                <a:latin typeface="Calibri" pitchFamily="34" charset="0"/>
              </a:rPr>
              <a:t>Court Auctions</a:t>
            </a:r>
          </a:p>
          <a:p>
            <a:pPr marL="342900" lvl="1" defTabSz="685800">
              <a:spcBef>
                <a:spcPts val="278"/>
              </a:spcBef>
              <a:buClr>
                <a:schemeClr val="accent2"/>
              </a:buClr>
              <a:buSzPct val="85000"/>
              <a:defRPr/>
            </a:pPr>
            <a:r>
              <a:rPr lang="en-US" sz="2400" dirty="0">
                <a:solidFill>
                  <a:schemeClr val="bg1"/>
                </a:solidFill>
                <a:latin typeface="Calibri" pitchFamily="34" charset="0"/>
              </a:rPr>
              <a:t>Tax Auctions</a:t>
            </a:r>
          </a:p>
          <a:p>
            <a:pPr marL="342900" lvl="1" defTabSz="685800">
              <a:spcBef>
                <a:spcPts val="278"/>
              </a:spcBef>
              <a:buClr>
                <a:schemeClr val="accent2"/>
              </a:buClr>
              <a:buSzPct val="85000"/>
              <a:defRPr/>
            </a:pPr>
            <a:r>
              <a:rPr lang="en-US" sz="2400" dirty="0">
                <a:solidFill>
                  <a:schemeClr val="bg1"/>
                </a:solidFill>
                <a:latin typeface="Calibri" pitchFamily="34" charset="0"/>
              </a:rPr>
              <a:t>Private Auctions</a:t>
            </a:r>
          </a:p>
          <a:p>
            <a:pPr marL="685800" lvl="2" defTabSz="685800">
              <a:spcBef>
                <a:spcPts val="278"/>
              </a:spcBef>
              <a:buClr>
                <a:schemeClr val="accent1">
                  <a:tint val="60000"/>
                </a:schemeClr>
              </a:buClr>
              <a:buSzPct val="85000"/>
              <a:buFont typeface="Courier New" pitchFamily="49" charset="0"/>
              <a:buChar char="o"/>
              <a:defRPr/>
            </a:pPr>
            <a:r>
              <a:rPr lang="en-US" sz="2400" dirty="0">
                <a:solidFill>
                  <a:schemeClr val="bg1"/>
                </a:solidFill>
                <a:latin typeface="Calibri" pitchFamily="34" charset="0"/>
              </a:rPr>
              <a:t>HudsonandMarshall.com</a:t>
            </a:r>
          </a:p>
          <a:p>
            <a:pPr marL="685800" lvl="2" defTabSz="685800">
              <a:spcBef>
                <a:spcPts val="278"/>
              </a:spcBef>
              <a:buClr>
                <a:schemeClr val="accent1">
                  <a:tint val="60000"/>
                </a:schemeClr>
              </a:buClr>
              <a:buSzPct val="85000"/>
              <a:buFont typeface="Courier New" pitchFamily="49" charset="0"/>
              <a:buChar char="o"/>
              <a:defRPr/>
            </a:pPr>
            <a:r>
              <a:rPr lang="en-US" sz="2400" dirty="0">
                <a:solidFill>
                  <a:schemeClr val="bg1"/>
                </a:solidFill>
                <a:latin typeface="Calibri" pitchFamily="34" charset="0"/>
              </a:rPr>
              <a:t>WilliamsandWilliams.com</a:t>
            </a:r>
          </a:p>
          <a:p>
            <a:pPr defTabSz="685800">
              <a:spcBef>
                <a:spcPts val="435"/>
              </a:spcBef>
              <a:buClr>
                <a:schemeClr val="accent1"/>
              </a:buClr>
              <a:buSzPct val="85000"/>
              <a:defRPr/>
            </a:pPr>
            <a:r>
              <a:rPr lang="en-US" sz="2400" b="1" dirty="0" err="1">
                <a:solidFill>
                  <a:schemeClr val="bg1"/>
                </a:solidFill>
                <a:effectLst>
                  <a:outerShdw blurRad="38100" dist="38100" dir="2700000" algn="tl">
                    <a:srgbClr val="000000">
                      <a:alpha val="43137"/>
                    </a:srgbClr>
                  </a:outerShdw>
                </a:effectLst>
                <a:latin typeface="Calibri" pitchFamily="34" charset="0"/>
              </a:rPr>
              <a:t>Linkedin</a:t>
            </a:r>
            <a:endParaRPr lang="en-US" sz="2400" b="1" dirty="0">
              <a:solidFill>
                <a:schemeClr val="bg1"/>
              </a:solidFill>
              <a:effectLst>
                <a:outerShdw blurRad="38100" dist="38100" dir="2700000" algn="tl">
                  <a:srgbClr val="000000">
                    <a:alpha val="43137"/>
                  </a:srgbClr>
                </a:outerShdw>
              </a:effectLst>
              <a:latin typeface="Calibri" pitchFamily="34" charset="0"/>
            </a:endParaRPr>
          </a:p>
          <a:p>
            <a:pPr marL="342900" lvl="1" defTabSz="685800">
              <a:spcBef>
                <a:spcPts val="278"/>
              </a:spcBef>
              <a:buClr>
                <a:schemeClr val="accent2"/>
              </a:buClr>
              <a:buSzPct val="85000"/>
              <a:defRPr/>
            </a:pPr>
            <a:r>
              <a:rPr lang="en-US" sz="2400" dirty="0">
                <a:solidFill>
                  <a:schemeClr val="bg1"/>
                </a:solidFill>
                <a:latin typeface="Calibri" pitchFamily="34" charset="0"/>
              </a:rPr>
              <a:t>Search keyword “Portfolio Manager” “Asset Manager”</a:t>
            </a:r>
          </a:p>
          <a:p>
            <a:pPr marL="342900" lvl="1" algn="ctr" defTabSz="685800">
              <a:spcBef>
                <a:spcPts val="278"/>
              </a:spcBef>
              <a:buClr>
                <a:schemeClr val="accent2"/>
              </a:buClr>
              <a:buSzPct val="85000"/>
              <a:defRPr/>
            </a:pPr>
            <a:endParaRPr lang="en-US" dirty="0"/>
          </a:p>
          <a:p>
            <a:pPr marL="342900" lvl="1" algn="ctr" defTabSz="685800">
              <a:spcBef>
                <a:spcPts val="278"/>
              </a:spcBef>
              <a:buClr>
                <a:schemeClr val="accent2"/>
              </a:buClr>
              <a:buSzPct val="85000"/>
              <a:defRPr/>
            </a:pPr>
            <a:endParaRPr lang="en-US" dirty="0"/>
          </a:p>
        </p:txBody>
      </p:sp>
      <p:cxnSp>
        <p:nvCxnSpPr>
          <p:cNvPr id="4" name="Straight Connector 3"/>
          <p:cNvCxnSpPr>
            <a:endCxn id="8" idx="1"/>
          </p:cNvCxnSpPr>
          <p:nvPr/>
        </p:nvCxnSpPr>
        <p:spPr bwMode="auto">
          <a:xfrm flipV="1">
            <a:off x="5622129" y="1735131"/>
            <a:ext cx="773335" cy="34838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bwMode="auto">
          <a:xfrm>
            <a:off x="5591711" y="2295730"/>
            <a:ext cx="816067" cy="34220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6395464" y="1585090"/>
            <a:ext cx="1946302" cy="300082"/>
          </a:xfrm>
          <a:prstGeom prst="rect">
            <a:avLst/>
          </a:prstGeom>
          <a:noFill/>
        </p:spPr>
        <p:txBody>
          <a:bodyPr wrap="none" rtlCol="0">
            <a:spAutoFit/>
          </a:bodyPr>
          <a:lstStyle/>
          <a:p>
            <a:r>
              <a:rPr lang="en-US" sz="1350" dirty="0">
                <a:solidFill>
                  <a:schemeClr val="bg1"/>
                </a:solidFill>
              </a:rPr>
              <a:t>‘Straight’ Cash Purchases</a:t>
            </a:r>
            <a:endParaRPr lang="en-US" sz="1350" dirty="0">
              <a:solidFill>
                <a:schemeClr val="bg1"/>
              </a:solidFill>
            </a:endParaRPr>
          </a:p>
        </p:txBody>
      </p:sp>
      <p:sp>
        <p:nvSpPr>
          <p:cNvPr id="11" name="TextBox 10"/>
          <p:cNvSpPr txBox="1"/>
          <p:nvPr/>
        </p:nvSpPr>
        <p:spPr>
          <a:xfrm>
            <a:off x="6407778" y="2466831"/>
            <a:ext cx="1602618" cy="300082"/>
          </a:xfrm>
          <a:prstGeom prst="rect">
            <a:avLst/>
          </a:prstGeom>
          <a:noFill/>
        </p:spPr>
        <p:txBody>
          <a:bodyPr wrap="none" rtlCol="0">
            <a:spAutoFit/>
          </a:bodyPr>
          <a:lstStyle/>
          <a:p>
            <a:r>
              <a:rPr lang="en-US" sz="1350" dirty="0">
                <a:solidFill>
                  <a:schemeClr val="bg1"/>
                </a:solidFill>
              </a:rPr>
              <a:t>Used Private Money</a:t>
            </a:r>
            <a:endParaRPr lang="en-US" sz="1350" dirty="0">
              <a:solidFill>
                <a:schemeClr val="bg1"/>
              </a:solidFill>
            </a:endParaRPr>
          </a:p>
        </p:txBody>
      </p:sp>
      <p:sp>
        <p:nvSpPr>
          <p:cNvPr id="10" name="TextBox 9"/>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Money Partners</a:t>
            </a:r>
            <a:endParaRPr lang="en-US" sz="4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4046955395"/>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txBox="1">
            <a:spLocks/>
          </p:cNvSpPr>
          <p:nvPr/>
        </p:nvSpPr>
        <p:spPr>
          <a:xfrm>
            <a:off x="1150938" y="1676400"/>
            <a:ext cx="7535861" cy="4137860"/>
          </a:xfrm>
          <a:prstGeom prst="rect">
            <a:avLst/>
          </a:prstGeom>
        </p:spPr>
        <p:txBody>
          <a:bodyPr>
            <a:normAutofit/>
          </a:bodyPr>
          <a:lstStyle/>
          <a:p>
            <a:pPr defTabSz="685800">
              <a:spcBef>
                <a:spcPts val="435"/>
              </a:spcBef>
              <a:buClr>
                <a:schemeClr val="accent1"/>
              </a:buClr>
              <a:buSzPct val="85000"/>
              <a:defRPr/>
            </a:pPr>
            <a:r>
              <a:rPr lang="en-US" sz="2800" b="1" dirty="0">
                <a:solidFill>
                  <a:schemeClr val="bg1"/>
                </a:solidFill>
                <a:effectLst>
                  <a:outerShdw blurRad="38100" dist="38100" dir="2700000" algn="tl">
                    <a:srgbClr val="000000">
                      <a:alpha val="43137"/>
                    </a:srgbClr>
                  </a:outerShdw>
                </a:effectLst>
                <a:latin typeface="Calibri" pitchFamily="34" charset="0"/>
              </a:rPr>
              <a:t>Other Wholesalers</a:t>
            </a:r>
          </a:p>
          <a:p>
            <a:pPr marL="342900" lvl="1" defTabSz="685800">
              <a:spcBef>
                <a:spcPts val="278"/>
              </a:spcBef>
              <a:buClr>
                <a:schemeClr val="accent2"/>
              </a:buClr>
              <a:buSzPct val="85000"/>
              <a:defRPr/>
            </a:pPr>
            <a:r>
              <a:rPr lang="en-US" sz="2800" dirty="0">
                <a:solidFill>
                  <a:schemeClr val="bg1"/>
                </a:solidFill>
                <a:latin typeface="Calibri" pitchFamily="34" charset="0"/>
              </a:rPr>
              <a:t>Co-Wholesale or Partner</a:t>
            </a:r>
          </a:p>
          <a:p>
            <a:pPr defTabSz="685800">
              <a:spcBef>
                <a:spcPts val="435"/>
              </a:spcBef>
              <a:buClr>
                <a:schemeClr val="accent1"/>
              </a:buClr>
              <a:buSzPct val="85000"/>
              <a:defRPr/>
            </a:pPr>
            <a:r>
              <a:rPr lang="en-US" sz="2800" b="1" dirty="0">
                <a:solidFill>
                  <a:schemeClr val="bg1"/>
                </a:solidFill>
                <a:effectLst>
                  <a:outerShdw blurRad="38100" dist="38100" dir="2700000" algn="tl">
                    <a:srgbClr val="000000">
                      <a:alpha val="43137"/>
                    </a:srgbClr>
                  </a:outerShdw>
                </a:effectLst>
                <a:latin typeface="Calibri" pitchFamily="34" charset="0"/>
              </a:rPr>
              <a:t>Title Companies</a:t>
            </a:r>
          </a:p>
          <a:p>
            <a:pPr marL="342900" lvl="1" defTabSz="685800">
              <a:spcBef>
                <a:spcPts val="278"/>
              </a:spcBef>
              <a:buClr>
                <a:schemeClr val="accent2"/>
              </a:buClr>
              <a:buSzPct val="85000"/>
              <a:defRPr/>
            </a:pPr>
            <a:r>
              <a:rPr lang="en-US" sz="2800" dirty="0">
                <a:solidFill>
                  <a:schemeClr val="bg1"/>
                </a:solidFill>
                <a:latin typeface="Calibri" pitchFamily="34" charset="0"/>
              </a:rPr>
              <a:t>They know who close for cash </a:t>
            </a:r>
          </a:p>
          <a:p>
            <a:pPr defTabSz="685800">
              <a:spcBef>
                <a:spcPts val="435"/>
              </a:spcBef>
              <a:buClr>
                <a:schemeClr val="accent1"/>
              </a:buClr>
              <a:buSzPct val="85000"/>
              <a:defRPr/>
            </a:pPr>
            <a:r>
              <a:rPr lang="en-US" sz="2800" b="1" dirty="0">
                <a:solidFill>
                  <a:schemeClr val="bg1"/>
                </a:solidFill>
                <a:effectLst>
                  <a:outerShdw blurRad="38100" dist="38100" dir="2700000" algn="tl">
                    <a:srgbClr val="000000">
                      <a:alpha val="43137"/>
                    </a:srgbClr>
                  </a:outerShdw>
                </a:effectLst>
                <a:latin typeface="Calibri" pitchFamily="34" charset="0"/>
              </a:rPr>
              <a:t>Real Estate Agents </a:t>
            </a:r>
            <a:r>
              <a:rPr lang="en-US" sz="2800" dirty="0">
                <a:solidFill>
                  <a:schemeClr val="bg1"/>
                </a:solidFill>
                <a:effectLst>
                  <a:outerShdw blurRad="38100" dist="38100" dir="2700000" algn="tl">
                    <a:srgbClr val="000000">
                      <a:alpha val="43137"/>
                    </a:srgbClr>
                  </a:outerShdw>
                </a:effectLst>
                <a:latin typeface="Calibri" pitchFamily="34" charset="0"/>
              </a:rPr>
              <a:t>(dealing with investors)</a:t>
            </a:r>
          </a:p>
          <a:p>
            <a:pPr marL="342900" lvl="1" defTabSz="685800">
              <a:spcBef>
                <a:spcPts val="278"/>
              </a:spcBef>
              <a:buClr>
                <a:schemeClr val="accent2"/>
              </a:buClr>
              <a:buSzPct val="85000"/>
              <a:defRPr/>
            </a:pPr>
            <a:r>
              <a:rPr lang="en-US" sz="2800" dirty="0">
                <a:solidFill>
                  <a:schemeClr val="bg1"/>
                </a:solidFill>
                <a:latin typeface="Calibri" pitchFamily="34" charset="0"/>
              </a:rPr>
              <a:t>They have cash clients (will work for commission)</a:t>
            </a:r>
          </a:p>
          <a:p>
            <a:pPr>
              <a:spcBef>
                <a:spcPts val="278"/>
              </a:spcBef>
              <a:buClr>
                <a:schemeClr val="accent2"/>
              </a:buClr>
              <a:buSzPct val="85000"/>
              <a:defRPr/>
            </a:pPr>
            <a:r>
              <a:rPr lang="en-US" sz="2800" b="1" dirty="0">
                <a:solidFill>
                  <a:schemeClr val="bg1"/>
                </a:solidFill>
                <a:effectLst>
                  <a:outerShdw blurRad="38100" dist="38100" dir="2700000" algn="tl">
                    <a:srgbClr val="000000">
                      <a:alpha val="43137"/>
                    </a:srgbClr>
                  </a:outerShdw>
                </a:effectLst>
                <a:latin typeface="Calibri" pitchFamily="34" charset="0"/>
              </a:rPr>
              <a:t>Join </a:t>
            </a:r>
            <a:r>
              <a:rPr lang="en-US" sz="2800" b="1" dirty="0">
                <a:solidFill>
                  <a:schemeClr val="bg1"/>
                </a:solidFill>
                <a:effectLst>
                  <a:outerShdw blurRad="38100" dist="38100" dir="2700000" algn="tl">
                    <a:srgbClr val="000000">
                      <a:alpha val="43137"/>
                    </a:srgbClr>
                  </a:outerShdw>
                </a:effectLst>
                <a:latin typeface="Calibri" pitchFamily="34" charset="0"/>
              </a:rPr>
              <a:t>Local Real Estate Group</a:t>
            </a:r>
            <a:endParaRPr lang="en-US" sz="2800" b="1" dirty="0">
              <a:solidFill>
                <a:schemeClr val="bg1"/>
              </a:solidFill>
              <a:effectLst>
                <a:outerShdw blurRad="38100" dist="38100" dir="2700000" algn="tl">
                  <a:srgbClr val="000000">
                    <a:alpha val="43137"/>
                  </a:srgbClr>
                </a:outerShdw>
              </a:effectLst>
              <a:latin typeface="Calibri" pitchFamily="34" charset="0"/>
            </a:endParaRPr>
          </a:p>
          <a:p>
            <a:pPr marL="342900" lvl="1" defTabSz="685800">
              <a:spcBef>
                <a:spcPts val="278"/>
              </a:spcBef>
              <a:buClr>
                <a:schemeClr val="accent2"/>
              </a:buClr>
              <a:buSzPct val="85000"/>
              <a:defRPr/>
            </a:pPr>
            <a:endParaRPr lang="en-US" sz="2100" dirty="0">
              <a:solidFill>
                <a:schemeClr val="bg1"/>
              </a:solidFill>
              <a:latin typeface="Calibri" pitchFamily="34" charset="0"/>
            </a:endParaRPr>
          </a:p>
          <a:p>
            <a:pPr marL="342900" lvl="1" algn="ctr" defTabSz="685800">
              <a:spcBef>
                <a:spcPts val="278"/>
              </a:spcBef>
              <a:buClr>
                <a:schemeClr val="accent2"/>
              </a:buClr>
              <a:buSzPct val="85000"/>
              <a:defRPr/>
            </a:pPr>
            <a:endParaRPr lang="en-US" dirty="0">
              <a:solidFill>
                <a:schemeClr val="bg1"/>
              </a:solidFill>
            </a:endParaRPr>
          </a:p>
          <a:p>
            <a:pPr marL="342900" lvl="1" algn="ctr" defTabSz="685800">
              <a:spcBef>
                <a:spcPts val="278"/>
              </a:spcBef>
              <a:buClr>
                <a:schemeClr val="accent2"/>
              </a:buClr>
              <a:buSzPct val="85000"/>
              <a:defRPr/>
            </a:pPr>
            <a:endParaRPr lang="en-US" dirty="0">
              <a:solidFill>
                <a:schemeClr val="bg1"/>
              </a:solidFill>
            </a:endParaRPr>
          </a:p>
        </p:txBody>
      </p:sp>
      <p:sp>
        <p:nvSpPr>
          <p:cNvPr id="6" name="TextBox 5"/>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Money Partners</a:t>
            </a:r>
            <a:endParaRPr lang="en-US" sz="4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3039460810"/>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2187</TotalTime>
  <Words>912</Words>
  <Application>Microsoft Office PowerPoint</Application>
  <PresentationFormat>On-screen Show (4:3)</PresentationFormat>
  <Paragraphs>98</Paragraphs>
  <Slides>12</Slides>
  <Notes>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Arial</vt:lpstr>
      <vt:lpstr>Calibri</vt:lpstr>
      <vt:lpstr>Calibri Light</vt:lpstr>
      <vt:lpstr>Courier New</vt:lpstr>
      <vt:lpstr>Segoe</vt:lpstr>
      <vt:lpstr>Tahoma</vt:lpstr>
      <vt:lpstr>Whitney</vt:lpstr>
      <vt:lpstr>Wingdings</vt:lpstr>
      <vt:lpstr>TS010286790</vt:lpstr>
      <vt:lpstr>White with Courier font for code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Money Made Easy  How and Where to Get Unlimited Funding for your Real Estate Deals</dc:title>
  <dc:creator>Laura</dc:creator>
  <cp:lastModifiedBy>Laura Al-Amery</cp:lastModifiedBy>
  <cp:revision>75</cp:revision>
  <dcterms:created xsi:type="dcterms:W3CDTF">2013-05-01T18:49:20Z</dcterms:created>
  <dcterms:modified xsi:type="dcterms:W3CDTF">2015-03-10T22:55:11Z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