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73" r:id="rId4"/>
    <p:sldId id="281" r:id="rId5"/>
    <p:sldId id="314" r:id="rId6"/>
    <p:sldId id="315" r:id="rId7"/>
    <p:sldId id="316" r:id="rId8"/>
    <p:sldId id="317" r:id="rId9"/>
    <p:sldId id="318" r:id="rId10"/>
    <p:sldId id="31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5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3/9/2015 4:11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2:12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92229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2:33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053110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2:36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272082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2:38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05610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304800" y="152400"/>
            <a:ext cx="6280502" cy="830997"/>
          </a:xfrm>
          <a:prstGeom prst="rect">
            <a:avLst/>
          </a:prstGeom>
          <a:noFill/>
        </p:spPr>
        <p:txBody>
          <a:bodyPr wrap="none" rtlCol="0">
            <a:spAutoFit/>
          </a:bodyPr>
          <a:lstStyle/>
          <a:p>
            <a:r>
              <a:rPr lang="en-US" sz="4800" dirty="0" smtClean="0"/>
              <a:t>Module 1 - Introduction</a:t>
            </a:r>
            <a:endParaRPr lang="en-US" sz="48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9111" y="4343400"/>
            <a:ext cx="3417176" cy="2057400"/>
          </a:xfrm>
          <a:prstGeom prst="rect">
            <a:avLst/>
          </a:prstGeom>
        </p:spPr>
      </p:pic>
      <p:sp>
        <p:nvSpPr>
          <p:cNvPr id="2" name="TextBox 1"/>
          <p:cNvSpPr txBox="1"/>
          <p:nvPr/>
        </p:nvSpPr>
        <p:spPr>
          <a:xfrm>
            <a:off x="228600" y="228600"/>
            <a:ext cx="6941324" cy="769441"/>
          </a:xfrm>
          <a:prstGeom prst="rect">
            <a:avLst/>
          </a:prstGeom>
          <a:noFill/>
        </p:spPr>
        <p:txBody>
          <a:bodyPr wrap="none" rtlCol="0">
            <a:spAutoFit/>
          </a:bodyPr>
          <a:lstStyle/>
          <a:p>
            <a:r>
              <a:rPr lang="en-US" sz="4400" dirty="0"/>
              <a:t>The 3 Phases of Buy and Hold</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914400" y="2057400"/>
            <a:ext cx="6422592" cy="3170099"/>
          </a:xfrm>
          <a:prstGeom prst="rect">
            <a:avLst/>
          </a:prstGeom>
          <a:noFill/>
        </p:spPr>
        <p:txBody>
          <a:bodyPr wrap="none" rtlCol="0">
            <a:spAutoFit/>
          </a:bodyPr>
          <a:lstStyle/>
          <a:p>
            <a:r>
              <a:rPr lang="en-US" sz="4000" dirty="0" smtClean="0">
                <a:solidFill>
                  <a:schemeClr val="bg1"/>
                </a:solidFill>
                <a:effectLst>
                  <a:outerShdw blurRad="38100" dist="38100" dir="2700000" algn="tl">
                    <a:srgbClr val="000000">
                      <a:alpha val="43137"/>
                    </a:srgbClr>
                  </a:outerShdw>
                </a:effectLst>
              </a:rPr>
              <a:t>Phase 1 – Acquisition Phase</a:t>
            </a:r>
          </a:p>
          <a:p>
            <a:endParaRPr lang="en-US" sz="4000" dirty="0">
              <a:solidFill>
                <a:schemeClr val="bg1"/>
              </a:solidFill>
              <a:effectLst>
                <a:outerShdw blurRad="38100" dist="38100" dir="2700000" algn="tl">
                  <a:srgbClr val="000000">
                    <a:alpha val="43137"/>
                  </a:srgbClr>
                </a:outerShdw>
              </a:effectLst>
            </a:endParaRPr>
          </a:p>
          <a:p>
            <a:r>
              <a:rPr lang="en-US" sz="4000" dirty="0" smtClean="0">
                <a:solidFill>
                  <a:schemeClr val="bg1"/>
                </a:solidFill>
                <a:effectLst>
                  <a:outerShdw blurRad="38100" dist="38100" dir="2700000" algn="tl">
                    <a:srgbClr val="000000">
                      <a:alpha val="43137"/>
                    </a:srgbClr>
                  </a:outerShdw>
                </a:effectLst>
              </a:rPr>
              <a:t>Phase 2 – Management Phase</a:t>
            </a:r>
          </a:p>
          <a:p>
            <a:endParaRPr lang="en-US" sz="4000" dirty="0">
              <a:solidFill>
                <a:schemeClr val="bg1"/>
              </a:solidFill>
              <a:effectLst>
                <a:outerShdw blurRad="38100" dist="38100" dir="2700000" algn="tl">
                  <a:srgbClr val="000000">
                    <a:alpha val="43137"/>
                  </a:srgbClr>
                </a:outerShdw>
              </a:effectLst>
            </a:endParaRPr>
          </a:p>
          <a:p>
            <a:r>
              <a:rPr lang="en-US" sz="4000" dirty="0" smtClean="0">
                <a:solidFill>
                  <a:schemeClr val="bg1"/>
                </a:solidFill>
                <a:effectLst>
                  <a:outerShdw blurRad="38100" dist="38100" dir="2700000" algn="tl">
                    <a:srgbClr val="000000">
                      <a:alpha val="43137"/>
                    </a:srgbClr>
                  </a:outerShdw>
                </a:effectLst>
              </a:rPr>
              <a:t>Phase 3 – Exit Phase</a:t>
            </a: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66754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6538970" cy="769441"/>
          </a:xfrm>
          <a:prstGeom prst="rect">
            <a:avLst/>
          </a:prstGeom>
          <a:noFill/>
        </p:spPr>
        <p:txBody>
          <a:bodyPr wrap="none" rtlCol="0">
            <a:spAutoFit/>
          </a:bodyPr>
          <a:lstStyle/>
          <a:p>
            <a:r>
              <a:rPr lang="en-US" sz="4400" dirty="0" smtClean="0"/>
              <a:t>Phase 1 – Acquisition Phase</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914400" y="2057400"/>
            <a:ext cx="6006709" cy="3170099"/>
          </a:xfrm>
          <a:prstGeom prst="rect">
            <a:avLst/>
          </a:prstGeom>
          <a:noFill/>
        </p:spPr>
        <p:txBody>
          <a:bodyPr wrap="none" rtlCol="0">
            <a:spAutoFit/>
          </a:bodyPr>
          <a:lstStyle/>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Education/Rapid Growth </a:t>
            </a: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Issues with Financing</a:t>
            </a:r>
            <a:endParaRPr lang="en-US" sz="4000" dirty="0" smtClean="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Cash Flow Concerns</a:t>
            </a: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627983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7059625" cy="769441"/>
          </a:xfrm>
          <a:prstGeom prst="rect">
            <a:avLst/>
          </a:prstGeom>
          <a:noFill/>
        </p:spPr>
        <p:txBody>
          <a:bodyPr wrap="none" rtlCol="0">
            <a:spAutoFit/>
          </a:bodyPr>
          <a:lstStyle/>
          <a:p>
            <a:r>
              <a:rPr lang="en-US" sz="4400" dirty="0" smtClean="0"/>
              <a:t>Phase 2 – Management Phase</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762000" y="1676400"/>
            <a:ext cx="7311617" cy="4401205"/>
          </a:xfrm>
          <a:prstGeom prst="rect">
            <a:avLst/>
          </a:prstGeom>
          <a:noFill/>
        </p:spPr>
        <p:txBody>
          <a:bodyPr wrap="none" rtlCol="0">
            <a:spAutoFit/>
          </a:bodyPr>
          <a:lstStyle/>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Equity is Growing</a:t>
            </a: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Exploring Different Avenues</a:t>
            </a:r>
            <a:endParaRPr lang="en-US" sz="4000" dirty="0" smtClean="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Personal Strategy Takes Shape</a:t>
            </a: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Management and Maintenance</a:t>
            </a: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311103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4823756" cy="769441"/>
          </a:xfrm>
          <a:prstGeom prst="rect">
            <a:avLst/>
          </a:prstGeom>
          <a:noFill/>
        </p:spPr>
        <p:txBody>
          <a:bodyPr wrap="none" rtlCol="0">
            <a:spAutoFit/>
          </a:bodyPr>
          <a:lstStyle/>
          <a:p>
            <a:r>
              <a:rPr lang="en-US" sz="4400" dirty="0" smtClean="0"/>
              <a:t>Phase 3 – Exit Phase</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762000" y="1676400"/>
            <a:ext cx="7331815" cy="5016758"/>
          </a:xfrm>
          <a:prstGeom prst="rect">
            <a:avLst/>
          </a:prstGeom>
          <a:noFill/>
        </p:spPr>
        <p:txBody>
          <a:bodyPr wrap="none" rtlCol="0">
            <a:spAutoFit/>
          </a:bodyPr>
          <a:lstStyle/>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Living Off the Portfolio Rewards</a:t>
            </a: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Concerns with Taxation and</a:t>
            </a:r>
          </a:p>
          <a:p>
            <a:pPr>
              <a:buClr>
                <a:srgbClr val="0070C0"/>
              </a:buClr>
            </a:pPr>
            <a:r>
              <a:rPr lang="en-US" sz="4000" dirty="0" smtClean="0">
                <a:solidFill>
                  <a:schemeClr val="bg1"/>
                </a:solidFill>
                <a:effectLst>
                  <a:outerShdw blurRad="38100" dist="38100" dir="2700000" algn="tl">
                    <a:srgbClr val="000000">
                      <a:alpha val="43137"/>
                    </a:srgbClr>
                  </a:outerShdw>
                </a:effectLst>
              </a:rPr>
              <a:t>	Distribution of Wealth</a:t>
            </a:r>
            <a:endParaRPr lang="en-US" sz="4000" dirty="0" smtClean="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Knowing When You Have</a:t>
            </a:r>
          </a:p>
          <a:p>
            <a:pPr>
              <a:buClr>
                <a:srgbClr val="0070C0"/>
              </a:buClr>
            </a:pPr>
            <a:r>
              <a:rPr lang="en-US" sz="4000" dirty="0" smtClean="0">
                <a:solidFill>
                  <a:schemeClr val="bg1"/>
                </a:solidFill>
                <a:effectLst>
                  <a:outerShdw blurRad="38100" dist="38100" dir="2700000" algn="tl">
                    <a:srgbClr val="000000">
                      <a:alpha val="43137"/>
                    </a:srgbClr>
                  </a:outerShdw>
                </a:effectLst>
              </a:rPr>
              <a:t>	Had Enough</a:t>
            </a:r>
            <a:endParaRPr lang="en-US" sz="4000" dirty="0" smtClean="0">
              <a:solidFill>
                <a:schemeClr val="bg1"/>
              </a:solidFill>
              <a:effectLst>
                <a:outerShdw blurRad="38100" dist="38100" dir="2700000" algn="tl">
                  <a:srgbClr val="000000">
                    <a:alpha val="43137"/>
                  </a:srgbClr>
                </a:outerShdw>
              </a:effectLst>
            </a:endParaRPr>
          </a:p>
          <a:p>
            <a:pPr>
              <a:buClr>
                <a:srgbClr val="0070C0"/>
              </a:buClr>
            </a:pP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204139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3"/>
          <p:cNvGraphicFramePr>
            <a:graphicFrameLocks/>
          </p:cNvGraphicFramePr>
          <p:nvPr>
            <p:extLst>
              <p:ext uri="{D42A27DB-BD31-4B8C-83A1-F6EECF244321}">
                <p14:modId xmlns:p14="http://schemas.microsoft.com/office/powerpoint/2010/main" val="276946621"/>
              </p:ext>
            </p:extLst>
          </p:nvPr>
        </p:nvGraphicFramePr>
        <p:xfrm>
          <a:off x="457200" y="1774825"/>
          <a:ext cx="7924800" cy="2910840"/>
        </p:xfrm>
        <a:graphic>
          <a:graphicData uri="http://schemas.openxmlformats.org/drawingml/2006/table">
            <a:tbl>
              <a:tblPr firstRow="1" bandRow="1">
                <a:tableStyleId>{21E4AEA4-8DFA-4A89-87EB-49C32662AFE0}</a:tableStyleId>
              </a:tblPr>
              <a:tblGrid>
                <a:gridCol w="3962400"/>
                <a:gridCol w="3962400"/>
              </a:tblGrid>
              <a:tr h="370840">
                <a:tc>
                  <a:txBody>
                    <a:bodyPr/>
                    <a:lstStyle/>
                    <a:p>
                      <a:r>
                        <a:rPr lang="en-US" sz="2800" dirty="0" smtClean="0"/>
                        <a:t>Short Term /</a:t>
                      </a:r>
                      <a:r>
                        <a:rPr lang="en-US" sz="2800" baseline="0" dirty="0" smtClean="0"/>
                        <a:t> Wholesale</a:t>
                      </a:r>
                      <a:endParaRPr lang="en-US" sz="2800" dirty="0">
                        <a:latin typeface="Calibri" pitchFamily="34" charset="0"/>
                      </a:endParaRPr>
                    </a:p>
                  </a:txBody>
                  <a:tcPr/>
                </a:tc>
                <a:tc>
                  <a:txBody>
                    <a:bodyPr/>
                    <a:lstStyle/>
                    <a:p>
                      <a:r>
                        <a:rPr lang="en-US" sz="2800" dirty="0" smtClean="0"/>
                        <a:t>Long Term /</a:t>
                      </a:r>
                      <a:r>
                        <a:rPr lang="en-US" sz="2800" baseline="0" dirty="0" smtClean="0"/>
                        <a:t> Buy &amp; Hold</a:t>
                      </a:r>
                      <a:endParaRPr lang="en-US" sz="2800" dirty="0">
                        <a:latin typeface="Calibri" pitchFamily="34" charset="0"/>
                      </a:endParaRPr>
                    </a:p>
                  </a:txBody>
                  <a:tcPr/>
                </a:tc>
              </a:tr>
              <a:tr h="370840">
                <a:tc>
                  <a:txBody>
                    <a:bodyPr/>
                    <a:lstStyle/>
                    <a:p>
                      <a:r>
                        <a:rPr lang="en-US" dirty="0" smtClean="0"/>
                        <a:t>Needs to time the market</a:t>
                      </a:r>
                      <a:endParaRPr lang="en-US" dirty="0">
                        <a:latin typeface="Calibri" pitchFamily="34" charset="0"/>
                      </a:endParaRPr>
                    </a:p>
                  </a:txBody>
                  <a:tcPr/>
                </a:tc>
                <a:tc>
                  <a:txBody>
                    <a:bodyPr/>
                    <a:lstStyle/>
                    <a:p>
                      <a:r>
                        <a:rPr lang="en-US" dirty="0" smtClean="0"/>
                        <a:t>Less concerned with</a:t>
                      </a:r>
                      <a:r>
                        <a:rPr lang="en-US" baseline="0" dirty="0" smtClean="0"/>
                        <a:t> timing</a:t>
                      </a:r>
                      <a:endParaRPr lang="en-US" dirty="0">
                        <a:latin typeface="Calibri" pitchFamily="34" charset="0"/>
                      </a:endParaRPr>
                    </a:p>
                  </a:txBody>
                  <a:tcPr/>
                </a:tc>
              </a:tr>
              <a:tr h="370840">
                <a:tc>
                  <a:txBody>
                    <a:bodyPr/>
                    <a:lstStyle/>
                    <a:p>
                      <a:r>
                        <a:rPr lang="en-US" dirty="0" smtClean="0"/>
                        <a:t>Looks to buy low and sell high</a:t>
                      </a:r>
                      <a:endParaRPr lang="en-US" dirty="0">
                        <a:latin typeface="Calibri" pitchFamily="34" charset="0"/>
                      </a:endParaRPr>
                    </a:p>
                  </a:txBody>
                  <a:tcPr/>
                </a:tc>
                <a:tc>
                  <a:txBody>
                    <a:bodyPr/>
                    <a:lstStyle/>
                    <a:p>
                      <a:r>
                        <a:rPr lang="en-US" dirty="0" smtClean="0"/>
                        <a:t>Focus on sustaining assets</a:t>
                      </a:r>
                      <a:endParaRPr lang="en-US" dirty="0">
                        <a:latin typeface="Calibri" pitchFamily="34" charset="0"/>
                      </a:endParaRPr>
                    </a:p>
                  </a:txBody>
                  <a:tcPr/>
                </a:tc>
              </a:tr>
              <a:tr h="370840">
                <a:tc>
                  <a:txBody>
                    <a:bodyPr/>
                    <a:lstStyle/>
                    <a:p>
                      <a:r>
                        <a:rPr lang="en-US" dirty="0" smtClean="0"/>
                        <a:t>Needs to be able to liquidate quickly</a:t>
                      </a:r>
                      <a:endParaRPr lang="en-US" dirty="0">
                        <a:latin typeface="Calibri" pitchFamily="34" charset="0"/>
                      </a:endParaRPr>
                    </a:p>
                  </a:txBody>
                  <a:tcPr/>
                </a:tc>
                <a:tc>
                  <a:txBody>
                    <a:bodyPr/>
                    <a:lstStyle/>
                    <a:p>
                      <a:r>
                        <a:rPr lang="en-US" dirty="0" smtClean="0"/>
                        <a:t>Interested in long-term growth</a:t>
                      </a:r>
                      <a:endParaRPr lang="en-US" dirty="0">
                        <a:latin typeface="Calibri" pitchFamily="34" charset="0"/>
                      </a:endParaRPr>
                    </a:p>
                  </a:txBody>
                  <a:tcPr/>
                </a:tc>
              </a:tr>
              <a:tr h="370840">
                <a:tc>
                  <a:txBody>
                    <a:bodyPr/>
                    <a:lstStyle/>
                    <a:p>
                      <a:r>
                        <a:rPr lang="en-US" dirty="0" smtClean="0"/>
                        <a:t>Wants to minimize holding and</a:t>
                      </a:r>
                      <a:r>
                        <a:rPr lang="en-US" baseline="0" dirty="0" smtClean="0"/>
                        <a:t> selling costs</a:t>
                      </a:r>
                      <a:endParaRPr lang="en-US" dirty="0">
                        <a:latin typeface="Calibri" pitchFamily="34" charset="0"/>
                      </a:endParaRPr>
                    </a:p>
                  </a:txBody>
                  <a:tcPr/>
                </a:tc>
                <a:tc>
                  <a:txBody>
                    <a:bodyPr/>
                    <a:lstStyle/>
                    <a:p>
                      <a:r>
                        <a:rPr lang="en-US" dirty="0" smtClean="0"/>
                        <a:t>Wants to efficiently manage properties and equity</a:t>
                      </a:r>
                      <a:endParaRPr lang="en-US" dirty="0">
                        <a:latin typeface="Calibri" pitchFamily="34" charset="0"/>
                      </a:endParaRPr>
                    </a:p>
                  </a:txBody>
                  <a:tcPr/>
                </a:tc>
              </a:tr>
              <a:tr h="370840">
                <a:tc>
                  <a:txBody>
                    <a:bodyPr/>
                    <a:lstStyle/>
                    <a:p>
                      <a:r>
                        <a:rPr lang="en-US" dirty="0" smtClean="0"/>
                        <a:t>Proceeds from sales are used</a:t>
                      </a:r>
                      <a:r>
                        <a:rPr lang="en-US" baseline="0" dirty="0" smtClean="0"/>
                        <a:t> to increase lifestyle and re-invest</a:t>
                      </a:r>
                      <a:endParaRPr lang="en-US" dirty="0">
                        <a:latin typeface="Calibri" pitchFamily="34" charset="0"/>
                      </a:endParaRPr>
                    </a:p>
                  </a:txBody>
                  <a:tcPr/>
                </a:tc>
                <a:tc>
                  <a:txBody>
                    <a:bodyPr/>
                    <a:lstStyle/>
                    <a:p>
                      <a:r>
                        <a:rPr lang="en-US" dirty="0" smtClean="0"/>
                        <a:t>Focuses on rate of return on equity</a:t>
                      </a:r>
                      <a:endParaRPr lang="en-US" dirty="0">
                        <a:latin typeface="Calibri" pitchFamily="34" charset="0"/>
                      </a:endParaRPr>
                    </a:p>
                  </a:txBody>
                  <a:tcPr/>
                </a:tc>
              </a:tr>
            </a:tbl>
          </a:graphicData>
        </a:graphic>
      </p:graphicFrame>
      <p:sp>
        <p:nvSpPr>
          <p:cNvPr id="10" name="TextBox 9"/>
          <p:cNvSpPr txBox="1"/>
          <p:nvPr/>
        </p:nvSpPr>
        <p:spPr>
          <a:xfrm>
            <a:off x="2057400" y="5029200"/>
            <a:ext cx="4495800" cy="954107"/>
          </a:xfrm>
          <a:prstGeom prst="rect">
            <a:avLst/>
          </a:prstGeom>
          <a:noFill/>
        </p:spPr>
        <p:txBody>
          <a:bodyPr wrap="square" rtlCol="0">
            <a:spAutoFit/>
          </a:bodyPr>
          <a:lstStyle/>
          <a:p>
            <a:pPr algn="ctr"/>
            <a:r>
              <a:rPr lang="en-US" sz="2800" b="1" dirty="0" smtClean="0">
                <a:latin typeface="Calibri" pitchFamily="34" charset="0"/>
              </a:rPr>
              <a:t>Long Term = Builds Wealth</a:t>
            </a:r>
          </a:p>
          <a:p>
            <a:pPr algn="ctr"/>
            <a:r>
              <a:rPr lang="en-US" sz="2800" b="1" dirty="0" smtClean="0">
                <a:latin typeface="Calibri" pitchFamily="34" charset="0"/>
              </a:rPr>
              <a:t>Short Term = Quick Cash</a:t>
            </a:r>
            <a:endParaRPr lang="en-US" sz="2800" b="1" dirty="0">
              <a:latin typeface="Calibri" pitchFamily="34" charset="0"/>
            </a:endParaRPr>
          </a:p>
        </p:txBody>
      </p:sp>
      <p:sp>
        <p:nvSpPr>
          <p:cNvPr id="11" name="TextBox 10"/>
          <p:cNvSpPr txBox="1"/>
          <p:nvPr/>
        </p:nvSpPr>
        <p:spPr>
          <a:xfrm>
            <a:off x="228600" y="228600"/>
            <a:ext cx="2942344" cy="769441"/>
          </a:xfrm>
          <a:prstGeom prst="rect">
            <a:avLst/>
          </a:prstGeom>
          <a:noFill/>
        </p:spPr>
        <p:txBody>
          <a:bodyPr wrap="none" rtlCol="0">
            <a:spAutoFit/>
          </a:bodyPr>
          <a:lstStyle/>
          <a:p>
            <a:r>
              <a:rPr lang="en-US" sz="4400" dirty="0" smtClean="0"/>
              <a:t>Pros &amp; Cons</a:t>
            </a:r>
            <a:endParaRPr lang="en-US" sz="4400" dirty="0">
              <a:effectLst>
                <a:outerShdw blurRad="38100" dist="38100" dir="2700000" algn="tl">
                  <a:srgbClr val="000000">
                    <a:alpha val="43137"/>
                  </a:srgbClr>
                </a:outerShdw>
              </a:effectLst>
            </a:endParaRPr>
          </a:p>
        </p:txBody>
      </p:sp>
      <p:sp>
        <p:nvSpPr>
          <p:cNvPr id="12" name="TextBox 11"/>
          <p:cNvSpPr txBox="1"/>
          <p:nvPr/>
        </p:nvSpPr>
        <p:spPr>
          <a:xfrm>
            <a:off x="2362200" y="5029200"/>
            <a:ext cx="4495800" cy="954107"/>
          </a:xfrm>
          <a:prstGeom prst="rect">
            <a:avLst/>
          </a:prstGeom>
          <a:noFill/>
        </p:spPr>
        <p:txBody>
          <a:bodyPr wrap="square" rtlCol="0">
            <a:spAutoFit/>
          </a:bodyPr>
          <a:lstStyle/>
          <a:p>
            <a:pPr algn="ctr"/>
            <a:r>
              <a:rPr lang="en-US" sz="2800" b="1" dirty="0" smtClean="0">
                <a:solidFill>
                  <a:schemeClr val="bg1"/>
                </a:solidFill>
                <a:latin typeface="Calibri" pitchFamily="34" charset="0"/>
              </a:rPr>
              <a:t>Long Term = Builds Wealth</a:t>
            </a:r>
          </a:p>
          <a:p>
            <a:pPr algn="ctr"/>
            <a:r>
              <a:rPr lang="en-US" sz="2800" b="1" dirty="0" smtClean="0">
                <a:solidFill>
                  <a:schemeClr val="bg1"/>
                </a:solidFill>
                <a:latin typeface="Calibri" pitchFamily="34" charset="0"/>
              </a:rPr>
              <a:t>Short Term = Quick Cash</a:t>
            </a:r>
            <a:endParaRPr lang="en-US" sz="2800" b="1" dirty="0">
              <a:solidFill>
                <a:schemeClr val="bg1"/>
              </a:solidFill>
              <a:latin typeface="Calibri"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5029200"/>
            <a:ext cx="1789545" cy="147637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614" y="4876800"/>
            <a:ext cx="1560786" cy="2341179"/>
          </a:xfrm>
          <a:prstGeom prst="rect">
            <a:avLst/>
          </a:prstGeom>
        </p:spPr>
      </p:pic>
    </p:spTree>
    <p:extLst>
      <p:ext uri="{BB962C8B-B14F-4D97-AF65-F5344CB8AC3E}">
        <p14:creationId xmlns:p14="http://schemas.microsoft.com/office/powerpoint/2010/main" val="1445312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4"/>
          <p:cNvGraphicFramePr>
            <a:graphicFrameLocks/>
          </p:cNvGraphicFramePr>
          <p:nvPr>
            <p:extLst>
              <p:ext uri="{D42A27DB-BD31-4B8C-83A1-F6EECF244321}">
                <p14:modId xmlns:p14="http://schemas.microsoft.com/office/powerpoint/2010/main" val="2963394876"/>
              </p:ext>
            </p:extLst>
          </p:nvPr>
        </p:nvGraphicFramePr>
        <p:xfrm>
          <a:off x="457200" y="1774825"/>
          <a:ext cx="8229600" cy="1341120"/>
        </p:xfrm>
        <a:graphic>
          <a:graphicData uri="http://schemas.openxmlformats.org/drawingml/2006/table">
            <a:tbl>
              <a:tblPr firstRow="1" bandRow="1">
                <a:tableStyleId>{21E4AEA4-8DFA-4A89-87EB-49C32662AFE0}</a:tableStyleId>
              </a:tblPr>
              <a:tblGrid>
                <a:gridCol w="8229600"/>
              </a:tblGrid>
              <a:tr h="370840">
                <a:tc>
                  <a:txBody>
                    <a:bodyPr/>
                    <a:lstStyle/>
                    <a:p>
                      <a:r>
                        <a:rPr lang="en-US" sz="2800" dirty="0" smtClean="0"/>
                        <a:t>Vertical Investing</a:t>
                      </a:r>
                      <a:endParaRPr lang="en-US" sz="2800" dirty="0">
                        <a:latin typeface="Calibri" pitchFamily="34" charset="0"/>
                      </a:endParaRPr>
                    </a:p>
                  </a:txBody>
                  <a:tcPr/>
                </a:tc>
              </a:tr>
              <a:tr h="370840">
                <a:tc>
                  <a:txBody>
                    <a:bodyPr/>
                    <a:lstStyle/>
                    <a:p>
                      <a:r>
                        <a:rPr lang="en-US" sz="2400" dirty="0" smtClean="0"/>
                        <a:t>Less properties, but with more units per property</a:t>
                      </a:r>
                      <a:r>
                        <a:rPr lang="en-US" sz="2400" baseline="0" dirty="0" smtClean="0"/>
                        <a:t>   </a:t>
                      </a:r>
                      <a:endParaRPr lang="en-US" sz="2400" dirty="0" smtClean="0"/>
                    </a:p>
                    <a:p>
                      <a:r>
                        <a:rPr lang="en-US" sz="2400" dirty="0" smtClean="0"/>
                        <a:t> (Commercial over 4 units.)</a:t>
                      </a:r>
                      <a:endParaRPr lang="en-US" sz="2400" dirty="0">
                        <a:latin typeface="Calibri" pitchFamily="34" charset="0"/>
                      </a:endParaRPr>
                    </a:p>
                  </a:txBody>
                  <a:tcPr/>
                </a:tc>
              </a:tr>
            </a:tbl>
          </a:graphicData>
        </a:graphic>
      </p:graphicFrame>
      <p:graphicFrame>
        <p:nvGraphicFramePr>
          <p:cNvPr id="12" name="Content Placeholder 4"/>
          <p:cNvGraphicFramePr>
            <a:graphicFrameLocks/>
          </p:cNvGraphicFramePr>
          <p:nvPr>
            <p:extLst>
              <p:ext uri="{D42A27DB-BD31-4B8C-83A1-F6EECF244321}">
                <p14:modId xmlns:p14="http://schemas.microsoft.com/office/powerpoint/2010/main" val="3609353818"/>
              </p:ext>
            </p:extLst>
          </p:nvPr>
        </p:nvGraphicFramePr>
        <p:xfrm>
          <a:off x="457200" y="3581400"/>
          <a:ext cx="8229600" cy="975360"/>
        </p:xfrm>
        <a:graphic>
          <a:graphicData uri="http://schemas.openxmlformats.org/drawingml/2006/table">
            <a:tbl>
              <a:tblPr firstRow="1" bandRow="1">
                <a:tableStyleId>{7DF18680-E054-41AD-8BC1-D1AEF772440D}</a:tableStyleId>
              </a:tblPr>
              <a:tblGrid>
                <a:gridCol w="8229600"/>
              </a:tblGrid>
              <a:tr h="370840">
                <a:tc>
                  <a:txBody>
                    <a:bodyPr/>
                    <a:lstStyle/>
                    <a:p>
                      <a:r>
                        <a:rPr lang="en-US" sz="2800" dirty="0" smtClean="0"/>
                        <a:t>Horizontal Investing</a:t>
                      </a:r>
                      <a:endParaRPr lang="en-US" sz="2800" dirty="0">
                        <a:latin typeface="Calibri" pitchFamily="34" charset="0"/>
                      </a:endParaRPr>
                    </a:p>
                  </a:txBody>
                  <a:tcPr/>
                </a:tc>
              </a:tr>
              <a:tr h="370840">
                <a:tc>
                  <a:txBody>
                    <a:bodyPr/>
                    <a:lstStyle/>
                    <a:p>
                      <a:r>
                        <a:rPr lang="en-US" sz="2400" dirty="0" smtClean="0"/>
                        <a:t>Several residential</a:t>
                      </a:r>
                      <a:r>
                        <a:rPr lang="en-US" sz="2400" baseline="0" dirty="0" smtClean="0"/>
                        <a:t> properties (4 units or less.)            </a:t>
                      </a:r>
                      <a:endParaRPr lang="en-US" sz="2400" dirty="0">
                        <a:latin typeface="Calibri" pitchFamily="34" charset="0"/>
                      </a:endParaRPr>
                    </a:p>
                  </a:txBody>
                  <a:tcPr/>
                </a:tc>
              </a:tr>
            </a:tbl>
          </a:graphicData>
        </a:graphic>
      </p:graphicFrame>
      <p:pic>
        <p:nvPicPr>
          <p:cNvPr id="14" name="Picture 13" descr="Apartment Building.jpg"/>
          <p:cNvPicPr>
            <a:picLocks noChangeAspect="1"/>
          </p:cNvPicPr>
          <p:nvPr/>
        </p:nvPicPr>
        <p:blipFill>
          <a:blip r:embed="rId2" cstate="print"/>
          <a:stretch>
            <a:fillRect/>
          </a:stretch>
        </p:blipFill>
        <p:spPr>
          <a:xfrm>
            <a:off x="7010400" y="1828800"/>
            <a:ext cx="1600200" cy="1238049"/>
          </a:xfrm>
          <a:prstGeom prst="rect">
            <a:avLst/>
          </a:prstGeom>
        </p:spPr>
      </p:pic>
      <p:pic>
        <p:nvPicPr>
          <p:cNvPr id="15" name="Picture 14" descr="row houses.jpg"/>
          <p:cNvPicPr>
            <a:picLocks noChangeAspect="1"/>
          </p:cNvPicPr>
          <p:nvPr/>
        </p:nvPicPr>
        <p:blipFill>
          <a:blip r:embed="rId3" cstate="print"/>
          <a:stretch>
            <a:fillRect/>
          </a:stretch>
        </p:blipFill>
        <p:spPr>
          <a:xfrm>
            <a:off x="6629400" y="4114800"/>
            <a:ext cx="1866900" cy="381000"/>
          </a:xfrm>
          <a:prstGeom prst="rect">
            <a:avLst/>
          </a:prstGeom>
        </p:spPr>
      </p:pic>
      <p:sp>
        <p:nvSpPr>
          <p:cNvPr id="13" name="TextBox 12"/>
          <p:cNvSpPr txBox="1"/>
          <p:nvPr/>
        </p:nvSpPr>
        <p:spPr>
          <a:xfrm>
            <a:off x="228600" y="228600"/>
            <a:ext cx="7182544" cy="769441"/>
          </a:xfrm>
          <a:prstGeom prst="rect">
            <a:avLst/>
          </a:prstGeom>
          <a:noFill/>
        </p:spPr>
        <p:txBody>
          <a:bodyPr wrap="none" rtlCol="0">
            <a:spAutoFit/>
          </a:bodyPr>
          <a:lstStyle/>
          <a:p>
            <a:r>
              <a:rPr lang="en-US" sz="4400" dirty="0" smtClean="0"/>
              <a:t>Vertical vs Horizontal Investing</a:t>
            </a:r>
            <a:endParaRPr lang="en-US" sz="4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24949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28600" y="228600"/>
            <a:ext cx="5334474" cy="769441"/>
          </a:xfrm>
          <a:prstGeom prst="rect">
            <a:avLst/>
          </a:prstGeom>
          <a:noFill/>
        </p:spPr>
        <p:txBody>
          <a:bodyPr wrap="none" rtlCol="0">
            <a:spAutoFit/>
          </a:bodyPr>
          <a:lstStyle/>
          <a:p>
            <a:r>
              <a:rPr lang="en-US" sz="4400" dirty="0" smtClean="0"/>
              <a:t>My Recommendations</a:t>
            </a:r>
            <a:endParaRPr lang="en-US" sz="4400" dirty="0">
              <a:effectLst>
                <a:outerShdw blurRad="38100" dist="38100" dir="2700000" algn="tl">
                  <a:srgbClr val="000000">
                    <a:alpha val="43137"/>
                  </a:srgbClr>
                </a:outerShdw>
              </a:effectLst>
            </a:endParaRPr>
          </a:p>
        </p:txBody>
      </p:sp>
      <p:sp>
        <p:nvSpPr>
          <p:cNvPr id="7" name="TextBox 6"/>
          <p:cNvSpPr txBox="1"/>
          <p:nvPr/>
        </p:nvSpPr>
        <p:spPr>
          <a:xfrm>
            <a:off x="228600" y="1600200"/>
            <a:ext cx="8570038" cy="5016758"/>
          </a:xfrm>
          <a:prstGeom prst="rect">
            <a:avLst/>
          </a:prstGeom>
          <a:noFill/>
        </p:spPr>
        <p:txBody>
          <a:bodyPr wrap="none" rtlCol="0">
            <a:spAutoFit/>
          </a:bodyPr>
          <a:lstStyle/>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Don’t Buy More than 3-5 properties</a:t>
            </a:r>
          </a:p>
          <a:p>
            <a:pPr>
              <a:buClr>
                <a:srgbClr val="0070C0"/>
              </a:buClr>
            </a:pPr>
            <a:r>
              <a:rPr lang="en-US" sz="4000" dirty="0">
                <a:solidFill>
                  <a:schemeClr val="bg1"/>
                </a:solidFill>
                <a:effectLst>
                  <a:outerShdw blurRad="38100" dist="38100" dir="2700000" algn="tl">
                    <a:srgbClr val="000000">
                      <a:alpha val="43137"/>
                    </a:srgbClr>
                  </a:outerShdw>
                </a:effectLst>
              </a:rPr>
              <a:t>	</a:t>
            </a:r>
            <a:r>
              <a:rPr lang="en-US" sz="4000" dirty="0" smtClean="0">
                <a:solidFill>
                  <a:schemeClr val="bg1"/>
                </a:solidFill>
                <a:effectLst>
                  <a:outerShdw blurRad="38100" dist="38100" dir="2700000" algn="tl">
                    <a:srgbClr val="000000">
                      <a:alpha val="43137"/>
                    </a:srgbClr>
                  </a:outerShdw>
                </a:effectLst>
              </a:rPr>
              <a:t>the First Year</a:t>
            </a:r>
            <a:endParaRPr lang="en-US" sz="4000" dirty="0" smtClean="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Take Care of Today’s Cash Flow Needs</a:t>
            </a:r>
            <a:endParaRPr lang="en-US" sz="4000" dirty="0" smtClean="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endParaRPr lang="en-US" sz="4000" dirty="0">
              <a:solidFill>
                <a:schemeClr val="bg1"/>
              </a:solidFill>
              <a:effectLst>
                <a:outerShdw blurRad="38100" dist="38100" dir="2700000" algn="tl">
                  <a:srgbClr val="000000">
                    <a:alpha val="43137"/>
                  </a:srgbClr>
                </a:outerShdw>
              </a:effectLst>
            </a:endParaRPr>
          </a:p>
          <a:p>
            <a:pPr marL="571500" indent="-571500">
              <a:buClr>
                <a:srgbClr val="0070C0"/>
              </a:buClr>
              <a:buFont typeface="Wingdings" panose="05000000000000000000" pitchFamily="2" charset="2"/>
              <a:buChar char="§"/>
            </a:pPr>
            <a:r>
              <a:rPr lang="en-US" sz="4000" dirty="0" smtClean="0">
                <a:solidFill>
                  <a:schemeClr val="bg1"/>
                </a:solidFill>
                <a:effectLst>
                  <a:outerShdw blurRad="38100" dist="38100" dir="2700000" algn="tl">
                    <a:srgbClr val="000000">
                      <a:alpha val="43137"/>
                    </a:srgbClr>
                  </a:outerShdw>
                </a:effectLst>
              </a:rPr>
              <a:t>You Should Do Little to No Repairs</a:t>
            </a:r>
          </a:p>
          <a:p>
            <a:pPr>
              <a:buClr>
                <a:srgbClr val="0070C0"/>
              </a:buClr>
            </a:pPr>
            <a:r>
              <a:rPr lang="en-US" sz="4000" dirty="0">
                <a:solidFill>
                  <a:schemeClr val="bg1"/>
                </a:solidFill>
                <a:effectLst>
                  <a:outerShdw blurRad="38100" dist="38100" dir="2700000" algn="tl">
                    <a:srgbClr val="000000">
                      <a:alpha val="43137"/>
                    </a:srgbClr>
                  </a:outerShdw>
                </a:effectLst>
              </a:rPr>
              <a:t>	</a:t>
            </a:r>
            <a:r>
              <a:rPr lang="en-US" sz="4000" dirty="0" smtClean="0">
                <a:solidFill>
                  <a:schemeClr val="bg1"/>
                </a:solidFill>
                <a:effectLst>
                  <a:outerShdw blurRad="38100" dist="38100" dir="2700000" algn="tl">
                    <a:srgbClr val="000000">
                      <a:alpha val="43137"/>
                    </a:srgbClr>
                  </a:outerShdw>
                </a:effectLst>
              </a:rPr>
              <a:t>the First Year in the Business</a:t>
            </a:r>
          </a:p>
          <a:p>
            <a:pPr>
              <a:buClr>
                <a:srgbClr val="0070C0"/>
              </a:buClr>
            </a:pPr>
            <a:endParaRPr lang="en-US"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660810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2162</TotalTime>
  <Words>731</Words>
  <Application>Microsoft Office PowerPoint</Application>
  <PresentationFormat>On-screen Show (4:3)</PresentationFormat>
  <Paragraphs>82</Paragraphs>
  <Slides>8</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Courier New</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72</cp:revision>
  <dcterms:created xsi:type="dcterms:W3CDTF">2013-05-01T18:49:20Z</dcterms:created>
  <dcterms:modified xsi:type="dcterms:W3CDTF">2015-03-10T22:30:05Z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